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9" r:id="rId1"/>
  </p:sldMasterIdLst>
  <p:notesMasterIdLst>
    <p:notesMasterId r:id="rId97"/>
  </p:notesMasterIdLst>
  <p:sldIdLst>
    <p:sldId id="256" r:id="rId2"/>
    <p:sldId id="257" r:id="rId3"/>
    <p:sldId id="301" r:id="rId4"/>
    <p:sldId id="371" r:id="rId5"/>
    <p:sldId id="370" r:id="rId6"/>
    <p:sldId id="367" r:id="rId7"/>
    <p:sldId id="358" r:id="rId8"/>
    <p:sldId id="260" r:id="rId9"/>
    <p:sldId id="306" r:id="rId10"/>
    <p:sldId id="311" r:id="rId11"/>
    <p:sldId id="395" r:id="rId12"/>
    <p:sldId id="396" r:id="rId13"/>
    <p:sldId id="336" r:id="rId14"/>
    <p:sldId id="349" r:id="rId15"/>
    <p:sldId id="427" r:id="rId16"/>
    <p:sldId id="397" r:id="rId17"/>
    <p:sldId id="432" r:id="rId18"/>
    <p:sldId id="399" r:id="rId19"/>
    <p:sldId id="406" r:id="rId20"/>
    <p:sldId id="407" r:id="rId21"/>
    <p:sldId id="365" r:id="rId22"/>
    <p:sldId id="377" r:id="rId23"/>
    <p:sldId id="362" r:id="rId24"/>
    <p:sldId id="433" r:id="rId25"/>
    <p:sldId id="378" r:id="rId26"/>
    <p:sldId id="262" r:id="rId27"/>
    <p:sldId id="372" r:id="rId28"/>
    <p:sldId id="363" r:id="rId29"/>
    <p:sldId id="264" r:id="rId30"/>
    <p:sldId id="265" r:id="rId31"/>
    <p:sldId id="266" r:id="rId32"/>
    <p:sldId id="267" r:id="rId33"/>
    <p:sldId id="270" r:id="rId34"/>
    <p:sldId id="355" r:id="rId35"/>
    <p:sldId id="400" r:id="rId36"/>
    <p:sldId id="410" r:id="rId37"/>
    <p:sldId id="411" r:id="rId38"/>
    <p:sldId id="412"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5" r:id="rId53"/>
    <p:sldId id="286" r:id="rId54"/>
    <p:sldId id="350" r:id="rId55"/>
    <p:sldId id="313" r:id="rId56"/>
    <p:sldId id="431" r:id="rId57"/>
    <p:sldId id="287" r:id="rId58"/>
    <p:sldId id="403" r:id="rId59"/>
    <p:sldId id="288" r:id="rId60"/>
    <p:sldId id="289" r:id="rId61"/>
    <p:sldId id="290" r:id="rId62"/>
    <p:sldId id="315" r:id="rId63"/>
    <p:sldId id="316" r:id="rId64"/>
    <p:sldId id="317" r:id="rId65"/>
    <p:sldId id="318" r:id="rId66"/>
    <p:sldId id="294" r:id="rId67"/>
    <p:sldId id="346" r:id="rId68"/>
    <p:sldId id="347" r:id="rId69"/>
    <p:sldId id="348" r:id="rId70"/>
    <p:sldId id="314" r:id="rId71"/>
    <p:sldId id="295" r:id="rId72"/>
    <p:sldId id="338" r:id="rId73"/>
    <p:sldId id="296" r:id="rId74"/>
    <p:sldId id="339" r:id="rId75"/>
    <p:sldId id="327" r:id="rId76"/>
    <p:sldId id="357" r:id="rId77"/>
    <p:sldId id="299" r:id="rId78"/>
    <p:sldId id="321" r:id="rId79"/>
    <p:sldId id="340" r:id="rId80"/>
    <p:sldId id="326" r:id="rId81"/>
    <p:sldId id="325" r:id="rId82"/>
    <p:sldId id="323" r:id="rId83"/>
    <p:sldId id="324" r:id="rId84"/>
    <p:sldId id="330" r:id="rId85"/>
    <p:sldId id="331" r:id="rId86"/>
    <p:sldId id="341" r:id="rId87"/>
    <p:sldId id="300" r:id="rId88"/>
    <p:sldId id="333" r:id="rId89"/>
    <p:sldId id="312" r:id="rId90"/>
    <p:sldId id="353" r:id="rId91"/>
    <p:sldId id="329" r:id="rId92"/>
    <p:sldId id="328" r:id="rId93"/>
    <p:sldId id="345" r:id="rId94"/>
    <p:sldId id="337" r:id="rId95"/>
    <p:sldId id="394" r:id="rId9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B08"/>
    <a:srgbClr val="008000"/>
    <a:srgbClr val="F4AA60"/>
    <a:srgbClr val="000000"/>
    <a:srgbClr val="4C7D2A"/>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DA7DEF-96C3-4E36-9918-43CB4D40F9C7}">
  <a:tblStyle styleId="{F7DA7DEF-96C3-4E36-9918-43CB4D40F9C7}"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6702" autoAdjust="0"/>
  </p:normalViewPr>
  <p:slideViewPr>
    <p:cSldViewPr snapToGrid="0">
      <p:cViewPr varScale="1">
        <p:scale>
          <a:sx n="73" d="100"/>
          <a:sy n="73" d="100"/>
        </p:scale>
        <p:origin x="1004" y="52"/>
      </p:cViewPr>
      <p:guideLst/>
    </p:cSldViewPr>
  </p:slideViewPr>
  <p:notesTextViewPr>
    <p:cViewPr>
      <p:scale>
        <a:sx n="75" d="100"/>
        <a:sy n="75" d="100"/>
      </p:scale>
      <p:origin x="0" y="0"/>
    </p:cViewPr>
  </p:notesTextViewPr>
  <p:sorterViewPr>
    <p:cViewPr>
      <p:scale>
        <a:sx n="100" d="100"/>
        <a:sy n="100" d="100"/>
      </p:scale>
      <p:origin x="0" y="-23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415196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This summer I did a research in </a:t>
            </a:r>
            <a:r>
              <a:rPr lang="en-US" dirty="0" err="1"/>
              <a:t>baylor</a:t>
            </a:r>
            <a:r>
              <a:rPr lang="en-US" baseline="0" dirty="0"/>
              <a:t> university with Dr. David Lin about evaluation of factors involved in a specific topic model LDA. </a:t>
            </a:r>
          </a:p>
          <a:p>
            <a:pPr lvl="0">
              <a:spcBef>
                <a:spcPts val="0"/>
              </a:spcBef>
              <a:buNone/>
            </a:pPr>
            <a:endParaRPr lang="en-US" baseline="0" dirty="0"/>
          </a:p>
          <a:p>
            <a:r>
              <a:rPr lang="en-US" dirty="0"/>
              <a:t>Definition</a:t>
            </a:r>
          </a:p>
          <a:p>
            <a:r>
              <a:rPr lang="en-US" dirty="0"/>
              <a:t>Tasks</a:t>
            </a:r>
          </a:p>
          <a:p>
            <a:r>
              <a:rPr lang="en-US" dirty="0"/>
              <a:t>Information Retrieval in daily life</a:t>
            </a:r>
          </a:p>
          <a:p>
            <a:r>
              <a:rPr lang="en-US" dirty="0"/>
              <a:t>Library – Realistic Example</a:t>
            </a:r>
          </a:p>
          <a:p>
            <a:r>
              <a:rPr lang="en-US" dirty="0"/>
              <a:t>Topic Model is working in similar ways.</a:t>
            </a:r>
          </a:p>
          <a:p>
            <a:r>
              <a:rPr lang="en-US" dirty="0"/>
              <a:t>Labeling – Too tedious.   How to extract topics from a large collections</a:t>
            </a:r>
          </a:p>
          <a:p>
            <a:pPr lvl="0">
              <a:spcBef>
                <a:spcPts val="0"/>
              </a:spcBef>
              <a:buNone/>
            </a:pPr>
            <a:endParaRPr dirty="0"/>
          </a:p>
        </p:txBody>
      </p:sp>
    </p:spTree>
    <p:extLst>
      <p:ext uri="{BB962C8B-B14F-4D97-AF65-F5344CB8AC3E}">
        <p14:creationId xmlns:p14="http://schemas.microsoft.com/office/powerpoint/2010/main" val="385398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4004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sz="1600" kern="1200" dirty="0">
                <a:solidFill>
                  <a:schemeClr val="tx1"/>
                </a:solidFill>
                <a:effectLst/>
                <a:latin typeface="+mn-lt"/>
                <a:ea typeface="+mn-ea"/>
                <a:cs typeface="+mn-cs"/>
              </a:rPr>
              <a:t>Salton (1971) proposed the vector space model (VSM) for</a:t>
            </a:r>
            <a:r>
              <a:rPr lang="en-US" sz="1600" kern="1200" baseline="0" dirty="0">
                <a:solidFill>
                  <a:schemeClr val="tx1"/>
                </a:solidFill>
                <a:effectLst/>
                <a:latin typeface="+mn-lt"/>
                <a:ea typeface="+mn-ea"/>
                <a:cs typeface="+mn-cs"/>
              </a:rPr>
              <a:t> corpus representation.</a:t>
            </a:r>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Each</a:t>
            </a:r>
            <a:r>
              <a:rPr lang="en-US" sz="1600" kern="1200" baseline="0" dirty="0">
                <a:solidFill>
                  <a:schemeClr val="tx1"/>
                </a:solidFill>
                <a:effectLst/>
                <a:latin typeface="+mn-lt"/>
                <a:ea typeface="+mn-ea"/>
                <a:cs typeface="+mn-cs"/>
              </a:rPr>
              <a:t> document is represented by a vector in a space and relevance is judged by their positions in the space.</a:t>
            </a:r>
            <a:endParaRPr lang="en-US" sz="1600" kern="1200" dirty="0">
              <a:solidFill>
                <a:schemeClr val="tx1"/>
              </a:solidFill>
              <a:effectLst/>
              <a:latin typeface="+mn-lt"/>
              <a:ea typeface="+mn-ea"/>
              <a:cs typeface="+mn-cs"/>
            </a:endParaRPr>
          </a:p>
          <a:p>
            <a:r>
              <a:rPr lang="en-US" sz="1600" dirty="0"/>
              <a:t>In a</a:t>
            </a:r>
            <a:r>
              <a:rPr lang="en-US" sz="1600" baseline="0" dirty="0"/>
              <a:t> given corpus, there is a fixed set of unique words, which is called the vocabulary of the corpus. Suppose there are Z words</a:t>
            </a:r>
          </a:p>
          <a:p>
            <a:r>
              <a:rPr lang="en-US" sz="1600" baseline="0" dirty="0"/>
              <a:t>Each word is given a unique id from 1 to z. </a:t>
            </a:r>
          </a:p>
          <a:p>
            <a:r>
              <a:rPr lang="en-US" sz="1600" baseline="0" dirty="0"/>
              <a:t>Each word is a unit vector.</a:t>
            </a:r>
          </a:p>
          <a:p>
            <a:endParaRPr lang="en-US" sz="1600" baseline="0" dirty="0"/>
          </a:p>
          <a:p>
            <a:r>
              <a:rPr lang="en-US" sz="1600" dirty="0"/>
              <a:t>Assume all words are exchangeable</a:t>
            </a:r>
          </a:p>
          <a:p>
            <a:r>
              <a:rPr lang="en-US" sz="1600" dirty="0"/>
              <a:t>A Z-dimensional vector. A weight value c is given to each word</a:t>
            </a:r>
          </a:p>
          <a:p>
            <a:r>
              <a:rPr lang="en-US" sz="1600" dirty="0"/>
              <a:t>A corpus is a set of z-dimensional vector</a:t>
            </a:r>
          </a:p>
          <a:p>
            <a:endParaRPr lang="en-US" sz="1600" baseline="0" dirty="0"/>
          </a:p>
          <a:p>
            <a:endParaRPr lang="en-US" sz="1600" baseline="0" dirty="0"/>
          </a:p>
        </p:txBody>
      </p:sp>
    </p:spTree>
    <p:extLst>
      <p:ext uri="{BB962C8B-B14F-4D97-AF65-F5344CB8AC3E}">
        <p14:creationId xmlns:p14="http://schemas.microsoft.com/office/powerpoint/2010/main" val="233277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a:t>As you</a:t>
            </a:r>
            <a:r>
              <a:rPr lang="en-US" baseline="0" dirty="0"/>
              <a:t> might</a:t>
            </a:r>
            <a:r>
              <a:rPr lang="en-US" dirty="0"/>
              <a:t> expect, </a:t>
            </a:r>
            <a:r>
              <a:rPr lang="en-US" dirty="0" err="1"/>
              <a:t>tfidf</a:t>
            </a:r>
            <a:r>
              <a:rPr lang="en-US" dirty="0"/>
              <a:t> corpus type generally captures the semantical structure of</a:t>
            </a:r>
            <a:r>
              <a:rPr lang="en-US" baseline="0" dirty="0"/>
              <a:t> documents better than other two corpus types.</a:t>
            </a:r>
          </a:p>
          <a:p>
            <a:r>
              <a:rPr lang="en-US" baseline="0" dirty="0"/>
              <a:t>And we do expect it to perform better in topic model.</a:t>
            </a:r>
          </a:p>
          <a:p>
            <a:r>
              <a:rPr lang="en-US" baseline="0" dirty="0" err="1"/>
              <a:t>Tfidf</a:t>
            </a:r>
            <a:r>
              <a:rPr lang="en-US" baseline="0" dirty="0"/>
              <a:t> corpus type values words that only appear frequently in the current document</a:t>
            </a:r>
            <a:endParaRPr lang="en-US" dirty="0"/>
          </a:p>
        </p:txBody>
      </p:sp>
    </p:spTree>
    <p:extLst>
      <p:ext uri="{BB962C8B-B14F-4D97-AF65-F5344CB8AC3E}">
        <p14:creationId xmlns:p14="http://schemas.microsoft.com/office/powerpoint/2010/main" val="2551519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a:t>We extract a topic</a:t>
            </a:r>
            <a:r>
              <a:rPr lang="en-US" baseline="0" dirty="0"/>
              <a:t> space on the vocabulary space and then model documents on topics.</a:t>
            </a:r>
          </a:p>
          <a:p>
            <a:r>
              <a:rPr lang="en-US" baseline="0" dirty="0"/>
              <a:t>There can be hierarchical levels of topics</a:t>
            </a:r>
          </a:p>
          <a:p>
            <a:r>
              <a:rPr lang="en-US" baseline="0" dirty="0"/>
              <a:t>We can model each topic as a vector of words and each document as a vector of topics.</a:t>
            </a:r>
          </a:p>
          <a:p>
            <a:r>
              <a:rPr lang="en-US" baseline="0" dirty="0"/>
              <a:t>FSA -&gt; PDA</a:t>
            </a:r>
            <a:endParaRPr lang="en-US" dirty="0"/>
          </a:p>
        </p:txBody>
      </p:sp>
    </p:spTree>
    <p:extLst>
      <p:ext uri="{BB962C8B-B14F-4D97-AF65-F5344CB8AC3E}">
        <p14:creationId xmlns:p14="http://schemas.microsoft.com/office/powerpoint/2010/main" val="379418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a:t>We extract a topic</a:t>
            </a:r>
            <a:r>
              <a:rPr lang="en-US" baseline="0" dirty="0"/>
              <a:t> space on the vocabulary space and then model documents on topics.</a:t>
            </a:r>
          </a:p>
          <a:p>
            <a:r>
              <a:rPr lang="en-US" baseline="0" dirty="0"/>
              <a:t>There can be hierarchical levels of topics</a:t>
            </a:r>
          </a:p>
          <a:p>
            <a:r>
              <a:rPr lang="en-US" baseline="0" dirty="0"/>
              <a:t>We can model each topic as a vector of words and each document as a vector of topics.</a:t>
            </a:r>
          </a:p>
          <a:p>
            <a:r>
              <a:rPr lang="en-US" baseline="0" dirty="0"/>
              <a:t>FSA -&gt; PDA</a:t>
            </a:r>
            <a:endParaRPr lang="en-US" dirty="0"/>
          </a:p>
        </p:txBody>
      </p:sp>
    </p:spTree>
    <p:extLst>
      <p:ext uri="{BB962C8B-B14F-4D97-AF65-F5344CB8AC3E}">
        <p14:creationId xmlns:p14="http://schemas.microsoft.com/office/powerpoint/2010/main" val="220810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5233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7805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a:t>Posterior is proportional</a:t>
            </a:r>
            <a:r>
              <a:rPr lang="en-US" baseline="0" dirty="0"/>
              <a:t> to prior multiplied by likelihood function</a:t>
            </a:r>
            <a:endParaRPr lang="en-US" dirty="0"/>
          </a:p>
        </p:txBody>
      </p:sp>
    </p:spTree>
    <p:extLst>
      <p:ext uri="{BB962C8B-B14F-4D97-AF65-F5344CB8AC3E}">
        <p14:creationId xmlns:p14="http://schemas.microsoft.com/office/powerpoint/2010/main" val="2467832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a:t>LDA is a generative probabilistic</a:t>
            </a:r>
            <a:r>
              <a:rPr lang="en-US" baseline="0" dirty="0"/>
              <a:t> model which has a </a:t>
            </a:r>
            <a:r>
              <a:rPr lang="en-US" dirty="0"/>
              <a:t>three-level hierarchical</a:t>
            </a:r>
            <a:r>
              <a:rPr lang="en-US" baseline="0" dirty="0"/>
              <a:t> Bayesian structure.</a:t>
            </a:r>
            <a:endParaRPr lang="en-US" dirty="0"/>
          </a:p>
        </p:txBody>
      </p:sp>
    </p:spTree>
    <p:extLst>
      <p:ext uri="{BB962C8B-B14F-4D97-AF65-F5344CB8AC3E}">
        <p14:creationId xmlns:p14="http://schemas.microsoft.com/office/powerpoint/2010/main" val="2484307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As I mentioned before, a corpus has</a:t>
            </a:r>
            <a:r>
              <a:rPr lang="en-US" baseline="0" dirty="0"/>
              <a:t> its own vocabulary, a fixed set of words.</a:t>
            </a:r>
            <a:endParaRPr lang="en-US" dirty="0"/>
          </a:p>
          <a:p>
            <a:pPr lvl="0">
              <a:spcBef>
                <a:spcPts val="0"/>
              </a:spcBef>
              <a:buNone/>
            </a:pPr>
            <a:r>
              <a:rPr lang="en-US" dirty="0"/>
              <a:t>i.e. If you talk about topic1, the probability</a:t>
            </a:r>
            <a:r>
              <a:rPr lang="en-US" baseline="0" dirty="0"/>
              <a:t> that the word computer will be mentioned is 0.035 whereas the probability that planet will be mentioned is very close to zero. So we can interpret that topic1 is related with computer programs</a:t>
            </a:r>
          </a:p>
          <a:p>
            <a:pPr lvl="0">
              <a:spcBef>
                <a:spcPts val="0"/>
              </a:spcBef>
              <a:buNone/>
            </a:pPr>
            <a:r>
              <a:rPr lang="en-US" baseline="0" dirty="0"/>
              <a:t>And all values in each column sum to one.</a:t>
            </a:r>
          </a:p>
          <a:p>
            <a:pPr lvl="0">
              <a:spcBef>
                <a:spcPts val="0"/>
              </a:spcBef>
              <a:buNone/>
            </a:pPr>
            <a:endParaRPr lang="en-US" baseline="0" dirty="0"/>
          </a:p>
          <a:p>
            <a:pPr lvl="0">
              <a:spcBef>
                <a:spcPts val="0"/>
              </a:spcBef>
              <a:buNone/>
            </a:pPr>
            <a:r>
              <a:rPr lang="en-US" baseline="0" dirty="0"/>
              <a:t>i.e. If you write document1, the probability that topic1 will be mentioned is 0.87</a:t>
            </a:r>
          </a:p>
          <a:p>
            <a:pPr lvl="0">
              <a:spcBef>
                <a:spcPts val="0"/>
              </a:spcBef>
              <a:buNone/>
            </a:pPr>
            <a:endParaRPr lang="en-US" baseline="0" dirty="0"/>
          </a:p>
          <a:p>
            <a:pPr lvl="0">
              <a:spcBef>
                <a:spcPts val="0"/>
              </a:spcBef>
              <a:buNone/>
            </a:pPr>
            <a:endParaRPr dirty="0"/>
          </a:p>
        </p:txBody>
      </p:sp>
    </p:spTree>
    <p:extLst>
      <p:ext uri="{BB962C8B-B14F-4D97-AF65-F5344CB8AC3E}">
        <p14:creationId xmlns:p14="http://schemas.microsoft.com/office/powerpoint/2010/main" val="14199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Information retrieval</a:t>
            </a:r>
            <a:r>
              <a:rPr lang="en-US" baseline="0" dirty="0"/>
              <a:t> refers to searching in a large data collection according to specific need. If we think about trying to find a book in the library, we first define a specific topic we want to look at and then find a book </a:t>
            </a:r>
            <a:endParaRPr lang="en-US" dirty="0"/>
          </a:p>
          <a:p>
            <a:pPr lvl="0">
              <a:spcBef>
                <a:spcPts val="0"/>
              </a:spcBef>
              <a:buNone/>
            </a:pPr>
            <a:r>
              <a:rPr lang="en-US" dirty="0"/>
              <a:t>As we see in this example, four</a:t>
            </a:r>
            <a:r>
              <a:rPr lang="en-US" baseline="0" dirty="0"/>
              <a:t> topics each represents a specific semantic meaning are extracted from the text by a Topic Model</a:t>
            </a:r>
          </a:p>
          <a:p>
            <a:pPr lvl="0">
              <a:spcBef>
                <a:spcPts val="0"/>
              </a:spcBef>
              <a:buNone/>
            </a:pPr>
            <a:r>
              <a:rPr lang="en-US" baseline="0" dirty="0"/>
              <a:t>Topic model is not only used for text corpora. It is also used in image categorization and gene processing.</a:t>
            </a:r>
          </a:p>
          <a:p>
            <a:pPr lvl="0">
              <a:spcBef>
                <a:spcPts val="0"/>
              </a:spcBef>
              <a:buNone/>
            </a:pPr>
            <a:endParaRPr dirty="0"/>
          </a:p>
        </p:txBody>
      </p:sp>
    </p:spTree>
    <p:extLst>
      <p:ext uri="{BB962C8B-B14F-4D97-AF65-F5344CB8AC3E}">
        <p14:creationId xmlns:p14="http://schemas.microsoft.com/office/powerpoint/2010/main" val="238043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kern="1200" dirty="0">
                <a:solidFill>
                  <a:schemeClr val="tx1"/>
                </a:solidFill>
                <a:effectLst/>
                <a:latin typeface="+mn-lt"/>
                <a:ea typeface="+mn-ea"/>
                <a:cs typeface="+mn-cs"/>
              </a:rPr>
              <a:t>In real life, to write a document, a writer will first have one or several topics in mind, then organize the document around those topics, in other word, choosing words related with the topic. </a:t>
            </a:r>
          </a:p>
          <a:p>
            <a:r>
              <a:rPr lang="en-US" sz="1100" kern="1200" dirty="0">
                <a:solidFill>
                  <a:schemeClr val="tx1"/>
                </a:solidFill>
                <a:effectLst/>
                <a:latin typeface="+mn-lt"/>
                <a:ea typeface="+mn-ea"/>
                <a:cs typeface="+mn-cs"/>
              </a:rPr>
              <a:t>LDA abstracts this generative process.</a:t>
            </a:r>
          </a:p>
          <a:p>
            <a:r>
              <a:rPr lang="en-US" sz="1100" kern="1200" dirty="0">
                <a:solidFill>
                  <a:schemeClr val="tx1"/>
                </a:solidFill>
                <a:effectLst/>
                <a:latin typeface="+mn-lt"/>
                <a:ea typeface="+mn-ea"/>
                <a:cs typeface="+mn-cs"/>
              </a:rPr>
              <a:t>LDA assumes that a corpus is a combination of words randomly sampled based on these two distributions</a:t>
            </a:r>
          </a:p>
        </p:txBody>
      </p:sp>
    </p:spTree>
    <p:extLst>
      <p:ext uri="{BB962C8B-B14F-4D97-AF65-F5344CB8AC3E}">
        <p14:creationId xmlns:p14="http://schemas.microsoft.com/office/powerpoint/2010/main" val="229610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To generate a corpus, LDA assumes that there exists a set of topics.</a:t>
            </a:r>
          </a:p>
          <a:p>
            <a:pPr lvl="0">
              <a:spcBef>
                <a:spcPts val="0"/>
              </a:spcBef>
              <a:buNone/>
            </a:pPr>
            <a:r>
              <a:rPr lang="en-US" dirty="0"/>
              <a:t>Beta</a:t>
            </a:r>
            <a:r>
              <a:rPr lang="en-US" baseline="0" dirty="0"/>
              <a:t> k refers to a specific topic, in other words, a probability distribution over the vocabulary</a:t>
            </a:r>
          </a:p>
          <a:p>
            <a:pPr lvl="0">
              <a:spcBef>
                <a:spcPts val="0"/>
              </a:spcBef>
              <a:buNone/>
            </a:pPr>
            <a:r>
              <a:rPr lang="en-US" baseline="0" dirty="0"/>
              <a:t>There are K beta</a:t>
            </a:r>
          </a:p>
          <a:p>
            <a:pPr lvl="0">
              <a:spcBef>
                <a:spcPts val="0"/>
              </a:spcBef>
              <a:buNone/>
            </a:pPr>
            <a:endParaRPr lang="en-US" baseline="0" dirty="0"/>
          </a:p>
          <a:p>
            <a:pPr lvl="0">
              <a:spcBef>
                <a:spcPts val="0"/>
              </a:spcBef>
              <a:buNone/>
            </a:pPr>
            <a:r>
              <a:rPr lang="en-US" baseline="0" dirty="0"/>
              <a:t>Eta is a parameter for </a:t>
            </a:r>
            <a:r>
              <a:rPr lang="en-US" baseline="0" dirty="0" err="1"/>
              <a:t>dirichlet</a:t>
            </a:r>
            <a:r>
              <a:rPr lang="en-US" baseline="0" dirty="0"/>
              <a:t> process. </a:t>
            </a:r>
            <a:endParaRPr dirty="0"/>
          </a:p>
        </p:txBody>
      </p:sp>
    </p:spTree>
    <p:extLst>
      <p:ext uri="{BB962C8B-B14F-4D97-AF65-F5344CB8AC3E}">
        <p14:creationId xmlns:p14="http://schemas.microsoft.com/office/powerpoint/2010/main" val="3417862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4868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28117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6127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8954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61535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a:t>
            </a:r>
            <a:r>
              <a:rPr lang="en-US" baseline="0" dirty="0"/>
              <a:t> are many approximation process that calculate the most likely beta, theta and z.</a:t>
            </a:r>
            <a:endParaRPr lang="en-US" dirty="0"/>
          </a:p>
          <a:p>
            <a:r>
              <a:rPr lang="en-US" dirty="0"/>
              <a:t>This is a simplified</a:t>
            </a:r>
            <a:r>
              <a:rPr lang="en-US" baseline="0" dirty="0"/>
              <a:t> introduction of LDA. There are omissions of conditions in all these formulas. If you are interested in LDA, check </a:t>
            </a:r>
            <a:r>
              <a:rPr lang="en-US" baseline="0" dirty="0" err="1"/>
              <a:t>Blei’s</a:t>
            </a:r>
            <a:r>
              <a:rPr lang="en-US" baseline="0" dirty="0"/>
              <a:t> paper.</a:t>
            </a:r>
            <a:endParaRPr lang="en-US" dirty="0"/>
          </a:p>
        </p:txBody>
      </p:sp>
    </p:spTree>
    <p:extLst>
      <p:ext uri="{BB962C8B-B14F-4D97-AF65-F5344CB8AC3E}">
        <p14:creationId xmlns:p14="http://schemas.microsoft.com/office/powerpoint/2010/main" val="2449488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a:t>
            </a:r>
            <a:r>
              <a:rPr lang="en-US" baseline="0" dirty="0"/>
              <a:t> real life, i</a:t>
            </a:r>
            <a:r>
              <a:rPr lang="en-US" dirty="0"/>
              <a:t>f there are less topics, the semantical meaning might not be fully captured. But if there are too many topics, some topics might be pretty similar.</a:t>
            </a:r>
          </a:p>
          <a:p>
            <a:r>
              <a:rPr lang="en-US" dirty="0"/>
              <a:t>Would the number of topics influence topic model in the same way? </a:t>
            </a:r>
          </a:p>
          <a:p>
            <a:r>
              <a:rPr lang="en-US" dirty="0"/>
              <a:t>If yes, how to we</a:t>
            </a:r>
            <a:r>
              <a:rPr lang="en-US" baseline="0" dirty="0"/>
              <a:t> find the most suitable number of topics?</a:t>
            </a:r>
            <a:endParaRPr lang="en-US" dirty="0"/>
          </a:p>
        </p:txBody>
      </p:sp>
    </p:spTree>
    <p:extLst>
      <p:ext uri="{BB962C8B-B14F-4D97-AF65-F5344CB8AC3E}">
        <p14:creationId xmlns:p14="http://schemas.microsoft.com/office/powerpoint/2010/main" val="2225000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original paper</a:t>
            </a:r>
            <a:r>
              <a:rPr lang="en-US" baseline="0" dirty="0"/>
              <a:t> used bow corpus and most application of LDA used bow corpus also. Some people tried </a:t>
            </a:r>
            <a:r>
              <a:rPr lang="en-US" baseline="0" dirty="0" err="1"/>
              <a:t>tfidf</a:t>
            </a:r>
            <a:r>
              <a:rPr lang="en-US" baseline="0" dirty="0"/>
              <a:t> corpus and get opposite results. Binary corpus is rarely used in LDA. We want to test how these three corpus types influence LDA.</a:t>
            </a:r>
            <a:endParaRPr lang="en-US" dirty="0"/>
          </a:p>
        </p:txBody>
      </p:sp>
    </p:spTree>
    <p:extLst>
      <p:ext uri="{BB962C8B-B14F-4D97-AF65-F5344CB8AC3E}">
        <p14:creationId xmlns:p14="http://schemas.microsoft.com/office/powerpoint/2010/main" val="361438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5244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06388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90070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1689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9482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3254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69691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 should reverse the value. We need to be careful in the results part, all interpretation of </a:t>
            </a:r>
            <a:r>
              <a:rPr lang="en-US" dirty="0" err="1"/>
              <a:t>kendall</a:t>
            </a:r>
            <a:r>
              <a:rPr lang="en-US" baseline="0" dirty="0"/>
              <a:t> tau will be reversed.</a:t>
            </a:r>
            <a:endParaRPr dirty="0"/>
          </a:p>
        </p:txBody>
      </p:sp>
    </p:spTree>
    <p:extLst>
      <p:ext uri="{BB962C8B-B14F-4D97-AF65-F5344CB8AC3E}">
        <p14:creationId xmlns:p14="http://schemas.microsoft.com/office/powerpoint/2010/main" val="3852091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1712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852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 summary of co-occurrence</a:t>
            </a:r>
            <a:r>
              <a:rPr lang="en-US" baseline="0" dirty="0"/>
              <a:t> document frequency/divided by single word document frequency for all word pairs</a:t>
            </a:r>
            <a:endParaRPr dirty="0"/>
          </a:p>
        </p:txBody>
      </p:sp>
    </p:spTree>
    <p:extLst>
      <p:ext uri="{BB962C8B-B14F-4D97-AF65-F5344CB8AC3E}">
        <p14:creationId xmlns:p14="http://schemas.microsoft.com/office/powerpoint/2010/main" val="3759014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want</a:t>
            </a:r>
            <a:r>
              <a:rPr lang="en-US" baseline="0" dirty="0"/>
              <a:t> output topics to have high quality. Two essential features are topic distance and topic coherence.</a:t>
            </a:r>
          </a:p>
          <a:p>
            <a:r>
              <a:rPr lang="en-US" baseline="0" dirty="0"/>
              <a:t>Topic distance refers to the distinction among topics. Whether each topic represents a unique concept or subject different from other topics.</a:t>
            </a:r>
            <a:endParaRPr lang="en-US" dirty="0"/>
          </a:p>
          <a:p>
            <a:endParaRPr lang="en-US" dirty="0"/>
          </a:p>
        </p:txBody>
      </p:sp>
    </p:spTree>
    <p:extLst>
      <p:ext uri="{BB962C8B-B14F-4D97-AF65-F5344CB8AC3E}">
        <p14:creationId xmlns:p14="http://schemas.microsoft.com/office/powerpoint/2010/main" val="2256974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5229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0858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6228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5623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2602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97993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49598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6529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0045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8970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a:t>
            </a:r>
            <a:r>
              <a:rPr lang="en-US" baseline="0" dirty="0"/>
              <a:t> real application?</a:t>
            </a:r>
            <a:endParaRPr lang="en-US" dirty="0"/>
          </a:p>
        </p:txBody>
      </p:sp>
    </p:spTree>
    <p:extLst>
      <p:ext uri="{BB962C8B-B14F-4D97-AF65-F5344CB8AC3E}">
        <p14:creationId xmlns:p14="http://schemas.microsoft.com/office/powerpoint/2010/main" val="349310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453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21771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5782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06922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4101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54282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6698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81665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Topic set coherence value is defined as the average of coherence values of topics</a:t>
            </a:r>
            <a:endParaRPr dirty="0"/>
          </a:p>
        </p:txBody>
      </p:sp>
    </p:spTree>
    <p:extLst>
      <p:ext uri="{BB962C8B-B14F-4D97-AF65-F5344CB8AC3E}">
        <p14:creationId xmlns:p14="http://schemas.microsoft.com/office/powerpoint/2010/main" val="32808179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3930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a:t>Topic</a:t>
            </a:r>
            <a:r>
              <a:rPr lang="en-US" baseline="0" dirty="0"/>
              <a:t> coherence refers whether a topic conveys a single specific and consistent concept </a:t>
            </a:r>
            <a:endParaRPr lang="en-US" dirty="0"/>
          </a:p>
        </p:txBody>
      </p:sp>
    </p:spTree>
    <p:extLst>
      <p:ext uri="{BB962C8B-B14F-4D97-AF65-F5344CB8AC3E}">
        <p14:creationId xmlns:p14="http://schemas.microsoft.com/office/powerpoint/2010/main" val="27398405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Because TC</a:t>
            </a:r>
            <a:r>
              <a:rPr lang="en-US" baseline="0" dirty="0"/>
              <a:t> is a summarization function, as number of words increases, coherence value will become more negative</a:t>
            </a:r>
          </a:p>
          <a:p>
            <a:pPr lvl="0">
              <a:spcBef>
                <a:spcPts val="0"/>
              </a:spcBef>
              <a:buNone/>
            </a:pPr>
            <a:r>
              <a:rPr lang="en-US" baseline="0" dirty="0"/>
              <a:t>We want to know about the slope of the decrease</a:t>
            </a:r>
          </a:p>
          <a:p>
            <a:pPr lvl="0">
              <a:spcBef>
                <a:spcPts val="0"/>
              </a:spcBef>
              <a:buNone/>
            </a:pPr>
            <a:r>
              <a:rPr lang="en-US" baseline="0" dirty="0"/>
              <a:t>If word pair co-occurrence contribution does not become more negative as number of words increase, according to the equation, the increase should be quadratic.</a:t>
            </a:r>
          </a:p>
          <a:p>
            <a:pPr lvl="0">
              <a:spcBef>
                <a:spcPts val="0"/>
              </a:spcBef>
              <a:buNone/>
            </a:pPr>
            <a:r>
              <a:rPr lang="en-US" dirty="0"/>
              <a:t>However</a:t>
            </a:r>
            <a:r>
              <a:rPr lang="en-US" baseline="0" dirty="0"/>
              <a:t> if as number of words increases, </a:t>
            </a:r>
            <a:r>
              <a:rPr lang="en-US" dirty="0"/>
              <a:t> two</a:t>
            </a:r>
            <a:r>
              <a:rPr lang="en-US" baseline="0" dirty="0"/>
              <a:t> words become less related, we expect word pair contribution to be more negative. And we expect the absolute value of the slope to be larger than 2</a:t>
            </a:r>
            <a:endParaRPr dirty="0"/>
          </a:p>
        </p:txBody>
      </p:sp>
    </p:spTree>
    <p:extLst>
      <p:ext uri="{BB962C8B-B14F-4D97-AF65-F5344CB8AC3E}">
        <p14:creationId xmlns:p14="http://schemas.microsoft.com/office/powerpoint/2010/main" val="3781251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Linear</a:t>
            </a:r>
            <a:r>
              <a:rPr lang="en-US" baseline="0" dirty="0"/>
              <a:t> correlation</a:t>
            </a:r>
          </a:p>
          <a:p>
            <a:pPr lvl="0">
              <a:spcBef>
                <a:spcPts val="0"/>
              </a:spcBef>
              <a:buNone/>
            </a:pPr>
            <a:r>
              <a:rPr lang="en-US" baseline="0" dirty="0"/>
              <a:t>Slope </a:t>
            </a:r>
            <a:endParaRPr dirty="0"/>
          </a:p>
        </p:txBody>
      </p:sp>
    </p:spTree>
    <p:extLst>
      <p:ext uri="{BB962C8B-B14F-4D97-AF65-F5344CB8AC3E}">
        <p14:creationId xmlns:p14="http://schemas.microsoft.com/office/powerpoint/2010/main" val="1934329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86833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6748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906331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For bow – Brown has better coherence values       for </a:t>
            </a:r>
            <a:r>
              <a:rPr lang="en-US" dirty="0" err="1"/>
              <a:t>tfidf</a:t>
            </a:r>
            <a:r>
              <a:rPr lang="en-US" dirty="0"/>
              <a:t> -  Reuters has better coherence values</a:t>
            </a:r>
            <a:endParaRPr dirty="0"/>
          </a:p>
        </p:txBody>
      </p:sp>
    </p:spTree>
    <p:extLst>
      <p:ext uri="{BB962C8B-B14F-4D97-AF65-F5344CB8AC3E}">
        <p14:creationId xmlns:p14="http://schemas.microsoft.com/office/powerpoint/2010/main" val="1011245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5725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63476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53915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4639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28444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5690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3461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291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180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a:t>A corpus is a large collection of documents.</a:t>
            </a:r>
            <a:r>
              <a:rPr lang="en-US" baseline="0" dirty="0"/>
              <a:t> Many information retrieval tasks require a large corpus containing thousands of documents.</a:t>
            </a:r>
            <a:endParaRPr lang="en-US" dirty="0"/>
          </a:p>
          <a:p>
            <a:r>
              <a:rPr lang="en-US" dirty="0"/>
              <a:t>For diverse</a:t>
            </a:r>
            <a:r>
              <a:rPr lang="en-US" baseline="0" dirty="0"/>
              <a:t> processing on corpora, such as searching, classification … Do we just throw the raw corpus as the input?</a:t>
            </a:r>
          </a:p>
          <a:p>
            <a:r>
              <a:rPr lang="en-US" baseline="0" dirty="0"/>
              <a:t>That will be very inefficient.</a:t>
            </a:r>
          </a:p>
          <a:p>
            <a:r>
              <a:rPr lang="en-US" baseline="0" dirty="0"/>
              <a:t>Therefore, representation of a large corpus is needed.</a:t>
            </a:r>
          </a:p>
          <a:p>
            <a:r>
              <a:rPr lang="en-US" baseline="0" dirty="0"/>
              <a:t>In the representation process, what features and relationships should be extracted?</a:t>
            </a:r>
          </a:p>
          <a:p>
            <a:endParaRPr lang="en-US" dirty="0"/>
          </a:p>
        </p:txBody>
      </p:sp>
    </p:spTree>
    <p:extLst>
      <p:ext uri="{BB962C8B-B14F-4D97-AF65-F5344CB8AC3E}">
        <p14:creationId xmlns:p14="http://schemas.microsoft.com/office/powerpoint/2010/main" val="693512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23FB9B-5736-47AB-BBA4-A09BE320FDB3}"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9508526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3FB9B-5736-47AB-BBA4-A09BE320FDB3}"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9861736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3FB9B-5736-47AB-BBA4-A09BE320FDB3}"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4221998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904896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3FB9B-5736-47AB-BBA4-A09BE320FDB3}"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3045346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23FB9B-5736-47AB-BBA4-A09BE320FDB3}"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9385873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23FB9B-5736-47AB-BBA4-A09BE320FDB3}" type="datetimeFigureOut">
              <a:rPr lang="en-US" smtClean="0"/>
              <a:t>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3594138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23FB9B-5736-47AB-BBA4-A09BE320FDB3}" type="datetimeFigureOut">
              <a:rPr lang="en-US" smtClean="0"/>
              <a:t>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9563663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23FB9B-5736-47AB-BBA4-A09BE320FDB3}" type="datetimeFigureOut">
              <a:rPr lang="en-US" smtClean="0"/>
              <a:t>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6493280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3FB9B-5736-47AB-BBA4-A09BE320FDB3}" type="datetimeFigureOut">
              <a:rPr lang="en-US" smtClean="0"/>
              <a:t>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026376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823FB9B-5736-47AB-BBA4-A09BE320FDB3}" type="datetimeFigureOut">
              <a:rPr lang="en-US" smtClean="0"/>
              <a:t>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253232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823FB9B-5736-47AB-BBA4-A09BE320FDB3}" type="datetimeFigureOut">
              <a:rPr lang="en-US" smtClean="0"/>
              <a:t>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2142037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23FB9B-5736-47AB-BBA4-A09BE320FDB3}" type="datetimeFigureOut">
              <a:rPr lang="en-US" smtClean="0"/>
              <a:t>2/7/2017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6450828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8" Type="http://schemas.openxmlformats.org/officeDocument/2006/relationships/hyperlink" Target="http://uilab.kaist.ac.kr/research/CICLING2011/paper.pdf" TargetMode="External"/><Relationship Id="rId13" Type="http://schemas.openxmlformats.org/officeDocument/2006/relationships/hyperlink" Target="https://alexn.org/blog/2012/01/16/cosine-similarity-euclidean-distance.html" TargetMode="External"/><Relationship Id="rId3" Type="http://schemas.openxmlformats.org/officeDocument/2006/relationships/hyperlink" Target="http://videolectures.net/mlss09uk_blei_tm/" TargetMode="External"/><Relationship Id="rId7" Type="http://schemas.openxmlformats.org/officeDocument/2006/relationships/hyperlink" Target="http://dirichlet.net/pdf/mimno11optimizing.pdf" TargetMode="External"/><Relationship Id="rId12" Type="http://schemas.openxmlformats.org/officeDocument/2006/relationships/hyperlink" Target="https://en.wikipedia.org/wiki/Vector_space_model" TargetMode="External"/><Relationship Id="rId2" Type="http://schemas.openxmlformats.org/officeDocument/2006/relationships/hyperlink" Target="http://www.jmlr.org/papers/volume3/blei03a/blei03a.pdf" TargetMode="External"/><Relationship Id="rId1" Type="http://schemas.openxmlformats.org/officeDocument/2006/relationships/slideLayout" Target="../slideLayouts/slideLayout12.xml"/><Relationship Id="rId6" Type="http://schemas.openxmlformats.org/officeDocument/2006/relationships/hyperlink" Target="https://mimno.infosci.cornell.edu/info6150/readings/N10-1012.pdf" TargetMode="External"/><Relationship Id="rId11" Type="http://schemas.openxmlformats.org/officeDocument/2006/relationships/hyperlink" Target="https://filebox.ece.vt.edu/~s14ece6504/projects/alfadda_topic/index.html" TargetMode="External"/><Relationship Id="rId5" Type="http://schemas.openxmlformats.org/officeDocument/2006/relationships/hyperlink" Target="https://www.cs.princeton.edu/~blei/papers/Blei2012.pdf" TargetMode="External"/><Relationship Id="rId10" Type="http://schemas.openxmlformats.org/officeDocument/2006/relationships/hyperlink" Target="http://logic.pdmi.ras.ru/~sergey/slides/N14_PhMLtalk.pdf" TargetMode="External"/><Relationship Id="rId4" Type="http://schemas.openxmlformats.org/officeDocument/2006/relationships/hyperlink" Target="http://blog.echen.me/2011/08/22/introduction-to-latent-dirichlet-allocation/" TargetMode="External"/><Relationship Id="rId9" Type="http://schemas.openxmlformats.org/officeDocument/2006/relationships/hyperlink" Target="https://wordnet.princeton.edu/"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741107" y="714442"/>
            <a:ext cx="7543800" cy="1845687"/>
          </a:xfrm>
          <a:prstGeom prst="rect">
            <a:avLst/>
          </a:prstGeom>
        </p:spPr>
        <p:txBody>
          <a:bodyPr lIns="91425" tIns="91425" rIns="91425" bIns="91425" anchor="b" anchorCtr="0">
            <a:noAutofit/>
          </a:bodyPr>
          <a:lstStyle/>
          <a:p>
            <a:pPr lvl="0">
              <a:spcBef>
                <a:spcPts val="0"/>
              </a:spcBef>
              <a:buNone/>
            </a:pPr>
            <a:r>
              <a:rPr lang="en" sz="3600" dirty="0">
                <a:solidFill>
                  <a:schemeClr val="accent2"/>
                </a:solidFill>
                <a:highlight>
                  <a:srgbClr val="FFFFFF"/>
                </a:highlight>
                <a:latin typeface="Calibri"/>
                <a:ea typeface="Calibri"/>
                <a:cs typeface="Calibri"/>
                <a:sym typeface="Calibri"/>
              </a:rPr>
              <a:t>Topic Distance and Coherence for Latent Dirichlet Allocation</a:t>
            </a:r>
          </a:p>
        </p:txBody>
      </p:sp>
      <p:sp>
        <p:nvSpPr>
          <p:cNvPr id="55" name="Shape 55"/>
          <p:cNvSpPr txBox="1">
            <a:spLocks noGrp="1"/>
          </p:cNvSpPr>
          <p:nvPr>
            <p:ph type="subTitle" idx="1"/>
          </p:nvPr>
        </p:nvSpPr>
        <p:spPr>
          <a:xfrm>
            <a:off x="1084007" y="3261967"/>
            <a:ext cx="6858000" cy="1241822"/>
          </a:xfrm>
          <a:prstGeom prst="rect">
            <a:avLst/>
          </a:prstGeom>
        </p:spPr>
        <p:txBody>
          <a:bodyPr lIns="91425" tIns="91425" rIns="91425" bIns="91425" anchor="t" anchorCtr="0">
            <a:noAutofit/>
          </a:bodyPr>
          <a:lstStyle/>
          <a:p>
            <a:pPr lvl="0">
              <a:spcBef>
                <a:spcPts val="0"/>
              </a:spcBef>
              <a:buNone/>
            </a:pPr>
            <a:r>
              <a:rPr lang="en-US" sz="2400" dirty="0"/>
              <a:t>Renata Chai       Sept. 23, 2016</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Outline</a:t>
            </a:r>
          </a:p>
        </p:txBody>
      </p:sp>
      <p:sp>
        <p:nvSpPr>
          <p:cNvPr id="3" name="Text Placeholder 2"/>
          <p:cNvSpPr>
            <a:spLocks noGrp="1"/>
          </p:cNvSpPr>
          <p:nvPr>
            <p:ph type="body" idx="1"/>
          </p:nvPr>
        </p:nvSpPr>
        <p:spPr/>
        <p:txBody>
          <a:bodyPr>
            <a:normAutofit/>
          </a:bodyPr>
          <a:lstStyle/>
          <a:p>
            <a:pPr>
              <a:lnSpc>
                <a:spcPct val="140000"/>
              </a:lnSpc>
            </a:pPr>
            <a:r>
              <a:rPr lang="en-US" dirty="0">
                <a:solidFill>
                  <a:schemeClr val="accent4">
                    <a:lumMod val="50000"/>
                  </a:schemeClr>
                </a:solidFill>
              </a:rPr>
              <a:t>Background</a:t>
            </a:r>
          </a:p>
          <a:p>
            <a:pPr lvl="1">
              <a:lnSpc>
                <a:spcPct val="140000"/>
              </a:lnSpc>
              <a:buFontTx/>
              <a:buChar char="-"/>
            </a:pPr>
            <a:r>
              <a:rPr lang="en-US" sz="1600" dirty="0">
                <a:solidFill>
                  <a:schemeClr val="bg1">
                    <a:lumMod val="50000"/>
                  </a:schemeClr>
                </a:solidFill>
              </a:rPr>
              <a:t>Corpus Representation</a:t>
            </a:r>
          </a:p>
          <a:p>
            <a:pPr lvl="1">
              <a:lnSpc>
                <a:spcPct val="140000"/>
              </a:lnSpc>
              <a:buFontTx/>
              <a:buChar char="-"/>
            </a:pPr>
            <a:r>
              <a:rPr lang="en-US" sz="1600" dirty="0">
                <a:solidFill>
                  <a:schemeClr val="bg1">
                    <a:lumMod val="50000"/>
                  </a:schemeClr>
                </a:solidFill>
              </a:rPr>
              <a:t>Latent </a:t>
            </a:r>
            <a:r>
              <a:rPr lang="en-US" sz="1600" dirty="0" err="1">
                <a:solidFill>
                  <a:schemeClr val="bg1">
                    <a:lumMod val="50000"/>
                  </a:schemeClr>
                </a:solidFill>
              </a:rPr>
              <a:t>Dirichlet</a:t>
            </a:r>
            <a:r>
              <a:rPr lang="en-US" sz="1600" dirty="0">
                <a:solidFill>
                  <a:schemeClr val="bg1">
                    <a:lumMod val="50000"/>
                  </a:schemeClr>
                </a:solidFill>
              </a:rPr>
              <a:t> Allocation</a:t>
            </a:r>
          </a:p>
          <a:p>
            <a:pPr lvl="1">
              <a:lnSpc>
                <a:spcPct val="140000"/>
              </a:lnSpc>
              <a:buFontTx/>
              <a:buChar char="-"/>
            </a:pPr>
            <a:r>
              <a:rPr lang="en-US" sz="1600" dirty="0">
                <a:solidFill>
                  <a:schemeClr val="bg1">
                    <a:lumMod val="50000"/>
                  </a:schemeClr>
                </a:solidFill>
              </a:rPr>
              <a:t>Distance Measures</a:t>
            </a:r>
          </a:p>
          <a:p>
            <a:pPr lvl="1">
              <a:lnSpc>
                <a:spcPct val="140000"/>
              </a:lnSpc>
              <a:buFontTx/>
              <a:buChar char="-"/>
            </a:pPr>
            <a:r>
              <a:rPr lang="en-US" sz="1600" dirty="0">
                <a:solidFill>
                  <a:schemeClr val="bg1">
                    <a:lumMod val="50000"/>
                  </a:schemeClr>
                </a:solidFill>
              </a:rPr>
              <a:t>Coherence Measures</a:t>
            </a:r>
          </a:p>
          <a:p>
            <a:pPr>
              <a:lnSpc>
                <a:spcPct val="140000"/>
              </a:lnSpc>
            </a:pPr>
            <a:r>
              <a:rPr lang="en-US" dirty="0">
                <a:solidFill>
                  <a:schemeClr val="bg1">
                    <a:lumMod val="75000"/>
                  </a:schemeClr>
                </a:solidFill>
              </a:rPr>
              <a:t>Distance Experiments</a:t>
            </a:r>
          </a:p>
          <a:p>
            <a:pPr>
              <a:lnSpc>
                <a:spcPct val="140000"/>
              </a:lnSpc>
            </a:pPr>
            <a:r>
              <a:rPr lang="en-US" dirty="0">
                <a:solidFill>
                  <a:schemeClr val="bg1">
                    <a:lumMod val="75000"/>
                  </a:schemeClr>
                </a:solidFill>
              </a:rPr>
              <a:t>Coherence Experiments</a:t>
            </a:r>
          </a:p>
          <a:p>
            <a:pPr>
              <a:lnSpc>
                <a:spcPct val="140000"/>
              </a:lnSpc>
            </a:pPr>
            <a:r>
              <a:rPr lang="en-US" dirty="0">
                <a:solidFill>
                  <a:schemeClr val="bg1">
                    <a:lumMod val="75000"/>
                  </a:schemeClr>
                </a:solidFill>
              </a:rPr>
              <a:t>Discussion</a:t>
            </a:r>
          </a:p>
          <a:p>
            <a:pPr marL="0" indent="0">
              <a:lnSpc>
                <a:spcPct val="140000"/>
              </a:lnSpc>
              <a:buNone/>
            </a:pPr>
            <a:endParaRPr lang="en-US" dirty="0"/>
          </a:p>
        </p:txBody>
      </p:sp>
    </p:spTree>
    <p:extLst>
      <p:ext uri="{BB962C8B-B14F-4D97-AF65-F5344CB8AC3E}">
        <p14:creationId xmlns:p14="http://schemas.microsoft.com/office/powerpoint/2010/main" val="3071349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Corpus Representation</a:t>
            </a:r>
          </a:p>
        </p:txBody>
      </p:sp>
      <p:sp>
        <p:nvSpPr>
          <p:cNvPr id="3" name="文本占位符 2"/>
          <p:cNvSpPr>
            <a:spLocks noGrp="1"/>
          </p:cNvSpPr>
          <p:nvPr>
            <p:ph type="body" idx="1"/>
          </p:nvPr>
        </p:nvSpPr>
        <p:spPr>
          <a:xfrm>
            <a:off x="311700" y="1152474"/>
            <a:ext cx="8520600" cy="1147963"/>
          </a:xfrm>
        </p:spPr>
        <p:txBody>
          <a:bodyPr>
            <a:normAutofit/>
          </a:bodyPr>
          <a:lstStyle/>
          <a:p>
            <a:pPr marL="0" indent="0">
              <a:lnSpc>
                <a:spcPct val="120000"/>
              </a:lnSpc>
              <a:buNone/>
            </a:pPr>
            <a:r>
              <a:rPr lang="en-US" sz="2400" dirty="0"/>
              <a:t>Corpus: A collection of documents (i.e. 20000 news collections)</a:t>
            </a:r>
          </a:p>
          <a:p>
            <a:pPr marL="0" indent="0">
              <a:lnSpc>
                <a:spcPct val="120000"/>
              </a:lnSpc>
              <a:buNone/>
            </a:pPr>
            <a:r>
              <a:rPr lang="en-US" sz="2400" dirty="0"/>
              <a:t>Raw Corpus           Input ???   </a:t>
            </a:r>
          </a:p>
        </p:txBody>
      </p:sp>
      <p:sp>
        <p:nvSpPr>
          <p:cNvPr id="4" name="矩形 3"/>
          <p:cNvSpPr/>
          <p:nvPr/>
        </p:nvSpPr>
        <p:spPr>
          <a:xfrm>
            <a:off x="311699" y="2604933"/>
            <a:ext cx="8245159" cy="437043"/>
          </a:xfrm>
          <a:prstGeom prst="rect">
            <a:avLst/>
          </a:prstGeom>
        </p:spPr>
        <p:txBody>
          <a:bodyPr wrap="square">
            <a:spAutoFit/>
          </a:bodyPr>
          <a:lstStyle/>
          <a:p>
            <a:pPr>
              <a:lnSpc>
                <a:spcPct val="120000"/>
              </a:lnSpc>
            </a:pPr>
            <a:r>
              <a:rPr lang="en-US" sz="2000" dirty="0">
                <a:solidFill>
                  <a:schemeClr val="tx1"/>
                </a:solidFill>
                <a:latin typeface="+mn-lt"/>
              </a:rPr>
              <a:t>How to use a small amount of information to represent a large corpus?</a:t>
            </a:r>
          </a:p>
        </p:txBody>
      </p:sp>
      <p:sp>
        <p:nvSpPr>
          <p:cNvPr id="5" name="文本框 4"/>
          <p:cNvSpPr txBox="1"/>
          <p:nvPr/>
        </p:nvSpPr>
        <p:spPr>
          <a:xfrm>
            <a:off x="311699" y="3300775"/>
            <a:ext cx="7767587" cy="461665"/>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2000" dirty="0">
                <a:solidFill>
                  <a:schemeClr val="tx1"/>
                </a:solidFill>
                <a:latin typeface="+mn-lt"/>
              </a:rPr>
              <a:t>What </a:t>
            </a:r>
            <a:r>
              <a:rPr lang="en-US" sz="2000" b="1" dirty="0">
                <a:solidFill>
                  <a:schemeClr val="tx1"/>
                </a:solidFill>
                <a:latin typeface="+mn-lt"/>
              </a:rPr>
              <a:t>features</a:t>
            </a:r>
            <a:r>
              <a:rPr lang="en-US" sz="2000" dirty="0">
                <a:solidFill>
                  <a:schemeClr val="tx1"/>
                </a:solidFill>
                <a:latin typeface="+mn-lt"/>
              </a:rPr>
              <a:t> should be extracted to represent a corpus?</a:t>
            </a:r>
          </a:p>
        </p:txBody>
      </p:sp>
      <p:sp>
        <p:nvSpPr>
          <p:cNvPr id="6" name="矩形 5"/>
          <p:cNvSpPr/>
          <p:nvPr/>
        </p:nvSpPr>
        <p:spPr>
          <a:xfrm>
            <a:off x="311699" y="3996617"/>
            <a:ext cx="7767587" cy="437043"/>
          </a:xfrm>
          <a:prstGeom prst="rect">
            <a:avLst/>
          </a:prstGeom>
        </p:spPr>
        <p:txBody>
          <a:bodyPr wrap="square">
            <a:spAutoFit/>
          </a:bodyPr>
          <a:lstStyle/>
          <a:p>
            <a:pPr marL="285750" indent="-285750">
              <a:lnSpc>
                <a:spcPct val="120000"/>
              </a:lnSpc>
              <a:buFont typeface="Arial" panose="020B0604020202020204" pitchFamily="34" charset="0"/>
              <a:buChar char="•"/>
            </a:pPr>
            <a:r>
              <a:rPr lang="en-US" sz="2000" dirty="0">
                <a:solidFill>
                  <a:schemeClr val="tx1"/>
                </a:solidFill>
                <a:latin typeface="+mn-lt"/>
              </a:rPr>
              <a:t>What </a:t>
            </a:r>
            <a:r>
              <a:rPr lang="en-US" sz="2000" b="1" dirty="0">
                <a:solidFill>
                  <a:schemeClr val="tx1"/>
                </a:solidFill>
                <a:latin typeface="+mn-lt"/>
              </a:rPr>
              <a:t>relationships</a:t>
            </a:r>
            <a:r>
              <a:rPr lang="en-US" sz="2000" dirty="0">
                <a:solidFill>
                  <a:schemeClr val="tx1"/>
                </a:solidFill>
                <a:latin typeface="+mn-lt"/>
              </a:rPr>
              <a:t> should be kept?</a:t>
            </a:r>
          </a:p>
        </p:txBody>
      </p:sp>
      <p:cxnSp>
        <p:nvCxnSpPr>
          <p:cNvPr id="8" name="直接箭头连接符 7"/>
          <p:cNvCxnSpPr/>
          <p:nvPr/>
        </p:nvCxnSpPr>
        <p:spPr>
          <a:xfrm flipV="1">
            <a:off x="1915886" y="1933303"/>
            <a:ext cx="635725" cy="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1501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Corpus Representation	  </a:t>
            </a:r>
          </a:p>
        </p:txBody>
      </p:sp>
      <p:sp>
        <p:nvSpPr>
          <p:cNvPr id="3" name="文本占位符 2"/>
          <p:cNvSpPr>
            <a:spLocks noGrp="1"/>
          </p:cNvSpPr>
          <p:nvPr>
            <p:ph type="body" idx="1"/>
          </p:nvPr>
        </p:nvSpPr>
        <p:spPr>
          <a:xfrm>
            <a:off x="311700" y="1152475"/>
            <a:ext cx="8764923" cy="3416400"/>
          </a:xfrm>
        </p:spPr>
        <p:txBody>
          <a:bodyPr>
            <a:normAutofit fontScale="92500"/>
          </a:bodyPr>
          <a:lstStyle/>
          <a:p>
            <a:pPr marL="0" indent="0">
              <a:lnSpc>
                <a:spcPct val="130000"/>
              </a:lnSpc>
              <a:buNone/>
            </a:pPr>
            <a:r>
              <a:rPr lang="en-US" dirty="0">
                <a:solidFill>
                  <a:schemeClr val="accent4">
                    <a:lumMod val="50000"/>
                  </a:schemeClr>
                </a:solidFill>
              </a:rPr>
              <a:t>Features:</a:t>
            </a:r>
          </a:p>
          <a:p>
            <a:pPr marL="0" indent="0">
              <a:lnSpc>
                <a:spcPct val="130000"/>
              </a:lnSpc>
              <a:buNone/>
            </a:pPr>
            <a:r>
              <a:rPr lang="en-US" dirty="0"/>
              <a:t>Discrete units: Words, Documents   (A document: a string with &gt;=2 words)</a:t>
            </a:r>
          </a:p>
          <a:p>
            <a:pPr marL="0" indent="0">
              <a:lnSpc>
                <a:spcPct val="130000"/>
              </a:lnSpc>
              <a:buNone/>
            </a:pPr>
            <a:endParaRPr lang="en-US" dirty="0"/>
          </a:p>
          <a:p>
            <a:pPr marL="0" indent="0">
              <a:lnSpc>
                <a:spcPct val="130000"/>
              </a:lnSpc>
              <a:buNone/>
            </a:pPr>
            <a:r>
              <a:rPr lang="en-US" dirty="0">
                <a:solidFill>
                  <a:schemeClr val="accent4">
                    <a:lumMod val="50000"/>
                  </a:schemeClr>
                </a:solidFill>
              </a:rPr>
              <a:t>Relationships:</a:t>
            </a:r>
            <a:endParaRPr lang="en-US" dirty="0"/>
          </a:p>
          <a:p>
            <a:pPr>
              <a:lnSpc>
                <a:spcPct val="130000"/>
              </a:lnSpc>
            </a:pPr>
            <a:r>
              <a:rPr lang="en-US" dirty="0"/>
              <a:t>Words belong to documents</a:t>
            </a:r>
          </a:p>
          <a:p>
            <a:pPr>
              <a:lnSpc>
                <a:spcPct val="130000"/>
              </a:lnSpc>
            </a:pPr>
            <a:r>
              <a:rPr lang="en-US" dirty="0"/>
              <a:t>Semantical relevance between documents (new or current)</a:t>
            </a:r>
          </a:p>
          <a:p>
            <a:pPr marL="631825" indent="-457200">
              <a:lnSpc>
                <a:spcPct val="130000"/>
              </a:lnSpc>
              <a:buAutoNum type="alphaLcParenR"/>
            </a:pPr>
            <a:r>
              <a:rPr lang="en-US" sz="2000" dirty="0"/>
              <a:t>Searching: Relevance between querying strings(new documents) and documents</a:t>
            </a:r>
          </a:p>
          <a:p>
            <a:pPr marL="631825" indent="-457200">
              <a:lnSpc>
                <a:spcPct val="130000"/>
              </a:lnSpc>
              <a:buAutoNum type="alphaLcParenR"/>
            </a:pPr>
            <a:r>
              <a:rPr lang="en-US" sz="2000" dirty="0"/>
              <a:t>Relevance Recommendation: Relevance between current documents</a:t>
            </a:r>
          </a:p>
          <a:p>
            <a:pPr marL="0" indent="0">
              <a:lnSpc>
                <a:spcPct val="130000"/>
              </a:lnSpc>
              <a:buNone/>
            </a:pPr>
            <a:endParaRPr lang="en-US" dirty="0"/>
          </a:p>
        </p:txBody>
      </p:sp>
    </p:spTree>
    <p:extLst>
      <p:ext uri="{BB962C8B-B14F-4D97-AF65-F5344CB8AC3E}">
        <p14:creationId xmlns:p14="http://schemas.microsoft.com/office/powerpoint/2010/main" val="189916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Vector Space Model</a:t>
            </a:r>
          </a:p>
        </p:txBody>
      </p:sp>
      <p:sp>
        <p:nvSpPr>
          <p:cNvPr id="3" name="Text Placeholder 2"/>
          <p:cNvSpPr>
            <a:spLocks noGrp="1"/>
          </p:cNvSpPr>
          <p:nvPr>
            <p:ph type="body" idx="1"/>
          </p:nvPr>
        </p:nvSpPr>
        <p:spPr>
          <a:xfrm>
            <a:off x="311700" y="1152475"/>
            <a:ext cx="8520600" cy="1839346"/>
          </a:xfrm>
        </p:spPr>
        <p:txBody>
          <a:bodyPr>
            <a:normAutofit lnSpcReduction="10000"/>
          </a:bodyPr>
          <a:lstStyle/>
          <a:p>
            <a:pPr>
              <a:lnSpc>
                <a:spcPct val="140000"/>
              </a:lnSpc>
            </a:pPr>
            <a:r>
              <a:rPr lang="en-US" sz="2000" dirty="0">
                <a:solidFill>
                  <a:schemeClr val="accent4">
                    <a:lumMod val="50000"/>
                  </a:schemeClr>
                </a:solidFill>
              </a:rPr>
              <a:t>Vocabulary:</a:t>
            </a:r>
            <a:r>
              <a:rPr lang="en-US" sz="2000" dirty="0"/>
              <a:t> All </a:t>
            </a:r>
            <a:r>
              <a:rPr lang="en-US" sz="2000" u="sng" dirty="0"/>
              <a:t>unique</a:t>
            </a:r>
            <a:r>
              <a:rPr lang="en-US" sz="2000" dirty="0"/>
              <a:t> words in the corpus. </a:t>
            </a:r>
            <a:endParaRPr lang="en-US" sz="2000" dirty="0">
              <a:solidFill>
                <a:schemeClr val="accent4">
                  <a:lumMod val="50000"/>
                </a:schemeClr>
              </a:solidFill>
            </a:endParaRPr>
          </a:p>
          <a:p>
            <a:pPr marL="0" indent="0">
              <a:lnSpc>
                <a:spcPct val="140000"/>
              </a:lnSpc>
              <a:buNone/>
            </a:pPr>
            <a:r>
              <a:rPr lang="en-US" sz="2000" dirty="0">
                <a:solidFill>
                  <a:schemeClr val="bg1">
                    <a:lumMod val="50000"/>
                  </a:schemeClr>
                </a:solidFill>
              </a:rPr>
              <a:t>	Each word is given an arbitrary ID      </a:t>
            </a:r>
          </a:p>
          <a:p>
            <a:pPr marL="0" indent="0">
              <a:lnSpc>
                <a:spcPct val="140000"/>
              </a:lnSpc>
              <a:buNone/>
            </a:pPr>
            <a:r>
              <a:rPr lang="en-US" sz="2000" dirty="0">
                <a:solidFill>
                  <a:schemeClr val="bg1">
                    <a:lumMod val="50000"/>
                  </a:schemeClr>
                </a:solidFill>
              </a:rPr>
              <a:t>	i.e. sun: 1, night: 2, day: 3 … space: z     </a:t>
            </a:r>
          </a:p>
          <a:p>
            <a:pPr>
              <a:lnSpc>
                <a:spcPct val="140000"/>
              </a:lnSpc>
            </a:pPr>
            <a:r>
              <a:rPr lang="en-US" sz="2000" dirty="0">
                <a:solidFill>
                  <a:schemeClr val="accent4">
                    <a:lumMod val="50000"/>
                  </a:schemeClr>
                </a:solidFill>
              </a:rPr>
              <a:t> Vocabulary Space – Each word is a unit vector</a:t>
            </a:r>
            <a:endParaRPr lang="en-US" sz="2000" dirty="0">
              <a:solidFill>
                <a:schemeClr val="bg1">
                  <a:lumMod val="50000"/>
                </a:schemeClr>
              </a:solidFill>
            </a:endParaRPr>
          </a:p>
        </p:txBody>
      </p:sp>
      <p:cxnSp>
        <p:nvCxnSpPr>
          <p:cNvPr id="6" name="直接箭头连接符 5"/>
          <p:cNvCxnSpPr/>
          <p:nvPr/>
        </p:nvCxnSpPr>
        <p:spPr>
          <a:xfrm>
            <a:off x="6074797" y="2997641"/>
            <a:ext cx="2568271" cy="15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flipV="1">
            <a:off x="6082748" y="1017725"/>
            <a:ext cx="0" cy="1987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flipH="1">
            <a:off x="5343277" y="3005592"/>
            <a:ext cx="739471" cy="492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flipH="1" flipV="1">
            <a:off x="5295569" y="2099144"/>
            <a:ext cx="787179" cy="898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6082748" y="906894"/>
            <a:ext cx="413896" cy="307777"/>
          </a:xfrm>
          <a:prstGeom prst="rect">
            <a:avLst/>
          </a:prstGeom>
          <a:noFill/>
        </p:spPr>
        <p:txBody>
          <a:bodyPr wrap="none" rtlCol="0">
            <a:spAutoFit/>
          </a:bodyPr>
          <a:lstStyle/>
          <a:p>
            <a:r>
              <a:rPr lang="en-US" dirty="0"/>
              <a:t>w1</a:t>
            </a:r>
          </a:p>
        </p:txBody>
      </p:sp>
      <p:sp>
        <p:nvSpPr>
          <p:cNvPr id="14" name="文本框 13"/>
          <p:cNvSpPr txBox="1"/>
          <p:nvPr/>
        </p:nvSpPr>
        <p:spPr>
          <a:xfrm>
            <a:off x="8329499" y="2572059"/>
            <a:ext cx="413896" cy="307777"/>
          </a:xfrm>
          <a:prstGeom prst="rect">
            <a:avLst/>
          </a:prstGeom>
          <a:noFill/>
        </p:spPr>
        <p:txBody>
          <a:bodyPr wrap="none" rtlCol="0">
            <a:spAutoFit/>
          </a:bodyPr>
          <a:lstStyle/>
          <a:p>
            <a:r>
              <a:rPr lang="en-US" dirty="0"/>
              <a:t>w2</a:t>
            </a:r>
          </a:p>
        </p:txBody>
      </p:sp>
      <p:sp>
        <p:nvSpPr>
          <p:cNvPr id="15" name="文本框 14"/>
          <p:cNvSpPr txBox="1"/>
          <p:nvPr/>
        </p:nvSpPr>
        <p:spPr>
          <a:xfrm>
            <a:off x="5461905" y="3340753"/>
            <a:ext cx="413896" cy="307777"/>
          </a:xfrm>
          <a:prstGeom prst="rect">
            <a:avLst/>
          </a:prstGeom>
          <a:noFill/>
        </p:spPr>
        <p:txBody>
          <a:bodyPr wrap="none" rtlCol="0">
            <a:spAutoFit/>
          </a:bodyPr>
          <a:lstStyle/>
          <a:p>
            <a:r>
              <a:rPr lang="en-US" dirty="0"/>
              <a:t>w3</a:t>
            </a:r>
          </a:p>
        </p:txBody>
      </p:sp>
      <p:sp>
        <p:nvSpPr>
          <p:cNvPr id="16" name="文本框 15"/>
          <p:cNvSpPr txBox="1"/>
          <p:nvPr/>
        </p:nvSpPr>
        <p:spPr>
          <a:xfrm>
            <a:off x="5275262" y="1810505"/>
            <a:ext cx="404278" cy="307777"/>
          </a:xfrm>
          <a:prstGeom prst="rect">
            <a:avLst/>
          </a:prstGeom>
          <a:noFill/>
        </p:spPr>
        <p:txBody>
          <a:bodyPr wrap="none" rtlCol="0">
            <a:spAutoFit/>
          </a:bodyPr>
          <a:lstStyle/>
          <a:p>
            <a:r>
              <a:rPr lang="en-US" dirty="0" err="1"/>
              <a:t>wz</a:t>
            </a:r>
            <a:endParaRPr lang="en-US" dirty="0"/>
          </a:p>
        </p:txBody>
      </p:sp>
      <p:cxnSp>
        <p:nvCxnSpPr>
          <p:cNvPr id="21" name="直接箭头连接符 20"/>
          <p:cNvCxnSpPr/>
          <p:nvPr/>
        </p:nvCxnSpPr>
        <p:spPr>
          <a:xfrm flipV="1">
            <a:off x="6082748" y="1626194"/>
            <a:ext cx="596348" cy="13714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103055" y="3013543"/>
            <a:ext cx="1858566" cy="634987"/>
          </a:xfrm>
          <a:prstGeom prst="straightConnector1">
            <a:avLst/>
          </a:prstGeom>
          <a:ln w="28575">
            <a:solidFill>
              <a:schemeClr val="accent6">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p:cNvCxnSpPr>
            <a:endCxn id="31" idx="1"/>
          </p:cNvCxnSpPr>
          <p:nvPr/>
        </p:nvCxnSpPr>
        <p:spPr>
          <a:xfrm flipV="1">
            <a:off x="6103055" y="498485"/>
            <a:ext cx="1940117" cy="2523012"/>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289696" y="1303298"/>
            <a:ext cx="393056" cy="307777"/>
          </a:xfrm>
          <a:prstGeom prst="rect">
            <a:avLst/>
          </a:prstGeom>
          <a:noFill/>
        </p:spPr>
        <p:txBody>
          <a:bodyPr wrap="none" rtlCol="0">
            <a:spAutoFit/>
          </a:bodyPr>
          <a:lstStyle/>
          <a:p>
            <a:r>
              <a:rPr lang="en-US" b="1" dirty="0">
                <a:solidFill>
                  <a:srgbClr val="C00000"/>
                </a:solidFill>
              </a:rPr>
              <a:t>d1</a:t>
            </a:r>
          </a:p>
        </p:txBody>
      </p:sp>
      <p:sp>
        <p:nvSpPr>
          <p:cNvPr id="30" name="文本框 29"/>
          <p:cNvSpPr txBox="1"/>
          <p:nvPr/>
        </p:nvSpPr>
        <p:spPr>
          <a:xfrm>
            <a:off x="7952252" y="3378667"/>
            <a:ext cx="393056" cy="307777"/>
          </a:xfrm>
          <a:prstGeom prst="rect">
            <a:avLst/>
          </a:prstGeom>
          <a:noFill/>
        </p:spPr>
        <p:txBody>
          <a:bodyPr wrap="none" rtlCol="0">
            <a:spAutoFit/>
          </a:bodyPr>
          <a:lstStyle/>
          <a:p>
            <a:r>
              <a:rPr lang="en-US" b="1" dirty="0">
                <a:solidFill>
                  <a:schemeClr val="accent6">
                    <a:lumMod val="50000"/>
                  </a:schemeClr>
                </a:solidFill>
              </a:rPr>
              <a:t>d2</a:t>
            </a:r>
          </a:p>
        </p:txBody>
      </p:sp>
      <p:sp>
        <p:nvSpPr>
          <p:cNvPr id="31" name="文本框 30"/>
          <p:cNvSpPr txBox="1"/>
          <p:nvPr/>
        </p:nvSpPr>
        <p:spPr>
          <a:xfrm>
            <a:off x="8043172" y="344596"/>
            <a:ext cx="402674" cy="307777"/>
          </a:xfrm>
          <a:prstGeom prst="rect">
            <a:avLst/>
          </a:prstGeom>
          <a:noFill/>
        </p:spPr>
        <p:txBody>
          <a:bodyPr wrap="none" rtlCol="0">
            <a:spAutoFit/>
          </a:bodyPr>
          <a:lstStyle/>
          <a:p>
            <a:r>
              <a:rPr lang="en-US" b="1" dirty="0" err="1">
                <a:solidFill>
                  <a:schemeClr val="accent4">
                    <a:lumMod val="50000"/>
                  </a:schemeClr>
                </a:solidFill>
              </a:rPr>
              <a:t>dq</a:t>
            </a:r>
            <a:endParaRPr lang="en-US" b="1" dirty="0">
              <a:solidFill>
                <a:schemeClr val="accent4">
                  <a:lumMod val="50000"/>
                </a:schemeClr>
              </a:solidFill>
            </a:endParaRPr>
          </a:p>
        </p:txBody>
      </p:sp>
      <p:sp>
        <p:nvSpPr>
          <p:cNvPr id="35" name="弧形 34"/>
          <p:cNvSpPr/>
          <p:nvPr/>
        </p:nvSpPr>
        <p:spPr>
          <a:xfrm>
            <a:off x="6174401" y="2286361"/>
            <a:ext cx="393590" cy="200297"/>
          </a:xfrm>
          <a:prstGeom prst="arc">
            <a:avLst/>
          </a:prstGeom>
          <a:ln w="28575">
            <a:solidFill>
              <a:srgbClr val="EE7B08"/>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 name="文本框 35"/>
          <p:cNvSpPr txBox="1"/>
          <p:nvPr/>
        </p:nvSpPr>
        <p:spPr>
          <a:xfrm>
            <a:off x="6444828" y="1936095"/>
            <a:ext cx="505047" cy="369332"/>
          </a:xfrm>
          <a:prstGeom prst="rect">
            <a:avLst/>
          </a:prstGeom>
          <a:noFill/>
        </p:spPr>
        <p:txBody>
          <a:bodyPr wrap="square" rtlCol="0">
            <a:spAutoFit/>
          </a:bodyPr>
          <a:lstStyle/>
          <a:p>
            <a:r>
              <a:rPr lang="el-GR" sz="1800" b="1" dirty="0">
                <a:solidFill>
                  <a:srgbClr val="EE7B08"/>
                </a:solidFill>
              </a:rPr>
              <a:t>θ</a:t>
            </a:r>
            <a:endParaRPr lang="en-US" sz="1800" b="1" dirty="0">
              <a:solidFill>
                <a:srgbClr val="EE7B08"/>
              </a:solidFill>
            </a:endParaRPr>
          </a:p>
        </p:txBody>
      </p:sp>
      <p:sp>
        <p:nvSpPr>
          <p:cNvPr id="37" name="弧形 36"/>
          <p:cNvSpPr/>
          <p:nvPr/>
        </p:nvSpPr>
        <p:spPr>
          <a:xfrm rot="1341251">
            <a:off x="5821548" y="2586755"/>
            <a:ext cx="897635" cy="925865"/>
          </a:xfrm>
          <a:prstGeom prst="arc">
            <a:avLst>
              <a:gd name="adj1" fmla="val 16200000"/>
              <a:gd name="adj2" fmla="val 21364915"/>
            </a:avLst>
          </a:prstGeom>
          <a:ln w="28575">
            <a:solidFill>
              <a:srgbClr val="EE7B08"/>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38" name="文本框 37"/>
          <p:cNvSpPr txBox="1"/>
          <p:nvPr/>
        </p:nvSpPr>
        <p:spPr>
          <a:xfrm>
            <a:off x="6667467" y="2622489"/>
            <a:ext cx="327334" cy="369332"/>
          </a:xfrm>
          <a:prstGeom prst="rect">
            <a:avLst/>
          </a:prstGeom>
          <a:noFill/>
        </p:spPr>
        <p:txBody>
          <a:bodyPr wrap="none" rtlCol="0">
            <a:spAutoFit/>
          </a:bodyPr>
          <a:lstStyle/>
          <a:p>
            <a:r>
              <a:rPr lang="el-GR" sz="1800" b="1" dirty="0">
                <a:solidFill>
                  <a:srgbClr val="EE7B08"/>
                </a:solidFill>
              </a:rPr>
              <a:t>α</a:t>
            </a:r>
            <a:endParaRPr lang="en-US" sz="1800" b="1" dirty="0">
              <a:solidFill>
                <a:srgbClr val="EE7B08"/>
              </a:solidFill>
            </a:endParaRPr>
          </a:p>
        </p:txBody>
      </p:sp>
      <p:sp>
        <p:nvSpPr>
          <p:cNvPr id="39" name="矩形 38"/>
          <p:cNvSpPr/>
          <p:nvPr/>
        </p:nvSpPr>
        <p:spPr>
          <a:xfrm>
            <a:off x="302974" y="2991821"/>
            <a:ext cx="4888152" cy="954107"/>
          </a:xfrm>
          <a:prstGeom prst="rect">
            <a:avLst/>
          </a:prstGeom>
        </p:spPr>
        <p:txBody>
          <a:bodyPr wrap="square">
            <a:spAutoFit/>
          </a:bodyPr>
          <a:lstStyle/>
          <a:p>
            <a:pPr marL="171450" indent="-171450">
              <a:lnSpc>
                <a:spcPct val="140000"/>
              </a:lnSpc>
              <a:buFont typeface="Arial" panose="020B0604020202020204" pitchFamily="34" charset="0"/>
              <a:buChar char="•"/>
            </a:pPr>
            <a:r>
              <a:rPr lang="en-US" sz="2000" dirty="0">
                <a:solidFill>
                  <a:schemeClr val="accent4">
                    <a:lumMod val="50000"/>
                  </a:schemeClr>
                </a:solidFill>
              </a:rPr>
              <a:t>Document:</a:t>
            </a:r>
            <a:r>
              <a:rPr lang="en-US" sz="2000" dirty="0"/>
              <a:t> </a:t>
            </a:r>
            <a:r>
              <a:rPr lang="en-US" sz="2000" dirty="0">
                <a:solidFill>
                  <a:schemeClr val="bg1">
                    <a:lumMod val="50000"/>
                  </a:schemeClr>
                </a:solidFill>
              </a:rPr>
              <a:t>(1: c</a:t>
            </a:r>
            <a:r>
              <a:rPr lang="en-US" sz="2000" baseline="-25000" dirty="0">
                <a:solidFill>
                  <a:schemeClr val="bg1">
                    <a:lumMod val="50000"/>
                  </a:schemeClr>
                </a:solidFill>
              </a:rPr>
              <a:t>1</a:t>
            </a:r>
            <a:r>
              <a:rPr lang="en-US" sz="2000" dirty="0">
                <a:solidFill>
                  <a:schemeClr val="bg1">
                    <a:lumMod val="50000"/>
                  </a:schemeClr>
                </a:solidFill>
              </a:rPr>
              <a:t>,  2: c</a:t>
            </a:r>
            <a:r>
              <a:rPr lang="en-US" sz="2000" baseline="-25000" dirty="0">
                <a:solidFill>
                  <a:schemeClr val="bg1">
                    <a:lumMod val="50000"/>
                  </a:schemeClr>
                </a:solidFill>
              </a:rPr>
              <a:t>2</a:t>
            </a:r>
            <a:r>
              <a:rPr lang="en-US" sz="2000" dirty="0">
                <a:solidFill>
                  <a:schemeClr val="bg1">
                    <a:lumMod val="50000"/>
                  </a:schemeClr>
                </a:solidFill>
              </a:rPr>
              <a:t>,  3: c</a:t>
            </a:r>
            <a:r>
              <a:rPr lang="en-US" sz="2000" baseline="-25000" dirty="0">
                <a:solidFill>
                  <a:schemeClr val="bg1">
                    <a:lumMod val="50000"/>
                  </a:schemeClr>
                </a:solidFill>
              </a:rPr>
              <a:t>3</a:t>
            </a:r>
            <a:r>
              <a:rPr lang="en-US" sz="2000" dirty="0">
                <a:solidFill>
                  <a:schemeClr val="bg1">
                    <a:lumMod val="50000"/>
                  </a:schemeClr>
                </a:solidFill>
              </a:rPr>
              <a:t> …… z: </a:t>
            </a:r>
            <a:r>
              <a:rPr lang="en-US" sz="2000" dirty="0" err="1">
                <a:solidFill>
                  <a:schemeClr val="bg1">
                    <a:lumMod val="50000"/>
                  </a:schemeClr>
                </a:solidFill>
              </a:rPr>
              <a:t>c</a:t>
            </a:r>
            <a:r>
              <a:rPr lang="en-US" sz="2000" baseline="-25000" dirty="0" err="1">
                <a:solidFill>
                  <a:schemeClr val="bg1">
                    <a:lumMod val="50000"/>
                  </a:schemeClr>
                </a:solidFill>
              </a:rPr>
              <a:t>z</a:t>
            </a:r>
            <a:r>
              <a:rPr lang="en-US" sz="2000" dirty="0">
                <a:solidFill>
                  <a:schemeClr val="bg1">
                    <a:lumMod val="50000"/>
                  </a:schemeClr>
                </a:solidFill>
              </a:rPr>
              <a:t>)</a:t>
            </a:r>
          </a:p>
          <a:p>
            <a:pPr>
              <a:lnSpc>
                <a:spcPct val="140000"/>
              </a:lnSpc>
            </a:pPr>
            <a:endParaRPr lang="en-US" sz="2000" b="1" dirty="0">
              <a:solidFill>
                <a:schemeClr val="accent4">
                  <a:lumMod val="50000"/>
                </a:schemeClr>
              </a:solidFill>
            </a:endParaRPr>
          </a:p>
        </p:txBody>
      </p:sp>
      <p:sp>
        <p:nvSpPr>
          <p:cNvPr id="40" name="文本框 39"/>
          <p:cNvSpPr txBox="1"/>
          <p:nvPr/>
        </p:nvSpPr>
        <p:spPr>
          <a:xfrm>
            <a:off x="314156" y="3835910"/>
            <a:ext cx="8122072" cy="1014696"/>
          </a:xfrm>
          <a:prstGeom prst="rect">
            <a:avLst/>
          </a:prstGeom>
          <a:noFill/>
        </p:spPr>
        <p:txBody>
          <a:bodyPr wrap="square" rtlCol="0">
            <a:spAutoFit/>
          </a:bodyPr>
          <a:lstStyle/>
          <a:p>
            <a:r>
              <a:rPr lang="en-US" sz="2000" b="1" dirty="0">
                <a:solidFill>
                  <a:schemeClr val="accent4">
                    <a:lumMod val="50000"/>
                  </a:schemeClr>
                </a:solidFill>
              </a:rPr>
              <a:t>Different corpus types use different methods to determine the weight c for each word in a document vector</a:t>
            </a:r>
          </a:p>
          <a:p>
            <a:endParaRPr lang="en-US" sz="2000" dirty="0"/>
          </a:p>
        </p:txBody>
      </p:sp>
    </p:spTree>
    <p:extLst>
      <p:ext uri="{BB962C8B-B14F-4D97-AF65-F5344CB8AC3E}">
        <p14:creationId xmlns:p14="http://schemas.microsoft.com/office/powerpoint/2010/main" val="291735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9" grpId="0"/>
      <p:bldP spid="30" grpId="0"/>
      <p:bldP spid="31" grpId="0"/>
      <p:bldP spid="35" grpId="0" animBg="1"/>
      <p:bldP spid="36" grpId="0"/>
      <p:bldP spid="37" grpId="0" animBg="1"/>
      <p:bldP spid="38"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dirty="0">
                <a:solidFill>
                  <a:schemeClr val="accent2"/>
                </a:solidFill>
              </a:rPr>
              <a:t>Corpus Types</a:t>
            </a:r>
            <a:endParaRPr lang="en-US" dirty="0">
              <a:solidFill>
                <a:schemeClr val="accent2"/>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18276" y="1152475"/>
                <a:ext cx="8854931" cy="3416400"/>
              </a:xfrm>
            </p:spPr>
            <p:txBody>
              <a:bodyPr>
                <a:normAutofit/>
              </a:bodyPr>
              <a:lstStyle/>
              <a:p>
                <a:pPr>
                  <a:lnSpc>
                    <a:spcPct val="180000"/>
                  </a:lnSpc>
                </a:pPr>
                <a:r>
                  <a:rPr lang="en-US" sz="1800" dirty="0">
                    <a:solidFill>
                      <a:srgbClr val="C00000"/>
                    </a:solidFill>
                  </a:rPr>
                  <a:t>Binary</a:t>
                </a:r>
                <a:r>
                  <a:rPr lang="en-US" sz="1800" dirty="0">
                    <a:solidFill>
                      <a:schemeClr val="accent4">
                        <a:lumMod val="50000"/>
                      </a:schemeClr>
                    </a:solidFill>
                  </a:rPr>
                  <a:t> –</a:t>
                </a:r>
                <a:r>
                  <a:rPr lang="en-US" sz="1800" dirty="0"/>
                  <a:t> </a:t>
                </a:r>
                <a:r>
                  <a:rPr lang="en-US" sz="1800" dirty="0">
                    <a:solidFill>
                      <a:schemeClr val="bg1">
                        <a:lumMod val="50000"/>
                      </a:schemeClr>
                    </a:solidFill>
                  </a:rPr>
                  <a:t>Whether a word exists in the doc or not                               </a:t>
                </a:r>
                <a:r>
                  <a:rPr lang="en-US" sz="1800" dirty="0"/>
                  <a:t>(1:0, 2:1, 3:1, 4:0…z:0)</a:t>
                </a:r>
              </a:p>
              <a:p>
                <a:pPr>
                  <a:lnSpc>
                    <a:spcPct val="180000"/>
                  </a:lnSpc>
                </a:pPr>
                <a:r>
                  <a:rPr lang="en-US" sz="1800" dirty="0">
                    <a:solidFill>
                      <a:schemeClr val="accent4">
                        <a:lumMod val="50000"/>
                      </a:schemeClr>
                    </a:solidFill>
                  </a:rPr>
                  <a:t>Bow –</a:t>
                </a:r>
                <a:r>
                  <a:rPr lang="en-US" sz="1800" dirty="0"/>
                  <a:t> </a:t>
                </a:r>
                <a:r>
                  <a:rPr lang="en-US" sz="1800" dirty="0">
                    <a:solidFill>
                      <a:schemeClr val="bg1">
                        <a:lumMod val="50000"/>
                      </a:schemeClr>
                    </a:solidFill>
                  </a:rPr>
                  <a:t>How many times a word appears in a doc         		</a:t>
                </a:r>
                <a:r>
                  <a:rPr lang="en-US" sz="1800" dirty="0"/>
                  <a:t>(1:0, 2:4, 3:10, 4:0…z:0)</a:t>
                </a:r>
              </a:p>
              <a:p>
                <a:pPr>
                  <a:lnSpc>
                    <a:spcPct val="180000"/>
                  </a:lnSpc>
                </a:pPr>
                <a:r>
                  <a:rPr lang="en-US" sz="1800" dirty="0" err="1">
                    <a:solidFill>
                      <a:srgbClr val="0070C0"/>
                    </a:solidFill>
                  </a:rPr>
                  <a:t>Tfidf</a:t>
                </a:r>
                <a:r>
                  <a:rPr lang="en-US" sz="1800" dirty="0">
                    <a:solidFill>
                      <a:schemeClr val="accent4">
                        <a:lumMod val="50000"/>
                      </a:schemeClr>
                    </a:solidFill>
                  </a:rPr>
                  <a:t> – </a:t>
                </a:r>
                <a:r>
                  <a:rPr lang="en-US" sz="1800" dirty="0">
                    <a:solidFill>
                      <a:schemeClr val="bg1">
                        <a:lumMod val="50000"/>
                      </a:schemeClr>
                    </a:solidFill>
                  </a:rPr>
                  <a:t>Specificity of a word to a doc                                            </a:t>
                </a:r>
                <a:r>
                  <a:rPr lang="en-US" sz="1800" dirty="0"/>
                  <a:t>(1:0, 2:0.33, 3:0.52,4:0…z:0)</a:t>
                </a:r>
                <a:endParaRPr lang="en-US" sz="1800" dirty="0">
                  <a:solidFill>
                    <a:schemeClr val="bg1">
                      <a:lumMod val="50000"/>
                    </a:schemeClr>
                  </a:solidFill>
                </a:endParaRPr>
              </a:p>
              <a:p>
                <a:pPr lvl="1">
                  <a:lnSpc>
                    <a:spcPct val="180000"/>
                  </a:lnSpc>
                </a:pPr>
                <a:r>
                  <a:rPr lang="en-US" dirty="0">
                    <a:solidFill>
                      <a:schemeClr val="bg1">
                        <a:lumMod val="50000"/>
                      </a:schemeClr>
                    </a:solidFill>
                    <a:ea typeface="Cambria Math" panose="02040503050406030204" pitchFamily="18" charset="0"/>
                  </a:rPr>
                  <a:t>Term frequency inverse document frequency              </a:t>
                </a:r>
              </a:p>
              <a:p>
                <a:pPr lvl="1">
                  <a:lnSpc>
                    <a:spcPct val="180000"/>
                  </a:lnSpc>
                </a:pPr>
                <a:r>
                  <a:rPr lang="en-US" dirty="0">
                    <a:solidFill>
                      <a:schemeClr val="bg1">
                        <a:lumMod val="50000"/>
                      </a:schemeClr>
                    </a:solidFill>
                    <a:ea typeface="Cambria Math" panose="02040503050406030204" pitchFamily="18" charset="0"/>
                  </a:rPr>
                  <a:t>Weight (</a:t>
                </a:r>
                <a:r>
                  <a:rPr lang="en-US" dirty="0" err="1">
                    <a:solidFill>
                      <a:schemeClr val="bg1">
                        <a:lumMod val="50000"/>
                      </a:schemeClr>
                    </a:solidFill>
                    <a:ea typeface="Cambria Math" panose="02040503050406030204" pitchFamily="18" charset="0"/>
                  </a:rPr>
                  <a:t>w</a:t>
                </a:r>
                <a:r>
                  <a:rPr lang="en-US" baseline="-25000" dirty="0" err="1">
                    <a:solidFill>
                      <a:schemeClr val="bg1">
                        <a:lumMod val="50000"/>
                      </a:schemeClr>
                    </a:solidFill>
                    <a:ea typeface="Cambria Math" panose="02040503050406030204" pitchFamily="18" charset="0"/>
                  </a:rPr>
                  <a:t>i</a:t>
                </a:r>
                <a:r>
                  <a:rPr lang="en-US" dirty="0">
                    <a:solidFill>
                      <a:schemeClr val="bg1">
                        <a:lumMod val="50000"/>
                      </a:schemeClr>
                    </a:solidFill>
                    <a:ea typeface="Cambria Math" panose="02040503050406030204" pitchFamily="18" charset="0"/>
                  </a:rPr>
                  <a:t>) = frequency(</a:t>
                </a:r>
                <a:r>
                  <a:rPr lang="en-US" dirty="0" err="1">
                    <a:solidFill>
                      <a:schemeClr val="bg1">
                        <a:lumMod val="50000"/>
                      </a:schemeClr>
                    </a:solidFill>
                    <a:ea typeface="Cambria Math" panose="02040503050406030204" pitchFamily="18" charset="0"/>
                  </a:rPr>
                  <a:t>w,d</a:t>
                </a:r>
                <a:r>
                  <a:rPr lang="en-US" dirty="0">
                    <a:solidFill>
                      <a:schemeClr val="bg1">
                        <a:lumMod val="50000"/>
                      </a:schemeClr>
                    </a:solidFill>
                    <a:ea typeface="Cambria Math" panose="02040503050406030204" pitchFamily="18" charset="0"/>
                  </a:rPr>
                  <a:t>) </a:t>
                </a:r>
                <a14:m>
                  <m:oMath xmlns:m="http://schemas.openxmlformats.org/officeDocument/2006/math">
                    <m:r>
                      <a:rPr lang="en-US" i="1">
                        <a:solidFill>
                          <a:schemeClr val="bg1">
                            <a:lumMod val="50000"/>
                          </a:schemeClr>
                        </a:solidFill>
                        <a:latin typeface="Cambria Math" panose="02040503050406030204" pitchFamily="18" charset="0"/>
                        <a:ea typeface="Cambria Math" panose="02040503050406030204" pitchFamily="18" charset="0"/>
                      </a:rPr>
                      <m:t>×</m:t>
                    </m:r>
                  </m:oMath>
                </a14:m>
                <a:r>
                  <a:rPr lang="en-US" dirty="0">
                    <a:solidFill>
                      <a:schemeClr val="bg1">
                        <a:lumMod val="50000"/>
                      </a:schemeClr>
                    </a:solidFill>
                    <a:ea typeface="Cambria Math" panose="02040503050406030204" pitchFamily="18" charset="0"/>
                  </a:rPr>
                  <a:t>  log </a:t>
                </a:r>
                <a14:m>
                  <m:oMath xmlns:m="http://schemas.openxmlformats.org/officeDocument/2006/math">
                    <m:f>
                      <m:fPr>
                        <m:ctrlPr>
                          <a:rPr lang="en-US" i="1" dirty="0">
                            <a:solidFill>
                              <a:schemeClr val="bg1">
                                <a:lumMod val="50000"/>
                              </a:schemeClr>
                            </a:solidFill>
                            <a:latin typeface="Cambria Math" panose="02040503050406030204" pitchFamily="18" charset="0"/>
                            <a:ea typeface="Cambria Math" panose="02040503050406030204" pitchFamily="18" charset="0"/>
                          </a:rPr>
                        </m:ctrlPr>
                      </m:fPr>
                      <m:num>
                        <m:r>
                          <a:rPr lang="en-US" i="1" dirty="0">
                            <a:solidFill>
                              <a:schemeClr val="bg1">
                                <a:lumMod val="50000"/>
                              </a:schemeClr>
                            </a:solidFill>
                            <a:latin typeface="Cambria Math" panose="02040503050406030204" pitchFamily="18" charset="0"/>
                            <a:ea typeface="Cambria Math" panose="02040503050406030204" pitchFamily="18" charset="0"/>
                          </a:rPr>
                          <m:t>𝑇𝑜𝑡𝑎𝑙</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𝑛𝑢𝑚𝑏𝑒𝑟</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𝑜𝑓</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𝑑𝑜𝑐𝑠</m:t>
                        </m:r>
                      </m:num>
                      <m:den>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𝑁𝑢𝑚𝑏𝑒𝑟</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𝑜𝑓</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𝑑𝑜𝑐𝑠</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𝑤</m:t>
                        </m:r>
                        <m:r>
                          <a:rPr lang="en-US" i="1" dirty="0">
                            <a:solidFill>
                              <a:schemeClr val="bg1">
                                <a:lumMod val="50000"/>
                              </a:schemeClr>
                            </a:solidFill>
                            <a:latin typeface="Cambria Math" panose="02040503050406030204" pitchFamily="18" charset="0"/>
                            <a:ea typeface="Cambria Math" panose="02040503050406030204" pitchFamily="18" charset="0"/>
                          </a:rPr>
                          <m:t>h</m:t>
                        </m:r>
                        <m:r>
                          <a:rPr lang="en-US" i="1" dirty="0">
                            <a:solidFill>
                              <a:schemeClr val="bg1">
                                <a:lumMod val="50000"/>
                              </a:schemeClr>
                            </a:solidFill>
                            <a:latin typeface="Cambria Math" panose="02040503050406030204" pitchFamily="18" charset="0"/>
                            <a:ea typeface="Cambria Math" panose="02040503050406030204" pitchFamily="18" charset="0"/>
                          </a:rPr>
                          <m:t>𝑒𝑟𝑒</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𝑤</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𝑎𝑝𝑝𝑒𝑎𝑟𝑠</m:t>
                        </m:r>
                      </m:den>
                    </m:f>
                    <m:r>
                      <a:rPr lang="en-US" i="1" dirty="0">
                        <a:solidFill>
                          <a:schemeClr val="bg1">
                            <a:lumMod val="50000"/>
                          </a:schemeClr>
                        </a:solidFill>
                        <a:latin typeface="Cambria Math" panose="02040503050406030204" pitchFamily="18" charset="0"/>
                        <a:ea typeface="Cambria Math" panose="02040503050406030204" pitchFamily="18" charset="0"/>
                      </a:rPr>
                      <m:t>              </m:t>
                    </m:r>
                  </m:oMath>
                </a14:m>
                <a:endParaRPr lang="en-US" dirty="0">
                  <a:solidFill>
                    <a:schemeClr val="bg1">
                      <a:lumMod val="50000"/>
                    </a:schemeClr>
                  </a:solidFill>
                  <a:ea typeface="Cambria Math" panose="02040503050406030204" pitchFamily="18"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18276" y="1152475"/>
                <a:ext cx="8854931" cy="3416400"/>
              </a:xfrm>
              <a:blipFill>
                <a:blip r:embed="rId3"/>
                <a:stretch>
                  <a:fillRect l="-482"/>
                </a:stretch>
              </a:blipFill>
            </p:spPr>
            <p:txBody>
              <a:bodyPr/>
              <a:lstStyle/>
              <a:p>
                <a:r>
                  <a:rPr lang="en-US">
                    <a:noFill/>
                  </a:rPr>
                  <a:t> </a:t>
                </a:r>
              </a:p>
            </p:txBody>
          </p:sp>
        </mc:Fallback>
      </mc:AlternateContent>
    </p:spTree>
    <p:extLst>
      <p:ext uri="{BB962C8B-B14F-4D97-AF65-F5344CB8AC3E}">
        <p14:creationId xmlns:p14="http://schemas.microsoft.com/office/powerpoint/2010/main" val="2442869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Corpus Implementation</a:t>
            </a:r>
          </a:p>
        </p:txBody>
      </p:sp>
      <p:sp>
        <p:nvSpPr>
          <p:cNvPr id="3" name="文本占位符 2"/>
          <p:cNvSpPr>
            <a:spLocks noGrp="1"/>
          </p:cNvSpPr>
          <p:nvPr>
            <p:ph type="body" idx="1"/>
          </p:nvPr>
        </p:nvSpPr>
        <p:spPr/>
        <p:txBody>
          <a:bodyPr>
            <a:normAutofit lnSpcReduction="10000"/>
          </a:bodyPr>
          <a:lstStyle/>
          <a:p>
            <a:pPr>
              <a:lnSpc>
                <a:spcPct val="150000"/>
              </a:lnSpc>
            </a:pPr>
            <a:r>
              <a:rPr lang="en-US" dirty="0"/>
              <a:t>Vocabulary: a dictionary  {id: word, id: word…}</a:t>
            </a:r>
          </a:p>
          <a:p>
            <a:pPr marL="0" indent="0">
              <a:lnSpc>
                <a:spcPct val="150000"/>
              </a:lnSpc>
              <a:buNone/>
            </a:pPr>
            <a:endParaRPr lang="en-US" dirty="0"/>
          </a:p>
          <a:p>
            <a:pPr>
              <a:lnSpc>
                <a:spcPct val="150000"/>
              </a:lnSpc>
            </a:pPr>
            <a:r>
              <a:rPr lang="en-US" dirty="0"/>
              <a:t>Document: a list of (</a:t>
            </a:r>
            <a:r>
              <a:rPr lang="en-US" dirty="0" err="1"/>
              <a:t>word_id</a:t>
            </a:r>
            <a:r>
              <a:rPr lang="en-US" dirty="0"/>
              <a:t>, weight value)</a:t>
            </a:r>
          </a:p>
          <a:p>
            <a:pPr marL="0" indent="0">
              <a:lnSpc>
                <a:spcPct val="150000"/>
              </a:lnSpc>
              <a:buNone/>
            </a:pPr>
            <a:r>
              <a:rPr lang="en-US" sz="2000" dirty="0"/>
              <a:t> words with weight value 0 are ignored in the list</a:t>
            </a:r>
          </a:p>
          <a:p>
            <a:pPr marL="0" indent="0">
              <a:lnSpc>
                <a:spcPct val="150000"/>
              </a:lnSpc>
              <a:buNone/>
            </a:pPr>
            <a:r>
              <a:rPr lang="en-US" sz="2000" dirty="0"/>
              <a:t> [(1,0.22), (3,0.5), (4,0.3), (27,0.78)…]</a:t>
            </a:r>
          </a:p>
          <a:p>
            <a:pPr marL="0" indent="0">
              <a:lnSpc>
                <a:spcPct val="150000"/>
              </a:lnSpc>
              <a:buNone/>
            </a:pPr>
            <a:endParaRPr lang="en-US" sz="2000" dirty="0"/>
          </a:p>
          <a:p>
            <a:pPr>
              <a:lnSpc>
                <a:spcPct val="150000"/>
              </a:lnSpc>
            </a:pPr>
            <a:r>
              <a:rPr lang="en-US" dirty="0"/>
              <a:t>Corpus: a list of document</a:t>
            </a:r>
          </a:p>
        </p:txBody>
      </p:sp>
    </p:spTree>
    <p:extLst>
      <p:ext uri="{BB962C8B-B14F-4D97-AF65-F5344CB8AC3E}">
        <p14:creationId xmlns:p14="http://schemas.microsoft.com/office/powerpoint/2010/main" val="407132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Dimension Reduction</a:t>
            </a:r>
          </a:p>
        </p:txBody>
      </p:sp>
      <p:sp>
        <p:nvSpPr>
          <p:cNvPr id="3" name="文本占位符 2"/>
          <p:cNvSpPr>
            <a:spLocks noGrp="1"/>
          </p:cNvSpPr>
          <p:nvPr>
            <p:ph type="body" idx="1"/>
          </p:nvPr>
        </p:nvSpPr>
        <p:spPr>
          <a:xfrm>
            <a:off x="311700" y="1085100"/>
            <a:ext cx="8764923" cy="867156"/>
          </a:xfrm>
        </p:spPr>
        <p:txBody>
          <a:bodyPr>
            <a:normAutofit lnSpcReduction="10000"/>
          </a:bodyPr>
          <a:lstStyle/>
          <a:p>
            <a:pPr marL="0" indent="0">
              <a:lnSpc>
                <a:spcPct val="130000"/>
              </a:lnSpc>
              <a:buNone/>
            </a:pPr>
            <a:r>
              <a:rPr lang="en-US" sz="1800" dirty="0"/>
              <a:t>Vocabulary Size: 10,000 ~ 100,000    </a:t>
            </a:r>
          </a:p>
          <a:p>
            <a:pPr marL="0" indent="0">
              <a:lnSpc>
                <a:spcPct val="130000"/>
              </a:lnSpc>
              <a:buNone/>
            </a:pPr>
            <a:r>
              <a:rPr lang="en-US" sz="1800" dirty="0">
                <a:solidFill>
                  <a:schemeClr val="accent4">
                    <a:lumMod val="50000"/>
                  </a:schemeClr>
                </a:solidFill>
              </a:rPr>
              <a:t>How to reduce dimension?</a:t>
            </a:r>
          </a:p>
        </p:txBody>
      </p:sp>
      <p:sp>
        <p:nvSpPr>
          <p:cNvPr id="6" name="矩形 5"/>
          <p:cNvSpPr/>
          <p:nvPr/>
        </p:nvSpPr>
        <p:spPr>
          <a:xfrm>
            <a:off x="311700" y="1918599"/>
            <a:ext cx="8520600" cy="379078"/>
          </a:xfrm>
          <a:prstGeom prst="rect">
            <a:avLst/>
          </a:prstGeom>
        </p:spPr>
        <p:txBody>
          <a:bodyPr wrap="square">
            <a:spAutoFit/>
          </a:bodyPr>
          <a:lstStyle/>
          <a:p>
            <a:pPr>
              <a:lnSpc>
                <a:spcPct val="130000"/>
              </a:lnSpc>
            </a:pPr>
            <a:r>
              <a:rPr lang="en-US" sz="1600" dirty="0">
                <a:solidFill>
                  <a:schemeClr val="accent4">
                    <a:lumMod val="50000"/>
                  </a:schemeClr>
                </a:solidFill>
              </a:rPr>
              <a:t>Features: </a:t>
            </a:r>
            <a:r>
              <a:rPr lang="en-US" sz="1600" dirty="0">
                <a:solidFill>
                  <a:schemeClr val="tx1"/>
                </a:solidFill>
              </a:rPr>
              <a:t>Words, </a:t>
            </a:r>
            <a:r>
              <a:rPr lang="en-US" sz="1600" b="1" dirty="0">
                <a:solidFill>
                  <a:schemeClr val="accent6">
                    <a:lumMod val="50000"/>
                  </a:schemeClr>
                </a:solidFill>
              </a:rPr>
              <a:t>Topics</a:t>
            </a:r>
            <a:r>
              <a:rPr lang="en-US" sz="1600" dirty="0">
                <a:solidFill>
                  <a:schemeClr val="tx1"/>
                </a:solidFill>
              </a:rPr>
              <a:t>, Documents</a:t>
            </a:r>
            <a:endParaRPr lang="en-US" sz="1600" dirty="0"/>
          </a:p>
        </p:txBody>
      </p:sp>
      <p:sp>
        <p:nvSpPr>
          <p:cNvPr id="10" name="矩形 9"/>
          <p:cNvSpPr/>
          <p:nvPr/>
        </p:nvSpPr>
        <p:spPr>
          <a:xfrm>
            <a:off x="311700" y="4308682"/>
            <a:ext cx="8387028" cy="379078"/>
          </a:xfrm>
          <a:prstGeom prst="rect">
            <a:avLst/>
          </a:prstGeom>
        </p:spPr>
        <p:txBody>
          <a:bodyPr wrap="square">
            <a:spAutoFit/>
          </a:bodyPr>
          <a:lstStyle/>
          <a:p>
            <a:pPr>
              <a:lnSpc>
                <a:spcPct val="130000"/>
              </a:lnSpc>
            </a:pPr>
            <a:r>
              <a:rPr lang="en-US" sz="1600" dirty="0">
                <a:solidFill>
                  <a:schemeClr val="accent4">
                    <a:lumMod val="50000"/>
                  </a:schemeClr>
                </a:solidFill>
              </a:rPr>
              <a:t>Vector Space:</a:t>
            </a:r>
            <a:r>
              <a:rPr lang="en-US" sz="1600" dirty="0"/>
              <a:t> </a:t>
            </a:r>
            <a:r>
              <a:rPr lang="en-US" sz="1600" dirty="0">
                <a:solidFill>
                  <a:schemeClr val="tx1"/>
                </a:solidFill>
              </a:rPr>
              <a:t>Vocabulary Space -&gt; </a:t>
            </a:r>
            <a:r>
              <a:rPr lang="en-US" sz="1600" b="1" dirty="0">
                <a:solidFill>
                  <a:schemeClr val="accent6">
                    <a:lumMod val="50000"/>
                  </a:schemeClr>
                </a:solidFill>
              </a:rPr>
              <a:t>Topic Space</a:t>
            </a:r>
            <a:r>
              <a:rPr lang="en-US" sz="1600" dirty="0">
                <a:solidFill>
                  <a:schemeClr val="accent6">
                    <a:lumMod val="50000"/>
                  </a:schemeClr>
                </a:solidFill>
              </a:rPr>
              <a:t> </a:t>
            </a:r>
            <a:r>
              <a:rPr lang="en-US" sz="1600" dirty="0">
                <a:solidFill>
                  <a:schemeClr val="tx1"/>
                </a:solidFill>
              </a:rPr>
              <a:t>-&gt; Documents</a:t>
            </a:r>
            <a:endParaRPr lang="en-US" sz="1600" dirty="0">
              <a:solidFill>
                <a:schemeClr val="bg1">
                  <a:lumMod val="50000"/>
                </a:schemeClr>
              </a:solidFill>
            </a:endParaRPr>
          </a:p>
        </p:txBody>
      </p:sp>
      <p:grpSp>
        <p:nvGrpSpPr>
          <p:cNvPr id="4" name="组合 3"/>
          <p:cNvGrpSpPr/>
          <p:nvPr/>
        </p:nvGrpSpPr>
        <p:grpSpPr>
          <a:xfrm>
            <a:off x="442329" y="2115289"/>
            <a:ext cx="5427572" cy="2031774"/>
            <a:chOff x="677137" y="1391080"/>
            <a:chExt cx="7578131" cy="3159049"/>
          </a:xfrm>
        </p:grpSpPr>
        <p:cxnSp>
          <p:nvCxnSpPr>
            <p:cNvPr id="67" name="直接箭头连接符 66"/>
            <p:cNvCxnSpPr/>
            <p:nvPr/>
          </p:nvCxnSpPr>
          <p:spPr>
            <a:xfrm>
              <a:off x="1476672" y="3516881"/>
              <a:ext cx="2568271" cy="15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p:cNvCxnSpPr/>
            <p:nvPr/>
          </p:nvCxnSpPr>
          <p:spPr>
            <a:xfrm flipV="1">
              <a:off x="1484623" y="1536965"/>
              <a:ext cx="0" cy="1987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p:cNvCxnSpPr/>
            <p:nvPr/>
          </p:nvCxnSpPr>
          <p:spPr>
            <a:xfrm flipH="1">
              <a:off x="745152" y="3524832"/>
              <a:ext cx="739471" cy="492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p:cNvCxnSpPr/>
            <p:nvPr/>
          </p:nvCxnSpPr>
          <p:spPr>
            <a:xfrm flipH="1" flipV="1">
              <a:off x="697444" y="2618384"/>
              <a:ext cx="787179" cy="898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文本框 70"/>
            <p:cNvSpPr txBox="1"/>
            <p:nvPr/>
          </p:nvSpPr>
          <p:spPr>
            <a:xfrm>
              <a:off x="1484623" y="1426134"/>
              <a:ext cx="413896" cy="307777"/>
            </a:xfrm>
            <a:prstGeom prst="rect">
              <a:avLst/>
            </a:prstGeom>
            <a:noFill/>
          </p:spPr>
          <p:txBody>
            <a:bodyPr wrap="none" rtlCol="0">
              <a:spAutoFit/>
            </a:bodyPr>
            <a:lstStyle/>
            <a:p>
              <a:r>
                <a:rPr lang="en-US" dirty="0"/>
                <a:t>w1</a:t>
              </a:r>
            </a:p>
          </p:txBody>
        </p:sp>
        <p:sp>
          <p:nvSpPr>
            <p:cNvPr id="72" name="文本框 71"/>
            <p:cNvSpPr txBox="1"/>
            <p:nvPr/>
          </p:nvSpPr>
          <p:spPr>
            <a:xfrm>
              <a:off x="3731374" y="3091299"/>
              <a:ext cx="413896" cy="307777"/>
            </a:xfrm>
            <a:prstGeom prst="rect">
              <a:avLst/>
            </a:prstGeom>
            <a:noFill/>
          </p:spPr>
          <p:txBody>
            <a:bodyPr wrap="none" rtlCol="0">
              <a:spAutoFit/>
            </a:bodyPr>
            <a:lstStyle/>
            <a:p>
              <a:r>
                <a:rPr lang="en-US" dirty="0"/>
                <a:t>w2</a:t>
              </a:r>
            </a:p>
          </p:txBody>
        </p:sp>
        <p:sp>
          <p:nvSpPr>
            <p:cNvPr id="73" name="文本框 72"/>
            <p:cNvSpPr txBox="1"/>
            <p:nvPr/>
          </p:nvSpPr>
          <p:spPr>
            <a:xfrm>
              <a:off x="863780" y="3859993"/>
              <a:ext cx="413896" cy="307777"/>
            </a:xfrm>
            <a:prstGeom prst="rect">
              <a:avLst/>
            </a:prstGeom>
            <a:noFill/>
          </p:spPr>
          <p:txBody>
            <a:bodyPr wrap="none" rtlCol="0">
              <a:spAutoFit/>
            </a:bodyPr>
            <a:lstStyle/>
            <a:p>
              <a:r>
                <a:rPr lang="en-US" dirty="0"/>
                <a:t>w3</a:t>
              </a:r>
            </a:p>
          </p:txBody>
        </p:sp>
        <p:sp>
          <p:nvSpPr>
            <p:cNvPr id="74" name="文本框 73"/>
            <p:cNvSpPr txBox="1"/>
            <p:nvPr/>
          </p:nvSpPr>
          <p:spPr>
            <a:xfrm>
              <a:off x="677137" y="2329745"/>
              <a:ext cx="404278" cy="307777"/>
            </a:xfrm>
            <a:prstGeom prst="rect">
              <a:avLst/>
            </a:prstGeom>
            <a:noFill/>
          </p:spPr>
          <p:txBody>
            <a:bodyPr wrap="none" rtlCol="0">
              <a:spAutoFit/>
            </a:bodyPr>
            <a:lstStyle/>
            <a:p>
              <a:r>
                <a:rPr lang="en-US" dirty="0" err="1"/>
                <a:t>wz</a:t>
              </a:r>
              <a:endParaRPr lang="en-US" dirty="0"/>
            </a:p>
          </p:txBody>
        </p:sp>
        <p:cxnSp>
          <p:nvCxnSpPr>
            <p:cNvPr id="75" name="直接箭头连接符 74"/>
            <p:cNvCxnSpPr/>
            <p:nvPr/>
          </p:nvCxnSpPr>
          <p:spPr>
            <a:xfrm flipV="1">
              <a:off x="1484623" y="2145434"/>
              <a:ext cx="596348" cy="1371447"/>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504929" y="3532783"/>
              <a:ext cx="1" cy="1017346"/>
            </a:xfrm>
            <a:prstGeom prst="straightConnector1">
              <a:avLst/>
            </a:prstGeom>
            <a:ln w="28575">
              <a:solidFill>
                <a:schemeClr val="accent4">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7" name="直接箭头连接符 76"/>
            <p:cNvCxnSpPr/>
            <p:nvPr/>
          </p:nvCxnSpPr>
          <p:spPr>
            <a:xfrm flipV="1">
              <a:off x="1504930" y="2483633"/>
              <a:ext cx="2101961" cy="1057104"/>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1691571" y="1822538"/>
              <a:ext cx="393056" cy="307777"/>
            </a:xfrm>
            <a:prstGeom prst="rect">
              <a:avLst/>
            </a:prstGeom>
            <a:noFill/>
          </p:spPr>
          <p:txBody>
            <a:bodyPr wrap="none" rtlCol="0">
              <a:spAutoFit/>
            </a:bodyPr>
            <a:lstStyle/>
            <a:p>
              <a:r>
                <a:rPr lang="en-US" b="1" dirty="0">
                  <a:solidFill>
                    <a:schemeClr val="accent4">
                      <a:lumMod val="50000"/>
                    </a:schemeClr>
                  </a:solidFill>
                </a:rPr>
                <a:t>T1</a:t>
              </a:r>
            </a:p>
          </p:txBody>
        </p:sp>
        <p:sp>
          <p:nvSpPr>
            <p:cNvPr id="79" name="文本框 78"/>
            <p:cNvSpPr txBox="1"/>
            <p:nvPr/>
          </p:nvSpPr>
          <p:spPr>
            <a:xfrm>
              <a:off x="1680749" y="3850276"/>
              <a:ext cx="393056" cy="307777"/>
            </a:xfrm>
            <a:prstGeom prst="rect">
              <a:avLst/>
            </a:prstGeom>
            <a:noFill/>
          </p:spPr>
          <p:txBody>
            <a:bodyPr wrap="none" rtlCol="0">
              <a:spAutoFit/>
            </a:bodyPr>
            <a:lstStyle/>
            <a:p>
              <a:r>
                <a:rPr lang="en-US" b="1" dirty="0" err="1">
                  <a:solidFill>
                    <a:schemeClr val="accent4">
                      <a:lumMod val="50000"/>
                    </a:schemeClr>
                  </a:solidFill>
                </a:rPr>
                <a:t>Tk</a:t>
              </a:r>
              <a:endParaRPr lang="en-US" b="1" dirty="0">
                <a:solidFill>
                  <a:schemeClr val="accent4">
                    <a:lumMod val="50000"/>
                  </a:schemeClr>
                </a:solidFill>
              </a:endParaRPr>
            </a:p>
          </p:txBody>
        </p:sp>
        <p:sp>
          <p:nvSpPr>
            <p:cNvPr id="80" name="文本框 79"/>
            <p:cNvSpPr txBox="1"/>
            <p:nvPr/>
          </p:nvSpPr>
          <p:spPr>
            <a:xfrm>
              <a:off x="3296666" y="2061369"/>
              <a:ext cx="393056" cy="307777"/>
            </a:xfrm>
            <a:prstGeom prst="rect">
              <a:avLst/>
            </a:prstGeom>
            <a:noFill/>
          </p:spPr>
          <p:txBody>
            <a:bodyPr wrap="none" rtlCol="0">
              <a:spAutoFit/>
            </a:bodyPr>
            <a:lstStyle/>
            <a:p>
              <a:r>
                <a:rPr lang="en-US" b="1" dirty="0">
                  <a:solidFill>
                    <a:schemeClr val="accent4">
                      <a:lumMod val="50000"/>
                    </a:schemeClr>
                  </a:solidFill>
                </a:rPr>
                <a:t>T2</a:t>
              </a:r>
            </a:p>
          </p:txBody>
        </p:sp>
        <p:cxnSp>
          <p:nvCxnSpPr>
            <p:cNvPr id="81" name="直接箭头连接符 80"/>
            <p:cNvCxnSpPr/>
            <p:nvPr/>
          </p:nvCxnSpPr>
          <p:spPr>
            <a:xfrm>
              <a:off x="5607510" y="3516881"/>
              <a:ext cx="2568271" cy="15902"/>
            </a:xfrm>
            <a:prstGeom prst="straightConnector1">
              <a:avLst/>
            </a:prstGeom>
            <a:ln w="19050">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flipV="1">
              <a:off x="5615461" y="1536965"/>
              <a:ext cx="0" cy="1987868"/>
            </a:xfrm>
            <a:prstGeom prst="straightConnector1">
              <a:avLst/>
            </a:prstGeom>
            <a:ln w="19050">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p:cNvCxnSpPr/>
            <p:nvPr/>
          </p:nvCxnSpPr>
          <p:spPr>
            <a:xfrm flipH="1">
              <a:off x="4875990" y="3524832"/>
              <a:ext cx="739471" cy="492982"/>
            </a:xfrm>
            <a:prstGeom prst="straightConnector1">
              <a:avLst/>
            </a:prstGeom>
            <a:ln w="19050">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84" name="文本框 83"/>
            <p:cNvSpPr txBox="1"/>
            <p:nvPr/>
          </p:nvSpPr>
          <p:spPr>
            <a:xfrm>
              <a:off x="5707114" y="1391080"/>
              <a:ext cx="393056" cy="307777"/>
            </a:xfrm>
            <a:prstGeom prst="rect">
              <a:avLst/>
            </a:prstGeom>
            <a:noFill/>
            <a:ln w="19050">
              <a:solidFill>
                <a:schemeClr val="bg1"/>
              </a:solidFill>
            </a:ln>
          </p:spPr>
          <p:txBody>
            <a:bodyPr wrap="none" rtlCol="0">
              <a:spAutoFit/>
            </a:bodyPr>
            <a:lstStyle/>
            <a:p>
              <a:r>
                <a:rPr lang="en-US" b="1" dirty="0">
                  <a:solidFill>
                    <a:schemeClr val="accent4">
                      <a:lumMod val="50000"/>
                    </a:schemeClr>
                  </a:solidFill>
                </a:rPr>
                <a:t>T1</a:t>
              </a:r>
            </a:p>
          </p:txBody>
        </p:sp>
        <p:sp>
          <p:nvSpPr>
            <p:cNvPr id="85" name="文本框 84"/>
            <p:cNvSpPr txBox="1"/>
            <p:nvPr/>
          </p:nvSpPr>
          <p:spPr>
            <a:xfrm>
              <a:off x="7862212" y="3091299"/>
              <a:ext cx="393056" cy="307777"/>
            </a:xfrm>
            <a:prstGeom prst="rect">
              <a:avLst/>
            </a:prstGeom>
            <a:noFill/>
          </p:spPr>
          <p:txBody>
            <a:bodyPr wrap="none" rtlCol="0">
              <a:spAutoFit/>
            </a:bodyPr>
            <a:lstStyle/>
            <a:p>
              <a:r>
                <a:rPr lang="en-US" b="1" dirty="0">
                  <a:solidFill>
                    <a:schemeClr val="accent4">
                      <a:lumMod val="50000"/>
                    </a:schemeClr>
                  </a:solidFill>
                </a:rPr>
                <a:t>T2</a:t>
              </a:r>
            </a:p>
          </p:txBody>
        </p:sp>
        <p:sp>
          <p:nvSpPr>
            <p:cNvPr id="86" name="文本框 85"/>
            <p:cNvSpPr txBox="1"/>
            <p:nvPr/>
          </p:nvSpPr>
          <p:spPr>
            <a:xfrm>
              <a:off x="4951556" y="3867945"/>
              <a:ext cx="393056" cy="307777"/>
            </a:xfrm>
            <a:prstGeom prst="rect">
              <a:avLst/>
            </a:prstGeom>
            <a:noFill/>
          </p:spPr>
          <p:txBody>
            <a:bodyPr wrap="none" rtlCol="0">
              <a:spAutoFit/>
            </a:bodyPr>
            <a:lstStyle/>
            <a:p>
              <a:r>
                <a:rPr lang="en-US" b="1" dirty="0" err="1">
                  <a:solidFill>
                    <a:schemeClr val="accent4">
                      <a:lumMod val="50000"/>
                    </a:schemeClr>
                  </a:solidFill>
                </a:rPr>
                <a:t>Tk</a:t>
              </a:r>
              <a:endParaRPr lang="en-US" b="1" dirty="0">
                <a:solidFill>
                  <a:schemeClr val="accent4">
                    <a:lumMod val="50000"/>
                  </a:schemeClr>
                </a:solidFill>
              </a:endParaRPr>
            </a:p>
          </p:txBody>
        </p:sp>
        <p:cxnSp>
          <p:nvCxnSpPr>
            <p:cNvPr id="87" name="直接箭头连接符 86"/>
            <p:cNvCxnSpPr/>
            <p:nvPr/>
          </p:nvCxnSpPr>
          <p:spPr>
            <a:xfrm flipH="1" flipV="1">
              <a:off x="5221872" y="2215257"/>
              <a:ext cx="393589" cy="1301625"/>
            </a:xfrm>
            <a:prstGeom prst="straightConnector1">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cxnSp>
          <p:nvCxnSpPr>
            <p:cNvPr id="88" name="直接箭头连接符 87"/>
            <p:cNvCxnSpPr/>
            <p:nvPr/>
          </p:nvCxnSpPr>
          <p:spPr>
            <a:xfrm>
              <a:off x="5635768" y="3532783"/>
              <a:ext cx="1858566" cy="634987"/>
            </a:xfrm>
            <a:prstGeom prst="straightConnector1">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cxnSp>
          <p:nvCxnSpPr>
            <p:cNvPr id="89" name="直接箭头连接符 88"/>
            <p:cNvCxnSpPr/>
            <p:nvPr/>
          </p:nvCxnSpPr>
          <p:spPr>
            <a:xfrm flipV="1">
              <a:off x="5635768" y="2329745"/>
              <a:ext cx="1460906" cy="1210992"/>
            </a:xfrm>
            <a:prstGeom prst="straightConnector1">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sp>
          <p:nvSpPr>
            <p:cNvPr id="90" name="文本框 89"/>
            <p:cNvSpPr txBox="1"/>
            <p:nvPr/>
          </p:nvSpPr>
          <p:spPr>
            <a:xfrm>
              <a:off x="5036031" y="1887632"/>
              <a:ext cx="393056" cy="307777"/>
            </a:xfrm>
            <a:prstGeom prst="rect">
              <a:avLst/>
            </a:prstGeom>
            <a:noFill/>
          </p:spPr>
          <p:txBody>
            <a:bodyPr wrap="none" rtlCol="0">
              <a:spAutoFit/>
            </a:bodyPr>
            <a:lstStyle/>
            <a:p>
              <a:r>
                <a:rPr lang="en-US" b="1" dirty="0">
                  <a:solidFill>
                    <a:srgbClr val="C00000"/>
                  </a:solidFill>
                </a:rPr>
                <a:t>d1</a:t>
              </a:r>
            </a:p>
          </p:txBody>
        </p:sp>
        <p:sp>
          <p:nvSpPr>
            <p:cNvPr id="91" name="文本框 90"/>
            <p:cNvSpPr txBox="1"/>
            <p:nvPr/>
          </p:nvSpPr>
          <p:spPr>
            <a:xfrm>
              <a:off x="7484965" y="3897907"/>
              <a:ext cx="393056" cy="307777"/>
            </a:xfrm>
            <a:prstGeom prst="rect">
              <a:avLst/>
            </a:prstGeom>
            <a:noFill/>
          </p:spPr>
          <p:txBody>
            <a:bodyPr wrap="none" rtlCol="0">
              <a:spAutoFit/>
            </a:bodyPr>
            <a:lstStyle/>
            <a:p>
              <a:r>
                <a:rPr lang="en-US" b="1" dirty="0">
                  <a:solidFill>
                    <a:srgbClr val="C00000"/>
                  </a:solidFill>
                </a:rPr>
                <a:t>d3</a:t>
              </a:r>
            </a:p>
          </p:txBody>
        </p:sp>
        <p:sp>
          <p:nvSpPr>
            <p:cNvPr id="92" name="文本框 91"/>
            <p:cNvSpPr txBox="1"/>
            <p:nvPr/>
          </p:nvSpPr>
          <p:spPr>
            <a:xfrm>
              <a:off x="7148144" y="2310607"/>
              <a:ext cx="393056" cy="307777"/>
            </a:xfrm>
            <a:prstGeom prst="rect">
              <a:avLst/>
            </a:prstGeom>
            <a:noFill/>
          </p:spPr>
          <p:txBody>
            <a:bodyPr wrap="none" rtlCol="0">
              <a:spAutoFit/>
            </a:bodyPr>
            <a:lstStyle/>
            <a:p>
              <a:r>
                <a:rPr lang="en-US" b="1" dirty="0">
                  <a:solidFill>
                    <a:srgbClr val="C00000"/>
                  </a:solidFill>
                </a:rPr>
                <a:t>d2</a:t>
              </a:r>
            </a:p>
          </p:txBody>
        </p:sp>
      </p:grpSp>
    </p:spTree>
    <p:extLst>
      <p:ext uri="{BB962C8B-B14F-4D97-AF65-F5344CB8AC3E}">
        <p14:creationId xmlns:p14="http://schemas.microsoft.com/office/powerpoint/2010/main" val="296539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Dimension Reduction</a:t>
            </a:r>
          </a:p>
        </p:txBody>
      </p:sp>
      <p:sp>
        <p:nvSpPr>
          <p:cNvPr id="3" name="文本占位符 2"/>
          <p:cNvSpPr>
            <a:spLocks noGrp="1"/>
          </p:cNvSpPr>
          <p:nvPr>
            <p:ph type="body" idx="1"/>
          </p:nvPr>
        </p:nvSpPr>
        <p:spPr>
          <a:xfrm>
            <a:off x="311700" y="1085100"/>
            <a:ext cx="8764923" cy="867156"/>
          </a:xfrm>
        </p:spPr>
        <p:txBody>
          <a:bodyPr>
            <a:normAutofit lnSpcReduction="10000"/>
          </a:bodyPr>
          <a:lstStyle/>
          <a:p>
            <a:pPr marL="0" indent="0">
              <a:lnSpc>
                <a:spcPct val="130000"/>
              </a:lnSpc>
              <a:buNone/>
            </a:pPr>
            <a:r>
              <a:rPr lang="en-US" sz="1800" dirty="0"/>
              <a:t>Vocabulary Size: 10,000 ~ 100,000    </a:t>
            </a:r>
          </a:p>
          <a:p>
            <a:pPr marL="0" indent="0">
              <a:lnSpc>
                <a:spcPct val="130000"/>
              </a:lnSpc>
              <a:buNone/>
            </a:pPr>
            <a:r>
              <a:rPr lang="en-US" sz="1800" dirty="0">
                <a:solidFill>
                  <a:schemeClr val="accent4">
                    <a:lumMod val="50000"/>
                  </a:schemeClr>
                </a:solidFill>
              </a:rPr>
              <a:t>How to reduce dimension?</a:t>
            </a:r>
          </a:p>
        </p:txBody>
      </p:sp>
      <p:sp>
        <p:nvSpPr>
          <p:cNvPr id="6" name="矩形 5"/>
          <p:cNvSpPr/>
          <p:nvPr/>
        </p:nvSpPr>
        <p:spPr>
          <a:xfrm>
            <a:off x="311700" y="1918599"/>
            <a:ext cx="8520600" cy="379078"/>
          </a:xfrm>
          <a:prstGeom prst="rect">
            <a:avLst/>
          </a:prstGeom>
        </p:spPr>
        <p:txBody>
          <a:bodyPr wrap="square">
            <a:spAutoFit/>
          </a:bodyPr>
          <a:lstStyle/>
          <a:p>
            <a:pPr>
              <a:lnSpc>
                <a:spcPct val="130000"/>
              </a:lnSpc>
            </a:pPr>
            <a:r>
              <a:rPr lang="en-US" sz="1600" dirty="0">
                <a:solidFill>
                  <a:schemeClr val="accent4">
                    <a:lumMod val="50000"/>
                  </a:schemeClr>
                </a:solidFill>
              </a:rPr>
              <a:t>Features: </a:t>
            </a:r>
            <a:r>
              <a:rPr lang="en-US" sz="1600" dirty="0">
                <a:solidFill>
                  <a:schemeClr val="tx1"/>
                </a:solidFill>
              </a:rPr>
              <a:t>Words, </a:t>
            </a:r>
            <a:r>
              <a:rPr lang="en-US" sz="1600" b="1" dirty="0">
                <a:solidFill>
                  <a:schemeClr val="accent6">
                    <a:lumMod val="50000"/>
                  </a:schemeClr>
                </a:solidFill>
              </a:rPr>
              <a:t>Topics</a:t>
            </a:r>
            <a:r>
              <a:rPr lang="en-US" sz="1600" dirty="0">
                <a:solidFill>
                  <a:schemeClr val="tx1"/>
                </a:solidFill>
              </a:rPr>
              <a:t>, Documents</a:t>
            </a:r>
            <a:endParaRPr lang="en-US" sz="1600" dirty="0"/>
          </a:p>
        </p:txBody>
      </p:sp>
      <p:sp>
        <p:nvSpPr>
          <p:cNvPr id="9" name="文本框 8"/>
          <p:cNvSpPr txBox="1"/>
          <p:nvPr/>
        </p:nvSpPr>
        <p:spPr>
          <a:xfrm>
            <a:off x="311699" y="2542254"/>
            <a:ext cx="6596841" cy="1717393"/>
          </a:xfrm>
          <a:prstGeom prst="rect">
            <a:avLst/>
          </a:prstGeom>
          <a:noFill/>
        </p:spPr>
        <p:txBody>
          <a:bodyPr wrap="square" rtlCol="0">
            <a:spAutoFit/>
          </a:bodyPr>
          <a:lstStyle/>
          <a:p>
            <a:pPr>
              <a:lnSpc>
                <a:spcPct val="150000"/>
              </a:lnSpc>
            </a:pPr>
            <a:r>
              <a:rPr lang="en-US" sz="1600" dirty="0">
                <a:solidFill>
                  <a:schemeClr val="accent6">
                    <a:lumMod val="50000"/>
                  </a:schemeClr>
                </a:solidFill>
              </a:rPr>
              <a:t>How to extract topics from a corpus? How to define weight values? </a:t>
            </a:r>
          </a:p>
          <a:p>
            <a:pPr>
              <a:lnSpc>
                <a:spcPct val="120000"/>
              </a:lnSpc>
            </a:pPr>
            <a:endParaRPr lang="en-US" sz="1600" dirty="0">
              <a:solidFill>
                <a:schemeClr val="accent6">
                  <a:lumMod val="50000"/>
                </a:schemeClr>
              </a:solidFill>
            </a:endParaRPr>
          </a:p>
          <a:p>
            <a:pPr marL="285750" indent="-285750">
              <a:lnSpc>
                <a:spcPct val="120000"/>
              </a:lnSpc>
              <a:buFont typeface="Arial" panose="020B0604020202020204" pitchFamily="34" charset="0"/>
              <a:buChar char="•"/>
            </a:pPr>
            <a:r>
              <a:rPr lang="en-US" sz="1600" dirty="0">
                <a:solidFill>
                  <a:schemeClr val="accent6">
                    <a:lumMod val="50000"/>
                  </a:schemeClr>
                </a:solidFill>
              </a:rPr>
              <a:t>Topic (word</a:t>
            </a:r>
            <a:r>
              <a:rPr lang="en-US" sz="1600" baseline="-25000" dirty="0">
                <a:solidFill>
                  <a:schemeClr val="accent6">
                    <a:lumMod val="50000"/>
                  </a:schemeClr>
                </a:solidFill>
              </a:rPr>
              <a:t>1</a:t>
            </a:r>
            <a:r>
              <a:rPr lang="en-US" sz="1600" dirty="0">
                <a:solidFill>
                  <a:schemeClr val="accent6">
                    <a:lumMod val="50000"/>
                  </a:schemeClr>
                </a:solidFill>
              </a:rPr>
              <a:t>:c</a:t>
            </a:r>
            <a:r>
              <a:rPr lang="en-US" sz="1600" baseline="-25000" dirty="0">
                <a:solidFill>
                  <a:schemeClr val="accent6">
                    <a:lumMod val="50000"/>
                  </a:schemeClr>
                </a:solidFill>
              </a:rPr>
              <a:t>1</a:t>
            </a:r>
            <a:r>
              <a:rPr lang="en-US" sz="1600" dirty="0">
                <a:solidFill>
                  <a:schemeClr val="accent6">
                    <a:lumMod val="50000"/>
                  </a:schemeClr>
                </a:solidFill>
              </a:rPr>
              <a:t>, w</a:t>
            </a:r>
            <a:r>
              <a:rPr lang="en-US" sz="1600" baseline="-25000" dirty="0">
                <a:solidFill>
                  <a:schemeClr val="accent6">
                    <a:lumMod val="50000"/>
                  </a:schemeClr>
                </a:solidFill>
              </a:rPr>
              <a:t>2</a:t>
            </a:r>
            <a:r>
              <a:rPr lang="en-US" sz="1600" dirty="0">
                <a:solidFill>
                  <a:schemeClr val="accent6">
                    <a:lumMod val="50000"/>
                  </a:schemeClr>
                </a:solidFill>
              </a:rPr>
              <a:t>:c</a:t>
            </a:r>
            <a:r>
              <a:rPr lang="en-US" sz="1600" baseline="-25000" dirty="0">
                <a:solidFill>
                  <a:schemeClr val="accent6">
                    <a:lumMod val="50000"/>
                  </a:schemeClr>
                </a:solidFill>
              </a:rPr>
              <a:t>2</a:t>
            </a:r>
            <a:r>
              <a:rPr lang="en-US" sz="1600" dirty="0">
                <a:solidFill>
                  <a:schemeClr val="accent6">
                    <a:lumMod val="50000"/>
                  </a:schemeClr>
                </a:solidFill>
              </a:rPr>
              <a:t>, w</a:t>
            </a:r>
            <a:r>
              <a:rPr lang="en-US" sz="1600" baseline="-25000" dirty="0">
                <a:solidFill>
                  <a:schemeClr val="accent6">
                    <a:lumMod val="50000"/>
                  </a:schemeClr>
                </a:solidFill>
              </a:rPr>
              <a:t>3</a:t>
            </a:r>
            <a:r>
              <a:rPr lang="en-US" sz="1600" dirty="0">
                <a:solidFill>
                  <a:schemeClr val="accent6">
                    <a:lumMod val="50000"/>
                  </a:schemeClr>
                </a:solidFill>
              </a:rPr>
              <a:t>:c</a:t>
            </a:r>
            <a:r>
              <a:rPr lang="en-US" sz="1600" baseline="-25000" dirty="0">
                <a:solidFill>
                  <a:schemeClr val="accent6">
                    <a:lumMod val="50000"/>
                  </a:schemeClr>
                </a:solidFill>
              </a:rPr>
              <a:t>3</a:t>
            </a:r>
            <a:r>
              <a:rPr lang="en-US" sz="1600" dirty="0">
                <a:solidFill>
                  <a:schemeClr val="accent6">
                    <a:lumMod val="50000"/>
                  </a:schemeClr>
                </a:solidFill>
              </a:rPr>
              <a:t>….</a:t>
            </a:r>
            <a:r>
              <a:rPr lang="en-US" sz="1600" dirty="0" err="1">
                <a:solidFill>
                  <a:schemeClr val="accent6">
                    <a:lumMod val="50000"/>
                  </a:schemeClr>
                </a:solidFill>
              </a:rPr>
              <a:t>w</a:t>
            </a:r>
            <a:r>
              <a:rPr lang="en-US" sz="1600" baseline="-25000" dirty="0" err="1">
                <a:solidFill>
                  <a:schemeClr val="accent6">
                    <a:lumMod val="50000"/>
                  </a:schemeClr>
                </a:solidFill>
              </a:rPr>
              <a:t>z</a:t>
            </a:r>
            <a:r>
              <a:rPr lang="en-US" sz="1600" dirty="0" err="1">
                <a:solidFill>
                  <a:schemeClr val="accent6">
                    <a:lumMod val="50000"/>
                  </a:schemeClr>
                </a:solidFill>
              </a:rPr>
              <a:t>:c</a:t>
            </a:r>
            <a:r>
              <a:rPr lang="en-US" sz="1600" baseline="-25000" dirty="0" err="1">
                <a:solidFill>
                  <a:schemeClr val="accent6">
                    <a:lumMod val="50000"/>
                  </a:schemeClr>
                </a:solidFill>
              </a:rPr>
              <a:t>z</a:t>
            </a:r>
            <a:r>
              <a:rPr lang="en-US" sz="1600" dirty="0">
                <a:solidFill>
                  <a:schemeClr val="accent6">
                    <a:lumMod val="50000"/>
                  </a:schemeClr>
                </a:solidFill>
              </a:rPr>
              <a:t>)</a:t>
            </a:r>
          </a:p>
          <a:p>
            <a:pPr marL="285750" indent="-285750">
              <a:lnSpc>
                <a:spcPct val="120000"/>
              </a:lnSpc>
              <a:buFont typeface="Arial" panose="020B0604020202020204" pitchFamily="34" charset="0"/>
              <a:buChar char="•"/>
            </a:pPr>
            <a:r>
              <a:rPr lang="en-US" sz="1600" dirty="0">
                <a:solidFill>
                  <a:schemeClr val="accent6">
                    <a:lumMod val="50000"/>
                  </a:schemeClr>
                </a:solidFill>
              </a:rPr>
              <a:t>Document (topic</a:t>
            </a:r>
            <a:r>
              <a:rPr lang="en-US" sz="1600" baseline="-25000" dirty="0">
                <a:solidFill>
                  <a:schemeClr val="accent6">
                    <a:lumMod val="50000"/>
                  </a:schemeClr>
                </a:solidFill>
              </a:rPr>
              <a:t>1</a:t>
            </a:r>
            <a:r>
              <a:rPr lang="en-US" sz="1600" dirty="0">
                <a:solidFill>
                  <a:schemeClr val="accent6">
                    <a:lumMod val="50000"/>
                  </a:schemeClr>
                </a:solidFill>
              </a:rPr>
              <a:t>:c</a:t>
            </a:r>
            <a:r>
              <a:rPr lang="en-US" sz="1600" baseline="-25000" dirty="0">
                <a:solidFill>
                  <a:schemeClr val="accent6">
                    <a:lumMod val="50000"/>
                  </a:schemeClr>
                </a:solidFill>
              </a:rPr>
              <a:t>1</a:t>
            </a:r>
            <a:r>
              <a:rPr lang="en-US" sz="1600" dirty="0">
                <a:solidFill>
                  <a:schemeClr val="accent6">
                    <a:lumMod val="50000"/>
                  </a:schemeClr>
                </a:solidFill>
              </a:rPr>
              <a:t>, t</a:t>
            </a:r>
            <a:r>
              <a:rPr lang="en-US" sz="1600" baseline="-25000" dirty="0">
                <a:solidFill>
                  <a:schemeClr val="accent6">
                    <a:lumMod val="50000"/>
                  </a:schemeClr>
                </a:solidFill>
              </a:rPr>
              <a:t>2</a:t>
            </a:r>
            <a:r>
              <a:rPr lang="en-US" sz="1600" dirty="0">
                <a:solidFill>
                  <a:schemeClr val="accent6">
                    <a:lumMod val="50000"/>
                  </a:schemeClr>
                </a:solidFill>
              </a:rPr>
              <a:t>:c</a:t>
            </a:r>
            <a:r>
              <a:rPr lang="en-US" sz="1600" baseline="-25000" dirty="0">
                <a:solidFill>
                  <a:schemeClr val="accent6">
                    <a:lumMod val="50000"/>
                  </a:schemeClr>
                </a:solidFill>
              </a:rPr>
              <a:t>2</a:t>
            </a:r>
            <a:r>
              <a:rPr lang="en-US" sz="1600" dirty="0">
                <a:solidFill>
                  <a:schemeClr val="accent6">
                    <a:lumMod val="50000"/>
                  </a:schemeClr>
                </a:solidFill>
              </a:rPr>
              <a:t>, t</a:t>
            </a:r>
            <a:r>
              <a:rPr lang="en-US" sz="1600" baseline="-25000" dirty="0">
                <a:solidFill>
                  <a:schemeClr val="accent6">
                    <a:lumMod val="50000"/>
                  </a:schemeClr>
                </a:solidFill>
              </a:rPr>
              <a:t>3</a:t>
            </a:r>
            <a:r>
              <a:rPr lang="en-US" sz="1600" dirty="0">
                <a:solidFill>
                  <a:schemeClr val="accent6">
                    <a:lumMod val="50000"/>
                  </a:schemeClr>
                </a:solidFill>
              </a:rPr>
              <a:t>:c</a:t>
            </a:r>
            <a:r>
              <a:rPr lang="en-US" sz="1600" baseline="-25000" dirty="0">
                <a:solidFill>
                  <a:schemeClr val="accent6">
                    <a:lumMod val="50000"/>
                  </a:schemeClr>
                </a:solidFill>
              </a:rPr>
              <a:t>3</a:t>
            </a:r>
            <a:r>
              <a:rPr lang="en-US" sz="1600" dirty="0">
                <a:solidFill>
                  <a:schemeClr val="accent6">
                    <a:lumMod val="50000"/>
                  </a:schemeClr>
                </a:solidFill>
              </a:rPr>
              <a:t>…</a:t>
            </a:r>
            <a:r>
              <a:rPr lang="en-US" sz="1600" dirty="0" err="1">
                <a:solidFill>
                  <a:schemeClr val="accent6">
                    <a:lumMod val="50000"/>
                  </a:schemeClr>
                </a:solidFill>
              </a:rPr>
              <a:t>w</a:t>
            </a:r>
            <a:r>
              <a:rPr lang="en-US" sz="1600" baseline="-25000" dirty="0" err="1">
                <a:solidFill>
                  <a:schemeClr val="accent6">
                    <a:lumMod val="50000"/>
                  </a:schemeClr>
                </a:solidFill>
              </a:rPr>
              <a:t>z</a:t>
            </a:r>
            <a:r>
              <a:rPr lang="en-US" sz="1600" dirty="0" err="1">
                <a:solidFill>
                  <a:schemeClr val="accent6">
                    <a:lumMod val="50000"/>
                  </a:schemeClr>
                </a:solidFill>
              </a:rPr>
              <a:t>:c</a:t>
            </a:r>
            <a:r>
              <a:rPr lang="en-US" sz="1600" baseline="-25000" dirty="0" err="1">
                <a:solidFill>
                  <a:schemeClr val="accent6">
                    <a:lumMod val="50000"/>
                  </a:schemeClr>
                </a:solidFill>
              </a:rPr>
              <a:t>z</a:t>
            </a:r>
            <a:r>
              <a:rPr lang="en-US" sz="1600" dirty="0">
                <a:solidFill>
                  <a:schemeClr val="accent6">
                    <a:lumMod val="50000"/>
                  </a:schemeClr>
                </a:solidFill>
              </a:rPr>
              <a:t>)</a:t>
            </a:r>
          </a:p>
          <a:p>
            <a:pPr marL="285750" indent="-285750">
              <a:lnSpc>
                <a:spcPct val="150000"/>
              </a:lnSpc>
              <a:buFont typeface="Arial" panose="020B0604020202020204" pitchFamily="34" charset="0"/>
              <a:buChar char="•"/>
            </a:pPr>
            <a:endParaRPr lang="en-US" sz="1600" dirty="0">
              <a:solidFill>
                <a:schemeClr val="accent6">
                  <a:lumMod val="50000"/>
                </a:schemeClr>
              </a:solidFill>
            </a:endParaRPr>
          </a:p>
        </p:txBody>
      </p:sp>
      <p:sp>
        <p:nvSpPr>
          <p:cNvPr id="10" name="矩形 9"/>
          <p:cNvSpPr/>
          <p:nvPr/>
        </p:nvSpPr>
        <p:spPr>
          <a:xfrm>
            <a:off x="311700" y="4308682"/>
            <a:ext cx="8387028" cy="379078"/>
          </a:xfrm>
          <a:prstGeom prst="rect">
            <a:avLst/>
          </a:prstGeom>
        </p:spPr>
        <p:txBody>
          <a:bodyPr wrap="square">
            <a:spAutoFit/>
          </a:bodyPr>
          <a:lstStyle/>
          <a:p>
            <a:pPr>
              <a:lnSpc>
                <a:spcPct val="130000"/>
              </a:lnSpc>
            </a:pPr>
            <a:r>
              <a:rPr lang="en-US" sz="1600" dirty="0">
                <a:solidFill>
                  <a:schemeClr val="accent4">
                    <a:lumMod val="50000"/>
                  </a:schemeClr>
                </a:solidFill>
              </a:rPr>
              <a:t>Vector Space:</a:t>
            </a:r>
            <a:r>
              <a:rPr lang="en-US" sz="1600" dirty="0"/>
              <a:t> </a:t>
            </a:r>
            <a:r>
              <a:rPr lang="en-US" sz="1600" dirty="0">
                <a:solidFill>
                  <a:schemeClr val="tx1"/>
                </a:solidFill>
              </a:rPr>
              <a:t>Vocabulary Space -&gt; </a:t>
            </a:r>
            <a:r>
              <a:rPr lang="en-US" sz="1600" b="1" dirty="0">
                <a:solidFill>
                  <a:schemeClr val="accent6">
                    <a:lumMod val="50000"/>
                  </a:schemeClr>
                </a:solidFill>
              </a:rPr>
              <a:t>Topic Space</a:t>
            </a:r>
            <a:r>
              <a:rPr lang="en-US" sz="1600" dirty="0">
                <a:solidFill>
                  <a:schemeClr val="accent6">
                    <a:lumMod val="50000"/>
                  </a:schemeClr>
                </a:solidFill>
              </a:rPr>
              <a:t> </a:t>
            </a:r>
            <a:r>
              <a:rPr lang="en-US" sz="1600" dirty="0">
                <a:solidFill>
                  <a:schemeClr val="tx1"/>
                </a:solidFill>
              </a:rPr>
              <a:t>-&gt; Documents</a:t>
            </a:r>
            <a:endParaRPr lang="en-US" sz="1600" dirty="0">
              <a:solidFill>
                <a:schemeClr val="bg1">
                  <a:lumMod val="50000"/>
                </a:schemeClr>
              </a:solidFill>
            </a:endParaRPr>
          </a:p>
        </p:txBody>
      </p:sp>
    </p:spTree>
    <p:extLst>
      <p:ext uri="{BB962C8B-B14F-4D97-AF65-F5344CB8AC3E}">
        <p14:creationId xmlns:p14="http://schemas.microsoft.com/office/powerpoint/2010/main" val="5811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Topic Model</a:t>
            </a:r>
          </a:p>
        </p:txBody>
      </p:sp>
      <mc:AlternateContent xmlns:mc="http://schemas.openxmlformats.org/markup-compatibility/2006" xmlns:a14="http://schemas.microsoft.com/office/drawing/2010/main">
        <mc:Choice Requires="a14">
          <p:sp>
            <p:nvSpPr>
              <p:cNvPr id="3" name="文本占位符 2"/>
              <p:cNvSpPr>
                <a:spLocks noGrp="1"/>
              </p:cNvSpPr>
              <p:nvPr>
                <p:ph type="body" idx="1"/>
              </p:nvPr>
            </p:nvSpPr>
            <p:spPr>
              <a:xfrm>
                <a:off x="311700" y="1152475"/>
                <a:ext cx="8520600" cy="2705421"/>
              </a:xfrm>
            </p:spPr>
            <p:txBody>
              <a:bodyPr>
                <a:noAutofit/>
              </a:bodyPr>
              <a:lstStyle/>
              <a:p>
                <a:pPr>
                  <a:lnSpc>
                    <a:spcPct val="120000"/>
                  </a:lnSpc>
                </a:pPr>
                <a:r>
                  <a:rPr lang="en-US" sz="2400" dirty="0">
                    <a:solidFill>
                      <a:schemeClr val="accent4">
                        <a:lumMod val="50000"/>
                      </a:schemeClr>
                    </a:solidFill>
                  </a:rPr>
                  <a:t>Vector Space Approach:</a:t>
                </a:r>
              </a:p>
              <a:p>
                <a:pPr marL="0" indent="0">
                  <a:lnSpc>
                    <a:spcPct val="120000"/>
                  </a:lnSpc>
                  <a:buNone/>
                </a:pPr>
                <a:r>
                  <a:rPr lang="en-US" sz="2400" dirty="0"/>
                  <a:t>Singular Value Decomposition   </a:t>
                </a:r>
                <a:r>
                  <a:rPr lang="en-US" sz="2000" dirty="0"/>
                  <a:t>(D: document T: topic W: word)</a:t>
                </a:r>
              </a:p>
              <a:p>
                <a:pPr marL="0" indent="0">
                  <a:lnSpc>
                    <a:spcPct val="120000"/>
                  </a:lnSpc>
                  <a:buNone/>
                </a:pPr>
                <a:r>
                  <a:rPr lang="en-US" sz="2000" dirty="0">
                    <a:solidFill>
                      <a:schemeClr val="accent5">
                        <a:lumMod val="75000"/>
                      </a:schemeClr>
                    </a:solidFill>
                    <a:latin typeface="Cambria Math" panose="02040503050406030204" pitchFamily="18" charset="0"/>
                    <a:ea typeface="Cambria Math" panose="02040503050406030204" pitchFamily="18" charset="0"/>
                  </a:rPr>
                  <a:t>D-W Matrix </a:t>
                </a:r>
                <a:r>
                  <a:rPr lang="en-US" sz="2000" dirty="0">
                    <a:latin typeface="Cambria Math" panose="02040503050406030204" pitchFamily="18" charset="0"/>
                    <a:ea typeface="Cambria Math" panose="02040503050406030204" pitchFamily="18" charset="0"/>
                  </a:rPr>
                  <a:t>= </a:t>
                </a:r>
                <a:r>
                  <a:rPr lang="en-US" sz="2000" dirty="0">
                    <a:solidFill>
                      <a:schemeClr val="accent5">
                        <a:lumMod val="75000"/>
                      </a:schemeClr>
                    </a:solidFill>
                    <a:latin typeface="Cambria Math" panose="02040503050406030204" pitchFamily="18" charset="0"/>
                    <a:ea typeface="Cambria Math" panose="02040503050406030204" pitchFamily="18" charset="0"/>
                  </a:rPr>
                  <a:t>D-T Matrix </a:t>
                </a:r>
                <a14:m>
                  <m:oMath xmlns:m="http://schemas.openxmlformats.org/officeDocument/2006/math">
                    <m:r>
                      <a:rPr lang="en-US" sz="2000" i="0" smtClean="0">
                        <a:solidFill>
                          <a:schemeClr val="tx1"/>
                        </a:solidFill>
                        <a:latin typeface="Cambria Math" panose="02040503050406030204" pitchFamily="18" charset="0"/>
                        <a:ea typeface="Cambria Math" panose="02040503050406030204" pitchFamily="18" charset="0"/>
                      </a:rPr>
                      <m:t>×</m:t>
                    </m:r>
                  </m:oMath>
                </a14:m>
                <a:r>
                  <a:rPr lang="en-US" sz="2000" dirty="0">
                    <a:latin typeface="Cambria Math" panose="02040503050406030204" pitchFamily="18" charset="0"/>
                    <a:ea typeface="Cambria Math" panose="02040503050406030204" pitchFamily="18" charset="0"/>
                  </a:rPr>
                  <a:t> </a:t>
                </a:r>
                <a:r>
                  <a:rPr lang="en-US" sz="2000" dirty="0">
                    <a:solidFill>
                      <a:schemeClr val="accent5">
                        <a:lumMod val="75000"/>
                      </a:schemeClr>
                    </a:solidFill>
                    <a:latin typeface="Cambria Math" panose="02040503050406030204" pitchFamily="18" charset="0"/>
                    <a:ea typeface="Cambria Math" panose="02040503050406030204" pitchFamily="18" charset="0"/>
                  </a:rPr>
                  <a:t>T Strength Matrix </a:t>
                </a:r>
                <a14:m>
                  <m:oMath xmlns:m="http://schemas.openxmlformats.org/officeDocument/2006/math">
                    <m:r>
                      <a:rPr lang="en-US" sz="2000" i="0" smtClean="0">
                        <a:solidFill>
                          <a:schemeClr val="tx1"/>
                        </a:solidFill>
                        <a:latin typeface="Cambria Math" panose="02040503050406030204" pitchFamily="18" charset="0"/>
                        <a:ea typeface="Cambria Math" panose="02040503050406030204" pitchFamily="18" charset="0"/>
                      </a:rPr>
                      <m:t>×</m:t>
                    </m:r>
                  </m:oMath>
                </a14:m>
                <a:r>
                  <a:rPr lang="en-US" sz="2000" dirty="0">
                    <a:latin typeface="Cambria Math" panose="02040503050406030204" pitchFamily="18" charset="0"/>
                    <a:ea typeface="Cambria Math" panose="02040503050406030204" pitchFamily="18" charset="0"/>
                  </a:rPr>
                  <a:t> </a:t>
                </a:r>
                <a:r>
                  <a:rPr lang="en-US" sz="2000" dirty="0">
                    <a:solidFill>
                      <a:schemeClr val="accent5">
                        <a:lumMod val="75000"/>
                      </a:schemeClr>
                    </a:solidFill>
                    <a:latin typeface="Cambria Math" panose="02040503050406030204" pitchFamily="18" charset="0"/>
                    <a:ea typeface="Cambria Math" panose="02040503050406030204" pitchFamily="18" charset="0"/>
                  </a:rPr>
                  <a:t>(W-T Matrix)</a:t>
                </a:r>
                <a:r>
                  <a:rPr lang="en-US" sz="2000" baseline="30000" dirty="0">
                    <a:solidFill>
                      <a:schemeClr val="accent5">
                        <a:lumMod val="75000"/>
                      </a:schemeClr>
                    </a:solidFill>
                    <a:latin typeface="Cambria Math" panose="02040503050406030204" pitchFamily="18" charset="0"/>
                    <a:ea typeface="Cambria Math" panose="02040503050406030204" pitchFamily="18" charset="0"/>
                  </a:rPr>
                  <a:t>T</a:t>
                </a:r>
              </a:p>
              <a:p>
                <a:pPr marL="0" indent="0">
                  <a:lnSpc>
                    <a:spcPct val="120000"/>
                  </a:lnSpc>
                  <a:buNone/>
                </a:pPr>
                <a:endParaRPr lang="en-US" sz="2400" dirty="0">
                  <a:solidFill>
                    <a:schemeClr val="accent4">
                      <a:lumMod val="50000"/>
                    </a:schemeClr>
                  </a:solidFill>
                </a:endParaRPr>
              </a:p>
              <a:p>
                <a:r>
                  <a:rPr lang="en-US" sz="2400" dirty="0">
                    <a:solidFill>
                      <a:schemeClr val="accent4">
                        <a:lumMod val="50000"/>
                      </a:schemeClr>
                    </a:solidFill>
                  </a:rPr>
                  <a:t>Probability Distribution Approach:</a:t>
                </a:r>
              </a:p>
              <a:p>
                <a:pPr marL="0" indent="0">
                  <a:buNone/>
                </a:pPr>
                <a:r>
                  <a:rPr lang="en-US" sz="2400" dirty="0"/>
                  <a:t>Generative Probabilistic Model</a:t>
                </a:r>
              </a:p>
              <a:p>
                <a:pPr marL="0" indent="0">
                  <a:buNone/>
                </a:pPr>
                <a:endParaRPr lang="en-US" sz="2400" dirty="0"/>
              </a:p>
              <a:p>
                <a:pPr marL="0" indent="0">
                  <a:buNone/>
                </a:pPr>
                <a:r>
                  <a:rPr lang="en-US" sz="2400" dirty="0"/>
                  <a:t>Latent </a:t>
                </a:r>
                <a:r>
                  <a:rPr lang="en-US" sz="2400" dirty="0" err="1"/>
                  <a:t>Dirichlet</a:t>
                </a:r>
                <a:r>
                  <a:rPr lang="en-US" sz="2400" dirty="0"/>
                  <a:t> Allocation</a:t>
                </a:r>
              </a:p>
              <a:p>
                <a:pPr>
                  <a:lnSpc>
                    <a:spcPct val="120000"/>
                  </a:lnSpc>
                </a:pPr>
                <a:endParaRPr lang="en-US" sz="2400" dirty="0">
                  <a:solidFill>
                    <a:schemeClr val="accent4">
                      <a:lumMod val="50000"/>
                    </a:schemeClr>
                  </a:solidFill>
                </a:endParaRPr>
              </a:p>
              <a:p>
                <a:pPr marL="0" indent="0">
                  <a:lnSpc>
                    <a:spcPct val="120000"/>
                  </a:lnSpc>
                  <a:buNone/>
                </a:pPr>
                <a:endParaRPr lang="en-US" sz="2400" dirty="0"/>
              </a:p>
              <a:p>
                <a:pPr marL="0" indent="0">
                  <a:lnSpc>
                    <a:spcPct val="120000"/>
                  </a:lnSpc>
                  <a:buNone/>
                </a:pPr>
                <a:endParaRPr lang="en-US" sz="2400" dirty="0"/>
              </a:p>
            </p:txBody>
          </p:sp>
        </mc:Choice>
        <mc:Fallback xmlns="">
          <p:sp>
            <p:nvSpPr>
              <p:cNvPr id="3" name="文本占位符 2"/>
              <p:cNvSpPr>
                <a:spLocks noGrp="1" noRot="1" noChangeAspect="1" noMove="1" noResize="1" noEditPoints="1" noAdjustHandles="1" noChangeArrowheads="1" noChangeShapeType="1" noTextEdit="1"/>
              </p:cNvSpPr>
              <p:nvPr>
                <p:ph type="body" idx="1"/>
              </p:nvPr>
            </p:nvSpPr>
            <p:spPr>
              <a:xfrm>
                <a:off x="311700" y="1152475"/>
                <a:ext cx="8520600" cy="2705421"/>
              </a:xfrm>
              <a:blipFill>
                <a:blip r:embed="rId3"/>
                <a:stretch>
                  <a:fillRect l="-1073" b="-21171"/>
                </a:stretch>
              </a:blipFill>
            </p:spPr>
            <p:txBody>
              <a:bodyPr/>
              <a:lstStyle/>
              <a:p>
                <a:r>
                  <a:rPr lang="en-US">
                    <a:noFill/>
                  </a:rPr>
                  <a:t> </a:t>
                </a:r>
              </a:p>
            </p:txBody>
          </p:sp>
        </mc:Fallback>
      </mc:AlternateContent>
    </p:spTree>
    <p:extLst>
      <p:ext uri="{BB962C8B-B14F-4D97-AF65-F5344CB8AC3E}">
        <p14:creationId xmlns:p14="http://schemas.microsoft.com/office/powerpoint/2010/main" val="1726687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Probability Distribution Representation</a:t>
            </a:r>
          </a:p>
        </p:txBody>
      </p:sp>
      <p:graphicFrame>
        <p:nvGraphicFramePr>
          <p:cNvPr id="4" name="Shape 103"/>
          <p:cNvGraphicFramePr/>
          <p:nvPr>
            <p:extLst>
              <p:ext uri="{D42A27DB-BD31-4B8C-83A1-F6EECF244321}">
                <p14:modId xmlns:p14="http://schemas.microsoft.com/office/powerpoint/2010/main" val="304156656"/>
              </p:ext>
            </p:extLst>
          </p:nvPr>
        </p:nvGraphicFramePr>
        <p:xfrm>
          <a:off x="4433370" y="1708839"/>
          <a:ext cx="3944984" cy="3169680"/>
        </p:xfrm>
        <a:graphic>
          <a:graphicData uri="http://schemas.openxmlformats.org/drawingml/2006/table">
            <a:tbl>
              <a:tblPr>
                <a:tableStyleId>{72833802-FEF1-4C79-8D5D-14CF1EAF98D9}</a:tableStyleId>
              </a:tblPr>
              <a:tblGrid>
                <a:gridCol w="986246">
                  <a:extLst>
                    <a:ext uri="{9D8B030D-6E8A-4147-A177-3AD203B41FA5}">
                      <a16:colId xmlns:a16="http://schemas.microsoft.com/office/drawing/2014/main" val="20000"/>
                    </a:ext>
                  </a:extLst>
                </a:gridCol>
                <a:gridCol w="986246">
                  <a:extLst>
                    <a:ext uri="{9D8B030D-6E8A-4147-A177-3AD203B41FA5}">
                      <a16:colId xmlns:a16="http://schemas.microsoft.com/office/drawing/2014/main" val="20001"/>
                    </a:ext>
                  </a:extLst>
                </a:gridCol>
                <a:gridCol w="986246">
                  <a:extLst>
                    <a:ext uri="{9D8B030D-6E8A-4147-A177-3AD203B41FA5}">
                      <a16:colId xmlns:a16="http://schemas.microsoft.com/office/drawing/2014/main" val="20002"/>
                    </a:ext>
                  </a:extLst>
                </a:gridCol>
                <a:gridCol w="986246">
                  <a:extLst>
                    <a:ext uri="{9D8B030D-6E8A-4147-A177-3AD203B41FA5}">
                      <a16:colId xmlns:a16="http://schemas.microsoft.com/office/drawing/2014/main" val="20003"/>
                    </a:ext>
                  </a:extLst>
                </a:gridCol>
              </a:tblGrid>
              <a:tr h="388338">
                <a:tc>
                  <a:txBody>
                    <a:bodyPr/>
                    <a:lstStyle/>
                    <a:p>
                      <a:pPr lvl="0" rtl="0">
                        <a:spcBef>
                          <a:spcPts val="0"/>
                        </a:spcBef>
                        <a:buNone/>
                      </a:pPr>
                      <a:endParaRPr sz="1400" dirty="0">
                        <a:solidFill>
                          <a:schemeClr val="bg1">
                            <a:lumMod val="50000"/>
                          </a:schemeClr>
                        </a:solidFill>
                      </a:endParaRPr>
                    </a:p>
                  </a:txBody>
                  <a:tcPr marL="91425" marR="91425" marT="91425" marB="91425"/>
                </a:tc>
                <a:tc>
                  <a:txBody>
                    <a:bodyPr/>
                    <a:lstStyle/>
                    <a:p>
                      <a:pPr lvl="0" rtl="0">
                        <a:spcBef>
                          <a:spcPts val="0"/>
                        </a:spcBef>
                        <a:buNone/>
                      </a:pPr>
                      <a:r>
                        <a:rPr lang="en" sz="1400" b="1" dirty="0">
                          <a:solidFill>
                            <a:schemeClr val="bg1">
                              <a:lumMod val="50000"/>
                            </a:schemeClr>
                          </a:solidFill>
                        </a:rPr>
                        <a:t>Topic 1</a:t>
                      </a:r>
                    </a:p>
                  </a:txBody>
                  <a:tcPr marL="91425" marR="91425" marT="91425" marB="91425"/>
                </a:tc>
                <a:tc>
                  <a:txBody>
                    <a:bodyPr/>
                    <a:lstStyle/>
                    <a:p>
                      <a:pPr lvl="0" rtl="0">
                        <a:spcBef>
                          <a:spcPts val="0"/>
                        </a:spcBef>
                        <a:buNone/>
                      </a:pPr>
                      <a:r>
                        <a:rPr lang="en" sz="1400" b="1" dirty="0">
                          <a:solidFill>
                            <a:schemeClr val="bg1">
                              <a:lumMod val="50000"/>
                            </a:schemeClr>
                          </a:solidFill>
                        </a:rPr>
                        <a:t>Topic 2</a:t>
                      </a:r>
                    </a:p>
                  </a:txBody>
                  <a:tcPr marL="91425" marR="91425" marT="91425" marB="91425"/>
                </a:tc>
                <a:tc>
                  <a:txBody>
                    <a:bodyPr/>
                    <a:lstStyle/>
                    <a:p>
                      <a:pPr lvl="0" rtl="0">
                        <a:spcBef>
                          <a:spcPts val="0"/>
                        </a:spcBef>
                        <a:buNone/>
                      </a:pPr>
                      <a:r>
                        <a:rPr lang="en" sz="1400" b="1" dirty="0">
                          <a:solidFill>
                            <a:schemeClr val="bg1">
                              <a:lumMod val="50000"/>
                            </a:schemeClr>
                          </a:solidFill>
                        </a:rPr>
                        <a:t>Topic 3</a:t>
                      </a:r>
                    </a:p>
                  </a:txBody>
                  <a:tcPr marL="91425" marR="91425" marT="91425" marB="91425"/>
                </a:tc>
                <a:extLst>
                  <a:ext uri="{0D108BD9-81ED-4DB2-BD59-A6C34878D82A}">
                    <a16:rowId xmlns:a16="http://schemas.microsoft.com/office/drawing/2014/main" val="10000"/>
                  </a:ext>
                </a:extLst>
              </a:tr>
              <a:tr h="388338">
                <a:tc>
                  <a:txBody>
                    <a:bodyPr/>
                    <a:lstStyle/>
                    <a:p>
                      <a:pPr lvl="0" rtl="0">
                        <a:spcBef>
                          <a:spcPts val="0"/>
                        </a:spcBef>
                        <a:buNone/>
                      </a:pPr>
                      <a:r>
                        <a:rPr lang="en" sz="1400" b="1" dirty="0">
                          <a:solidFill>
                            <a:schemeClr val="bg1">
                              <a:lumMod val="50000"/>
                            </a:schemeClr>
                          </a:solidFill>
                        </a:rPr>
                        <a:t>computer</a:t>
                      </a:r>
                    </a:p>
                  </a:txBody>
                  <a:tcPr marL="91425" marR="91425" marT="91425" marB="91425"/>
                </a:tc>
                <a:tc>
                  <a:txBody>
                    <a:bodyPr/>
                    <a:lstStyle/>
                    <a:p>
                      <a:pPr lvl="0" rtl="0">
                        <a:spcBef>
                          <a:spcPts val="0"/>
                        </a:spcBef>
                        <a:buNone/>
                      </a:pPr>
                      <a:r>
                        <a:rPr lang="en" sz="1400" dirty="0">
                          <a:solidFill>
                            <a:schemeClr val="bg1">
                              <a:lumMod val="50000"/>
                            </a:schemeClr>
                          </a:solidFill>
                        </a:rPr>
                        <a:t>0.035</a:t>
                      </a:r>
                      <a:endParaRPr lang="en" sz="1400" b="1" dirty="0">
                        <a:solidFill>
                          <a:schemeClr val="bg1">
                            <a:lumMod val="50000"/>
                          </a:schemeClr>
                        </a:solidFill>
                      </a:endParaRPr>
                    </a:p>
                  </a:txBody>
                  <a:tcPr marL="91425" marR="91425" marT="91425" marB="91425"/>
                </a:tc>
                <a:tc>
                  <a:txBody>
                    <a:bodyPr/>
                    <a:lstStyle/>
                    <a:p>
                      <a:pPr lvl="0" rtl="0">
                        <a:spcBef>
                          <a:spcPts val="0"/>
                        </a:spcBef>
                        <a:buNone/>
                      </a:pPr>
                      <a:r>
                        <a:rPr lang="en" sz="1400" dirty="0">
                          <a:solidFill>
                            <a:schemeClr val="bg1">
                              <a:lumMod val="50000"/>
                            </a:schemeClr>
                          </a:solidFill>
                        </a:rPr>
                        <a:t>8.3e-5</a:t>
                      </a:r>
                    </a:p>
                  </a:txBody>
                  <a:tcPr marL="91425" marR="91425" marT="91425" marB="91425"/>
                </a:tc>
                <a:tc>
                  <a:txBody>
                    <a:bodyPr/>
                    <a:lstStyle/>
                    <a:p>
                      <a:pPr lvl="0" rtl="0">
                        <a:spcBef>
                          <a:spcPts val="0"/>
                        </a:spcBef>
                        <a:buNone/>
                      </a:pPr>
                      <a:r>
                        <a:rPr lang="en" sz="1400">
                          <a:solidFill>
                            <a:schemeClr val="bg1">
                              <a:lumMod val="50000"/>
                            </a:schemeClr>
                          </a:solidFill>
                        </a:rPr>
                        <a:t>2.3e-5</a:t>
                      </a:r>
                    </a:p>
                  </a:txBody>
                  <a:tcPr marL="91425" marR="91425" marT="91425" marB="91425"/>
                </a:tc>
                <a:extLst>
                  <a:ext uri="{0D108BD9-81ED-4DB2-BD59-A6C34878D82A}">
                    <a16:rowId xmlns:a16="http://schemas.microsoft.com/office/drawing/2014/main" val="10001"/>
                  </a:ext>
                </a:extLst>
              </a:tr>
              <a:tr h="388338">
                <a:tc>
                  <a:txBody>
                    <a:bodyPr/>
                    <a:lstStyle/>
                    <a:p>
                      <a:pPr lvl="0" rtl="0">
                        <a:spcBef>
                          <a:spcPts val="0"/>
                        </a:spcBef>
                        <a:buNone/>
                      </a:pPr>
                      <a:r>
                        <a:rPr lang="en" sz="1400" b="1" dirty="0">
                          <a:solidFill>
                            <a:schemeClr val="bg1">
                              <a:lumMod val="50000"/>
                            </a:schemeClr>
                          </a:solidFill>
                        </a:rPr>
                        <a:t>earth</a:t>
                      </a:r>
                    </a:p>
                  </a:txBody>
                  <a:tcPr marL="91425" marR="91425" marT="91425" marB="91425"/>
                </a:tc>
                <a:tc>
                  <a:txBody>
                    <a:bodyPr/>
                    <a:lstStyle/>
                    <a:p>
                      <a:pPr lvl="0" rtl="0">
                        <a:spcBef>
                          <a:spcPts val="0"/>
                        </a:spcBef>
                        <a:buNone/>
                      </a:pPr>
                      <a:r>
                        <a:rPr lang="en" sz="1400" dirty="0">
                          <a:solidFill>
                            <a:schemeClr val="bg1">
                              <a:lumMod val="50000"/>
                            </a:schemeClr>
                          </a:solidFill>
                        </a:rPr>
                        <a:t>3.5e-5</a:t>
                      </a:r>
                    </a:p>
                  </a:txBody>
                  <a:tcPr marL="91425" marR="91425" marT="91425" marB="91425"/>
                </a:tc>
                <a:tc>
                  <a:txBody>
                    <a:bodyPr/>
                    <a:lstStyle/>
                    <a:p>
                      <a:pPr lvl="0" rtl="0">
                        <a:spcBef>
                          <a:spcPts val="0"/>
                        </a:spcBef>
                        <a:buNone/>
                      </a:pPr>
                      <a:r>
                        <a:rPr lang="en" sz="1400" dirty="0">
                          <a:solidFill>
                            <a:schemeClr val="bg1">
                              <a:lumMod val="50000"/>
                            </a:schemeClr>
                          </a:solidFill>
                        </a:rPr>
                        <a:t>0.033</a:t>
                      </a:r>
                      <a:endParaRPr lang="en" sz="1400" b="1" dirty="0">
                        <a:solidFill>
                          <a:schemeClr val="bg1">
                            <a:lumMod val="50000"/>
                          </a:schemeClr>
                        </a:solidFill>
                      </a:endParaRPr>
                    </a:p>
                  </a:txBody>
                  <a:tcPr marL="91425" marR="91425" marT="91425" marB="91425"/>
                </a:tc>
                <a:tc>
                  <a:txBody>
                    <a:bodyPr/>
                    <a:lstStyle/>
                    <a:p>
                      <a:pPr lvl="0" rtl="0">
                        <a:spcBef>
                          <a:spcPts val="0"/>
                        </a:spcBef>
                        <a:buNone/>
                      </a:pPr>
                      <a:r>
                        <a:rPr lang="en" sz="1400">
                          <a:solidFill>
                            <a:schemeClr val="bg1">
                              <a:lumMod val="50000"/>
                            </a:schemeClr>
                          </a:solidFill>
                        </a:rPr>
                        <a:t>3.4e-7</a:t>
                      </a:r>
                    </a:p>
                  </a:txBody>
                  <a:tcPr marL="91425" marR="91425" marT="91425" marB="91425"/>
                </a:tc>
                <a:extLst>
                  <a:ext uri="{0D108BD9-81ED-4DB2-BD59-A6C34878D82A}">
                    <a16:rowId xmlns:a16="http://schemas.microsoft.com/office/drawing/2014/main" val="10002"/>
                  </a:ext>
                </a:extLst>
              </a:tr>
              <a:tr h="388338">
                <a:tc>
                  <a:txBody>
                    <a:bodyPr/>
                    <a:lstStyle/>
                    <a:p>
                      <a:pPr lvl="0" rtl="0">
                        <a:spcBef>
                          <a:spcPts val="0"/>
                        </a:spcBef>
                        <a:buNone/>
                      </a:pPr>
                      <a:r>
                        <a:rPr lang="en" sz="1400" b="1">
                          <a:solidFill>
                            <a:schemeClr val="bg1">
                              <a:lumMod val="50000"/>
                            </a:schemeClr>
                          </a:solidFill>
                        </a:rPr>
                        <a:t>file</a:t>
                      </a:r>
                    </a:p>
                  </a:txBody>
                  <a:tcPr marL="91425" marR="91425" marT="91425" marB="91425"/>
                </a:tc>
                <a:tc>
                  <a:txBody>
                    <a:bodyPr/>
                    <a:lstStyle/>
                    <a:p>
                      <a:pPr lvl="0" rtl="0">
                        <a:spcBef>
                          <a:spcPts val="0"/>
                        </a:spcBef>
                        <a:buNone/>
                      </a:pPr>
                      <a:r>
                        <a:rPr lang="en" sz="1400" dirty="0">
                          <a:solidFill>
                            <a:schemeClr val="bg1">
                              <a:lumMod val="50000"/>
                            </a:schemeClr>
                          </a:solidFill>
                        </a:rPr>
                        <a:t>0.003</a:t>
                      </a:r>
                      <a:endParaRPr lang="en" sz="1400" b="1" dirty="0">
                        <a:solidFill>
                          <a:schemeClr val="bg1">
                            <a:lumMod val="50000"/>
                          </a:schemeClr>
                        </a:solidFill>
                      </a:endParaRPr>
                    </a:p>
                  </a:txBody>
                  <a:tcPr marL="91425" marR="91425" marT="91425" marB="91425"/>
                </a:tc>
                <a:tc>
                  <a:txBody>
                    <a:bodyPr/>
                    <a:lstStyle/>
                    <a:p>
                      <a:pPr lvl="0" rtl="0">
                        <a:spcBef>
                          <a:spcPts val="0"/>
                        </a:spcBef>
                        <a:buNone/>
                      </a:pPr>
                      <a:r>
                        <a:rPr lang="en" sz="1400" dirty="0">
                          <a:solidFill>
                            <a:schemeClr val="bg1">
                              <a:lumMod val="50000"/>
                            </a:schemeClr>
                          </a:solidFill>
                        </a:rPr>
                        <a:t>3.2e-8</a:t>
                      </a:r>
                    </a:p>
                  </a:txBody>
                  <a:tcPr marL="91425" marR="91425" marT="91425" marB="91425"/>
                </a:tc>
                <a:tc>
                  <a:txBody>
                    <a:bodyPr/>
                    <a:lstStyle/>
                    <a:p>
                      <a:pPr lvl="0" rtl="0">
                        <a:spcBef>
                          <a:spcPts val="0"/>
                        </a:spcBef>
                        <a:buNone/>
                      </a:pPr>
                      <a:r>
                        <a:rPr lang="en" sz="1400" dirty="0">
                          <a:solidFill>
                            <a:schemeClr val="bg1">
                              <a:lumMod val="50000"/>
                            </a:schemeClr>
                          </a:solidFill>
                        </a:rPr>
                        <a:t>1.0e-8</a:t>
                      </a:r>
                    </a:p>
                  </a:txBody>
                  <a:tcPr marL="91425" marR="91425" marT="91425" marB="91425"/>
                </a:tc>
                <a:extLst>
                  <a:ext uri="{0D108BD9-81ED-4DB2-BD59-A6C34878D82A}">
                    <a16:rowId xmlns:a16="http://schemas.microsoft.com/office/drawing/2014/main" val="10003"/>
                  </a:ext>
                </a:extLst>
              </a:tr>
              <a:tr h="388338">
                <a:tc>
                  <a:txBody>
                    <a:bodyPr/>
                    <a:lstStyle/>
                    <a:p>
                      <a:pPr lvl="0" rtl="0">
                        <a:spcBef>
                          <a:spcPts val="0"/>
                        </a:spcBef>
                        <a:buNone/>
                      </a:pPr>
                      <a:r>
                        <a:rPr lang="en" sz="1400" b="1" dirty="0">
                          <a:solidFill>
                            <a:schemeClr val="bg1">
                              <a:lumMod val="50000"/>
                            </a:schemeClr>
                          </a:solidFill>
                        </a:rPr>
                        <a:t>organic</a:t>
                      </a:r>
                    </a:p>
                  </a:txBody>
                  <a:tcPr marL="91425" marR="91425" marT="91425" marB="91425"/>
                </a:tc>
                <a:tc>
                  <a:txBody>
                    <a:bodyPr/>
                    <a:lstStyle/>
                    <a:p>
                      <a:pPr lvl="0" rtl="0">
                        <a:spcBef>
                          <a:spcPts val="0"/>
                        </a:spcBef>
                        <a:buNone/>
                      </a:pPr>
                      <a:r>
                        <a:rPr lang="en" sz="1400">
                          <a:solidFill>
                            <a:schemeClr val="bg1">
                              <a:lumMod val="50000"/>
                            </a:schemeClr>
                          </a:solidFill>
                        </a:rPr>
                        <a:t>2.7e-4</a:t>
                      </a:r>
                    </a:p>
                  </a:txBody>
                  <a:tcPr marL="91425" marR="91425" marT="91425" marB="91425"/>
                </a:tc>
                <a:tc>
                  <a:txBody>
                    <a:bodyPr/>
                    <a:lstStyle/>
                    <a:p>
                      <a:pPr lvl="0" rtl="0">
                        <a:spcBef>
                          <a:spcPts val="0"/>
                        </a:spcBef>
                        <a:buNone/>
                      </a:pPr>
                      <a:r>
                        <a:rPr lang="en" sz="1400" dirty="0">
                          <a:solidFill>
                            <a:schemeClr val="bg1">
                              <a:lumMod val="50000"/>
                            </a:schemeClr>
                          </a:solidFill>
                        </a:rPr>
                        <a:t>0.010</a:t>
                      </a:r>
                      <a:endParaRPr lang="en" sz="1400" b="1" dirty="0">
                        <a:solidFill>
                          <a:schemeClr val="bg1">
                            <a:lumMod val="50000"/>
                          </a:schemeClr>
                        </a:solidFill>
                      </a:endParaRPr>
                    </a:p>
                  </a:txBody>
                  <a:tcPr marL="91425" marR="91425" marT="91425" marB="91425"/>
                </a:tc>
                <a:tc>
                  <a:txBody>
                    <a:bodyPr/>
                    <a:lstStyle/>
                    <a:p>
                      <a:pPr lvl="0" rtl="0">
                        <a:spcBef>
                          <a:spcPts val="0"/>
                        </a:spcBef>
                        <a:buNone/>
                      </a:pPr>
                      <a:r>
                        <a:rPr lang="en" sz="1400">
                          <a:solidFill>
                            <a:schemeClr val="bg1">
                              <a:lumMod val="50000"/>
                            </a:schemeClr>
                          </a:solidFill>
                        </a:rPr>
                        <a:t>9.2e-5</a:t>
                      </a:r>
                    </a:p>
                  </a:txBody>
                  <a:tcPr marL="91425" marR="91425" marT="91425" marB="91425"/>
                </a:tc>
                <a:extLst>
                  <a:ext uri="{0D108BD9-81ED-4DB2-BD59-A6C34878D82A}">
                    <a16:rowId xmlns:a16="http://schemas.microsoft.com/office/drawing/2014/main" val="10004"/>
                  </a:ext>
                </a:extLst>
              </a:tr>
              <a:tr h="388338">
                <a:tc>
                  <a:txBody>
                    <a:bodyPr/>
                    <a:lstStyle/>
                    <a:p>
                      <a:pPr lvl="0" rtl="0">
                        <a:spcBef>
                          <a:spcPts val="0"/>
                        </a:spcBef>
                        <a:buNone/>
                      </a:pPr>
                      <a:r>
                        <a:rPr lang="en" sz="1400" b="1">
                          <a:solidFill>
                            <a:schemeClr val="bg1">
                              <a:lumMod val="50000"/>
                            </a:schemeClr>
                          </a:solidFill>
                        </a:rPr>
                        <a:t>planet</a:t>
                      </a:r>
                    </a:p>
                  </a:txBody>
                  <a:tcPr marL="91425" marR="91425" marT="91425" marB="91425"/>
                </a:tc>
                <a:tc>
                  <a:txBody>
                    <a:bodyPr/>
                    <a:lstStyle/>
                    <a:p>
                      <a:pPr lvl="0" rtl="0">
                        <a:spcBef>
                          <a:spcPts val="0"/>
                        </a:spcBef>
                        <a:buNone/>
                      </a:pPr>
                      <a:r>
                        <a:rPr lang="en" sz="1400">
                          <a:solidFill>
                            <a:schemeClr val="bg1">
                              <a:lumMod val="50000"/>
                            </a:schemeClr>
                          </a:solidFill>
                        </a:rPr>
                        <a:t>1.9e-9</a:t>
                      </a:r>
                    </a:p>
                  </a:txBody>
                  <a:tcPr marL="91425" marR="91425" marT="91425" marB="91425"/>
                </a:tc>
                <a:tc>
                  <a:txBody>
                    <a:bodyPr/>
                    <a:lstStyle/>
                    <a:p>
                      <a:pPr lvl="0" rtl="0">
                        <a:spcBef>
                          <a:spcPts val="0"/>
                        </a:spcBef>
                        <a:buNone/>
                      </a:pPr>
                      <a:r>
                        <a:rPr lang="en" sz="1400" dirty="0">
                          <a:solidFill>
                            <a:schemeClr val="bg1">
                              <a:lumMod val="50000"/>
                            </a:schemeClr>
                          </a:solidFill>
                        </a:rPr>
                        <a:t>1.3e-7</a:t>
                      </a:r>
                    </a:p>
                  </a:txBody>
                  <a:tcPr marL="91425" marR="91425" marT="91425" marB="91425"/>
                </a:tc>
                <a:tc>
                  <a:txBody>
                    <a:bodyPr/>
                    <a:lstStyle/>
                    <a:p>
                      <a:pPr lvl="0" rtl="0">
                        <a:spcBef>
                          <a:spcPts val="0"/>
                        </a:spcBef>
                        <a:buNone/>
                      </a:pPr>
                      <a:r>
                        <a:rPr lang="en" sz="1400">
                          <a:solidFill>
                            <a:schemeClr val="bg1">
                              <a:lumMod val="50000"/>
                            </a:schemeClr>
                          </a:solidFill>
                        </a:rPr>
                        <a:t>0.012</a:t>
                      </a:r>
                      <a:endParaRPr lang="en" sz="1400" b="1">
                        <a:solidFill>
                          <a:schemeClr val="bg1">
                            <a:lumMod val="50000"/>
                          </a:schemeClr>
                        </a:solidFill>
                      </a:endParaRPr>
                    </a:p>
                  </a:txBody>
                  <a:tcPr marL="91425" marR="91425" marT="91425" marB="91425"/>
                </a:tc>
                <a:extLst>
                  <a:ext uri="{0D108BD9-81ED-4DB2-BD59-A6C34878D82A}">
                    <a16:rowId xmlns:a16="http://schemas.microsoft.com/office/drawing/2014/main" val="10005"/>
                  </a:ext>
                </a:extLst>
              </a:tr>
              <a:tr h="388338">
                <a:tc>
                  <a:txBody>
                    <a:bodyPr/>
                    <a:lstStyle/>
                    <a:p>
                      <a:pPr lvl="0" rtl="0">
                        <a:spcBef>
                          <a:spcPts val="0"/>
                        </a:spcBef>
                        <a:buNone/>
                      </a:pPr>
                      <a:r>
                        <a:rPr lang="en" sz="1400" b="1" dirty="0">
                          <a:solidFill>
                            <a:schemeClr val="bg1">
                              <a:lumMod val="50000"/>
                            </a:schemeClr>
                          </a:solidFill>
                        </a:rPr>
                        <a:t>...</a:t>
                      </a:r>
                    </a:p>
                  </a:txBody>
                  <a:tcPr marL="91425" marR="91425" marT="91425" marB="91425">
                    <a:lnB>
                      <a:noFill/>
                    </a:lnB>
                  </a:tcPr>
                </a:tc>
                <a:tc>
                  <a:txBody>
                    <a:bodyPr/>
                    <a:lstStyle/>
                    <a:p>
                      <a:pPr lvl="0" rtl="0">
                        <a:spcBef>
                          <a:spcPts val="0"/>
                        </a:spcBef>
                        <a:buNone/>
                      </a:pPr>
                      <a:r>
                        <a:rPr lang="en" sz="1400" dirty="0">
                          <a:solidFill>
                            <a:schemeClr val="bg1">
                              <a:lumMod val="50000"/>
                            </a:schemeClr>
                          </a:solidFill>
                        </a:rPr>
                        <a:t>...</a:t>
                      </a:r>
                    </a:p>
                  </a:txBody>
                  <a:tcPr marL="91425" marR="91425" marT="91425" marB="91425">
                    <a:lnB>
                      <a:noFill/>
                    </a:lnB>
                  </a:tcPr>
                </a:tc>
                <a:tc>
                  <a:txBody>
                    <a:bodyPr/>
                    <a:lstStyle/>
                    <a:p>
                      <a:pPr lvl="0" rtl="0">
                        <a:spcBef>
                          <a:spcPts val="0"/>
                        </a:spcBef>
                        <a:buNone/>
                      </a:pPr>
                      <a:r>
                        <a:rPr lang="en" sz="1400">
                          <a:solidFill>
                            <a:schemeClr val="bg1">
                              <a:lumMod val="50000"/>
                            </a:schemeClr>
                          </a:solidFill>
                        </a:rPr>
                        <a:t>...</a:t>
                      </a:r>
                    </a:p>
                  </a:txBody>
                  <a:tcPr marL="91425" marR="91425" marT="91425" marB="91425">
                    <a:lnB>
                      <a:noFill/>
                    </a:lnB>
                  </a:tcPr>
                </a:tc>
                <a:tc>
                  <a:txBody>
                    <a:bodyPr/>
                    <a:lstStyle/>
                    <a:p>
                      <a:pPr lvl="0" rtl="0">
                        <a:spcBef>
                          <a:spcPts val="0"/>
                        </a:spcBef>
                        <a:buNone/>
                      </a:pPr>
                      <a:r>
                        <a:rPr lang="en" sz="1400" dirty="0">
                          <a:solidFill>
                            <a:schemeClr val="bg1">
                              <a:lumMod val="50000"/>
                            </a:schemeClr>
                          </a:solidFill>
                        </a:rPr>
                        <a:t>...</a:t>
                      </a:r>
                      <a:endParaRPr lang="en" sz="1400" b="1" dirty="0">
                        <a:solidFill>
                          <a:schemeClr val="bg1">
                            <a:lumMod val="50000"/>
                          </a:schemeClr>
                        </a:solidFill>
                      </a:endParaRPr>
                    </a:p>
                  </a:txBody>
                  <a:tcPr marL="91425" marR="91425" marT="91425" marB="91425">
                    <a:lnB>
                      <a:noFill/>
                    </a:lnB>
                  </a:tcPr>
                </a:tc>
                <a:extLst>
                  <a:ext uri="{0D108BD9-81ED-4DB2-BD59-A6C34878D82A}">
                    <a16:rowId xmlns:a16="http://schemas.microsoft.com/office/drawing/2014/main" val="10010"/>
                  </a:ext>
                </a:extLst>
              </a:tr>
              <a:tr h="388338">
                <a:tc>
                  <a:txBody>
                    <a:bodyPr/>
                    <a:lstStyle/>
                    <a:p>
                      <a:pPr lvl="0" rtl="0">
                        <a:spcBef>
                          <a:spcPts val="0"/>
                        </a:spcBef>
                        <a:buNone/>
                      </a:pPr>
                      <a:r>
                        <a:rPr lang="en" sz="1400" b="1" dirty="0">
                          <a:solidFill>
                            <a:schemeClr val="bg1"/>
                          </a:solidFill>
                        </a:rPr>
                        <a:t>Sum</a:t>
                      </a:r>
                    </a:p>
                  </a:txBody>
                  <a:tcPr marL="91425" marR="91425" marT="91425" marB="91425">
                    <a:lnL w="6350" cap="flat" cmpd="sng" algn="ctr">
                      <a:noFill/>
                      <a:prstDash val="solid"/>
                      <a:miter lim="800000"/>
                    </a:lnL>
                    <a:lnR>
                      <a:noFill/>
                    </a:lnR>
                    <a:lnT>
                      <a:noFill/>
                    </a:lnT>
                    <a:lnB w="6350" cap="flat" cmpd="sng" algn="ctr">
                      <a:noFill/>
                      <a:prstDash val="solid"/>
                      <a:miter lim="800000"/>
                    </a:lnB>
                    <a:lnTlToBr w="12700" cmpd="sng">
                      <a:noFill/>
                      <a:prstDash val="solid"/>
                    </a:lnTlToBr>
                    <a:lnBlToTr w="12700" cmpd="sng">
                      <a:noFill/>
                      <a:prstDash val="solid"/>
                    </a:lnBlToTr>
                    <a:solidFill>
                      <a:schemeClr val="accent2"/>
                    </a:solidFill>
                  </a:tcPr>
                </a:tc>
                <a:tc>
                  <a:txBody>
                    <a:bodyPr/>
                    <a:lstStyle/>
                    <a:p>
                      <a:pPr lvl="0" rtl="0">
                        <a:spcBef>
                          <a:spcPts val="0"/>
                        </a:spcBef>
                        <a:buNone/>
                      </a:pPr>
                      <a:r>
                        <a:rPr lang="en" sz="1400" b="1" dirty="0">
                          <a:solidFill>
                            <a:schemeClr val="bg1"/>
                          </a:solidFill>
                        </a:rPr>
                        <a:t>1</a:t>
                      </a:r>
                    </a:p>
                  </a:txBody>
                  <a:tcPr marL="91425" marR="91425" marT="91425" marB="91425">
                    <a:lnL>
                      <a:noFill/>
                    </a:lnL>
                    <a:lnR>
                      <a:noFill/>
                    </a:lnR>
                    <a:lnT>
                      <a:noFill/>
                    </a:lnT>
                    <a:lnB w="6350" cap="flat" cmpd="sng" algn="ctr">
                      <a:noFill/>
                      <a:prstDash val="solid"/>
                      <a:miter lim="800000"/>
                    </a:lnB>
                    <a:lnTlToBr w="12700" cmpd="sng">
                      <a:noFill/>
                      <a:prstDash val="solid"/>
                    </a:lnTlToBr>
                    <a:lnBlToTr w="12700" cmpd="sng">
                      <a:noFill/>
                      <a:prstDash val="solid"/>
                    </a:lnBlToTr>
                    <a:solidFill>
                      <a:schemeClr val="accent2"/>
                    </a:solidFill>
                  </a:tcPr>
                </a:tc>
                <a:tc>
                  <a:txBody>
                    <a:bodyPr/>
                    <a:lstStyle/>
                    <a:p>
                      <a:pPr lvl="0" rtl="0">
                        <a:spcBef>
                          <a:spcPts val="0"/>
                        </a:spcBef>
                        <a:buNone/>
                      </a:pPr>
                      <a:r>
                        <a:rPr lang="en" sz="1400" b="1" dirty="0">
                          <a:solidFill>
                            <a:schemeClr val="bg1"/>
                          </a:solidFill>
                        </a:rPr>
                        <a:t>1</a:t>
                      </a:r>
                    </a:p>
                  </a:txBody>
                  <a:tcPr marL="91425" marR="91425" marT="91425" marB="91425">
                    <a:lnL>
                      <a:noFill/>
                    </a:lnL>
                    <a:lnR>
                      <a:noFill/>
                    </a:lnR>
                    <a:lnT>
                      <a:noFill/>
                    </a:lnT>
                    <a:lnB w="6350" cap="flat" cmpd="sng" algn="ctr">
                      <a:noFill/>
                      <a:prstDash val="solid"/>
                      <a:miter lim="800000"/>
                    </a:lnB>
                    <a:lnTlToBr w="12700" cmpd="sng">
                      <a:noFill/>
                      <a:prstDash val="solid"/>
                    </a:lnTlToBr>
                    <a:lnBlToTr w="12700" cmpd="sng">
                      <a:noFill/>
                      <a:prstDash val="solid"/>
                    </a:lnBlToTr>
                    <a:solidFill>
                      <a:schemeClr val="accent2"/>
                    </a:solidFill>
                  </a:tcPr>
                </a:tc>
                <a:tc>
                  <a:txBody>
                    <a:bodyPr/>
                    <a:lstStyle/>
                    <a:p>
                      <a:pPr lvl="0" rtl="0">
                        <a:spcBef>
                          <a:spcPts val="0"/>
                        </a:spcBef>
                        <a:buNone/>
                      </a:pPr>
                      <a:r>
                        <a:rPr lang="en" sz="1400" b="1" dirty="0">
                          <a:solidFill>
                            <a:schemeClr val="bg1"/>
                          </a:solidFill>
                        </a:rPr>
                        <a:t>1</a:t>
                      </a:r>
                    </a:p>
                  </a:txBody>
                  <a:tcPr marL="91425" marR="91425" marT="91425" marB="91425">
                    <a:lnL>
                      <a:noFill/>
                    </a:lnL>
                    <a:lnR w="6350" cap="flat" cmpd="sng" algn="ctr">
                      <a:noFill/>
                      <a:prstDash val="solid"/>
                      <a:miter lim="800000"/>
                    </a:lnR>
                    <a:lnT>
                      <a:noFill/>
                    </a:lnT>
                    <a:lnB w="6350" cap="flat" cmpd="sng" algn="ctr">
                      <a:noFill/>
                      <a:prstDash val="solid"/>
                      <a:miter lim="800000"/>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90028431"/>
                  </a:ext>
                </a:extLst>
              </a:tr>
            </a:tbl>
          </a:graphicData>
        </a:graphic>
      </p:graphicFrame>
      <p:grpSp>
        <p:nvGrpSpPr>
          <p:cNvPr id="6" name="组合 5"/>
          <p:cNvGrpSpPr/>
          <p:nvPr/>
        </p:nvGrpSpPr>
        <p:grpSpPr>
          <a:xfrm>
            <a:off x="566802" y="1950068"/>
            <a:ext cx="2612830" cy="2345980"/>
            <a:chOff x="677137" y="1426134"/>
            <a:chExt cx="3468133" cy="3123995"/>
          </a:xfrm>
        </p:grpSpPr>
        <p:cxnSp>
          <p:nvCxnSpPr>
            <p:cNvPr id="7" name="直接箭头连接符 6"/>
            <p:cNvCxnSpPr/>
            <p:nvPr/>
          </p:nvCxnSpPr>
          <p:spPr>
            <a:xfrm>
              <a:off x="1476672" y="3516881"/>
              <a:ext cx="2568271" cy="15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flipV="1">
              <a:off x="1484623" y="1536965"/>
              <a:ext cx="0" cy="1987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flipH="1">
              <a:off x="745152" y="3524832"/>
              <a:ext cx="739471" cy="492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flipH="1" flipV="1">
              <a:off x="697444" y="2618384"/>
              <a:ext cx="787179" cy="898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1484623" y="1426134"/>
              <a:ext cx="413896" cy="307777"/>
            </a:xfrm>
            <a:prstGeom prst="rect">
              <a:avLst/>
            </a:prstGeom>
            <a:noFill/>
          </p:spPr>
          <p:txBody>
            <a:bodyPr wrap="none" rtlCol="0">
              <a:spAutoFit/>
            </a:bodyPr>
            <a:lstStyle/>
            <a:p>
              <a:r>
                <a:rPr lang="en-US" dirty="0"/>
                <a:t>w1</a:t>
              </a:r>
            </a:p>
          </p:txBody>
        </p:sp>
        <p:sp>
          <p:nvSpPr>
            <p:cNvPr id="12" name="文本框 11"/>
            <p:cNvSpPr txBox="1"/>
            <p:nvPr/>
          </p:nvSpPr>
          <p:spPr>
            <a:xfrm>
              <a:off x="3731374" y="3091299"/>
              <a:ext cx="413896" cy="307777"/>
            </a:xfrm>
            <a:prstGeom prst="rect">
              <a:avLst/>
            </a:prstGeom>
            <a:noFill/>
          </p:spPr>
          <p:txBody>
            <a:bodyPr wrap="none" rtlCol="0">
              <a:spAutoFit/>
            </a:bodyPr>
            <a:lstStyle/>
            <a:p>
              <a:r>
                <a:rPr lang="en-US" dirty="0"/>
                <a:t>w2</a:t>
              </a:r>
            </a:p>
          </p:txBody>
        </p:sp>
        <p:sp>
          <p:nvSpPr>
            <p:cNvPr id="13" name="文本框 12"/>
            <p:cNvSpPr txBox="1"/>
            <p:nvPr/>
          </p:nvSpPr>
          <p:spPr>
            <a:xfrm>
              <a:off x="863780" y="3859993"/>
              <a:ext cx="413896" cy="307777"/>
            </a:xfrm>
            <a:prstGeom prst="rect">
              <a:avLst/>
            </a:prstGeom>
            <a:noFill/>
          </p:spPr>
          <p:txBody>
            <a:bodyPr wrap="none" rtlCol="0">
              <a:spAutoFit/>
            </a:bodyPr>
            <a:lstStyle/>
            <a:p>
              <a:r>
                <a:rPr lang="en-US" dirty="0"/>
                <a:t>w3</a:t>
              </a:r>
            </a:p>
          </p:txBody>
        </p:sp>
        <p:sp>
          <p:nvSpPr>
            <p:cNvPr id="14" name="文本框 13"/>
            <p:cNvSpPr txBox="1"/>
            <p:nvPr/>
          </p:nvSpPr>
          <p:spPr>
            <a:xfrm>
              <a:off x="677137" y="2329745"/>
              <a:ext cx="404278" cy="307777"/>
            </a:xfrm>
            <a:prstGeom prst="rect">
              <a:avLst/>
            </a:prstGeom>
            <a:noFill/>
          </p:spPr>
          <p:txBody>
            <a:bodyPr wrap="none" rtlCol="0">
              <a:spAutoFit/>
            </a:bodyPr>
            <a:lstStyle/>
            <a:p>
              <a:r>
                <a:rPr lang="en-US" dirty="0" err="1"/>
                <a:t>wz</a:t>
              </a:r>
              <a:endParaRPr lang="en-US" dirty="0"/>
            </a:p>
          </p:txBody>
        </p:sp>
        <p:cxnSp>
          <p:nvCxnSpPr>
            <p:cNvPr id="15" name="直接箭头连接符 14"/>
            <p:cNvCxnSpPr/>
            <p:nvPr/>
          </p:nvCxnSpPr>
          <p:spPr>
            <a:xfrm flipV="1">
              <a:off x="1484623" y="2145434"/>
              <a:ext cx="596348" cy="1371447"/>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1504929" y="3532783"/>
              <a:ext cx="1" cy="1017346"/>
            </a:xfrm>
            <a:prstGeom prst="straightConnector1">
              <a:avLst/>
            </a:prstGeom>
            <a:ln w="28575">
              <a:solidFill>
                <a:schemeClr val="accent4">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7" name="直接箭头连接符 16"/>
            <p:cNvCxnSpPr/>
            <p:nvPr/>
          </p:nvCxnSpPr>
          <p:spPr>
            <a:xfrm flipV="1">
              <a:off x="1504930" y="2483633"/>
              <a:ext cx="2101961" cy="1057104"/>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691571" y="1822538"/>
              <a:ext cx="393056" cy="307777"/>
            </a:xfrm>
            <a:prstGeom prst="rect">
              <a:avLst/>
            </a:prstGeom>
            <a:noFill/>
          </p:spPr>
          <p:txBody>
            <a:bodyPr wrap="none" rtlCol="0">
              <a:spAutoFit/>
            </a:bodyPr>
            <a:lstStyle/>
            <a:p>
              <a:r>
                <a:rPr lang="en-US" b="1" dirty="0">
                  <a:solidFill>
                    <a:schemeClr val="accent4">
                      <a:lumMod val="50000"/>
                    </a:schemeClr>
                  </a:solidFill>
                </a:rPr>
                <a:t>T1</a:t>
              </a:r>
            </a:p>
          </p:txBody>
        </p:sp>
        <p:sp>
          <p:nvSpPr>
            <p:cNvPr id="19" name="文本框 18"/>
            <p:cNvSpPr txBox="1"/>
            <p:nvPr/>
          </p:nvSpPr>
          <p:spPr>
            <a:xfrm>
              <a:off x="1680749" y="3850276"/>
              <a:ext cx="393056" cy="307777"/>
            </a:xfrm>
            <a:prstGeom prst="rect">
              <a:avLst/>
            </a:prstGeom>
            <a:noFill/>
          </p:spPr>
          <p:txBody>
            <a:bodyPr wrap="none" rtlCol="0">
              <a:spAutoFit/>
            </a:bodyPr>
            <a:lstStyle/>
            <a:p>
              <a:r>
                <a:rPr lang="en-US" b="1" dirty="0" err="1">
                  <a:solidFill>
                    <a:schemeClr val="accent4">
                      <a:lumMod val="50000"/>
                    </a:schemeClr>
                  </a:solidFill>
                </a:rPr>
                <a:t>Tk</a:t>
              </a:r>
              <a:endParaRPr lang="en-US" b="1" dirty="0">
                <a:solidFill>
                  <a:schemeClr val="accent4">
                    <a:lumMod val="50000"/>
                  </a:schemeClr>
                </a:solidFill>
              </a:endParaRPr>
            </a:p>
          </p:txBody>
        </p:sp>
        <p:sp>
          <p:nvSpPr>
            <p:cNvPr id="20" name="文本框 19"/>
            <p:cNvSpPr txBox="1"/>
            <p:nvPr/>
          </p:nvSpPr>
          <p:spPr>
            <a:xfrm>
              <a:off x="3296666" y="2061369"/>
              <a:ext cx="393056" cy="307777"/>
            </a:xfrm>
            <a:prstGeom prst="rect">
              <a:avLst/>
            </a:prstGeom>
            <a:noFill/>
          </p:spPr>
          <p:txBody>
            <a:bodyPr wrap="none" rtlCol="0">
              <a:spAutoFit/>
            </a:bodyPr>
            <a:lstStyle/>
            <a:p>
              <a:r>
                <a:rPr lang="en-US" b="1" dirty="0">
                  <a:solidFill>
                    <a:schemeClr val="accent4">
                      <a:lumMod val="50000"/>
                    </a:schemeClr>
                  </a:solidFill>
                </a:rPr>
                <a:t>T2</a:t>
              </a:r>
            </a:p>
          </p:txBody>
        </p:sp>
      </p:grpSp>
      <p:cxnSp>
        <p:nvCxnSpPr>
          <p:cNvPr id="34" name="直接箭头连接符 33"/>
          <p:cNvCxnSpPr/>
          <p:nvPr/>
        </p:nvCxnSpPr>
        <p:spPr>
          <a:xfrm>
            <a:off x="3351130" y="3123058"/>
            <a:ext cx="739243" cy="0"/>
          </a:xfrm>
          <a:prstGeom prst="straightConnector1">
            <a:avLst/>
          </a:prstGeom>
          <a:ln w="28575">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5" name="文本框 34"/>
          <p:cNvSpPr txBox="1"/>
          <p:nvPr/>
        </p:nvSpPr>
        <p:spPr>
          <a:xfrm>
            <a:off x="1262484" y="1137932"/>
            <a:ext cx="6178294" cy="400110"/>
          </a:xfrm>
          <a:prstGeom prst="rect">
            <a:avLst/>
          </a:prstGeom>
          <a:noFill/>
        </p:spPr>
        <p:txBody>
          <a:bodyPr wrap="none" rtlCol="0">
            <a:spAutoFit/>
          </a:bodyPr>
          <a:lstStyle/>
          <a:p>
            <a:r>
              <a:rPr lang="en-US" sz="2000" b="1" dirty="0">
                <a:solidFill>
                  <a:schemeClr val="accent4">
                    <a:lumMod val="50000"/>
                  </a:schemeClr>
                </a:solidFill>
                <a:latin typeface="+mn-lt"/>
              </a:rPr>
              <a:t>A topic is a multinomial distribution over the vocabulary</a:t>
            </a:r>
          </a:p>
        </p:txBody>
      </p:sp>
    </p:spTree>
    <p:extLst>
      <p:ext uri="{BB962C8B-B14F-4D97-AF65-F5344CB8AC3E}">
        <p14:creationId xmlns:p14="http://schemas.microsoft.com/office/powerpoint/2010/main" val="201371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Topic Model</a:t>
            </a:r>
          </a:p>
        </p:txBody>
      </p:sp>
      <p:sp>
        <p:nvSpPr>
          <p:cNvPr id="61" name="Shape 61"/>
          <p:cNvSpPr txBox="1">
            <a:spLocks noGrp="1"/>
          </p:cNvSpPr>
          <p:nvPr>
            <p:ph type="body" idx="1"/>
          </p:nvPr>
        </p:nvSpPr>
        <p:spPr>
          <a:xfrm>
            <a:off x="311700" y="1152475"/>
            <a:ext cx="8520600" cy="434451"/>
          </a:xfrm>
          <a:prstGeom prst="rect">
            <a:avLst/>
          </a:prstGeom>
        </p:spPr>
        <p:txBody>
          <a:bodyPr lIns="91425" tIns="91425" rIns="91425" bIns="91425" anchor="t" anchorCtr="0">
            <a:noAutofit/>
          </a:bodyPr>
          <a:lstStyle/>
          <a:p>
            <a:pPr>
              <a:buNone/>
            </a:pPr>
            <a:r>
              <a:rPr lang="en" dirty="0"/>
              <a:t>Definition:   </a:t>
            </a:r>
            <a:r>
              <a:rPr lang="en" dirty="0">
                <a:solidFill>
                  <a:schemeClr val="bg1">
                    <a:lumMod val="50000"/>
                  </a:schemeClr>
                </a:solidFill>
              </a:rPr>
              <a:t>A tool to extract thematic structures in a discrete data collection.</a:t>
            </a:r>
          </a:p>
          <a:p>
            <a:pPr>
              <a:buNone/>
            </a:pPr>
            <a:endParaRPr lang="en" dirty="0"/>
          </a:p>
          <a:p>
            <a:pPr>
              <a:buNone/>
            </a:pPr>
            <a:endParaRPr lang="en" dirty="0"/>
          </a:p>
          <a:p>
            <a:pPr>
              <a:buNone/>
            </a:pPr>
            <a:endParaRPr lang="en" dirty="0">
              <a:solidFill>
                <a:schemeClr val="bg1">
                  <a:lumMod val="50000"/>
                </a:schemeClr>
              </a:solidFill>
            </a:endParaRPr>
          </a:p>
          <a:p>
            <a:pPr>
              <a:buNone/>
            </a:pPr>
            <a:endParaRPr lang="en" dirty="0"/>
          </a:p>
          <a:p>
            <a:pPr>
              <a:buNone/>
            </a:pPr>
            <a:endParaRPr lang="en" dirty="0"/>
          </a:p>
          <a:p>
            <a:pPr lvl="0" rtl="0">
              <a:spcBef>
                <a:spcPts val="0"/>
              </a:spcBef>
              <a:buNone/>
            </a:pPr>
            <a:endParaRPr lang="en" dirty="0"/>
          </a:p>
          <a:p>
            <a:pPr lvl="0" rtl="0">
              <a:spcBef>
                <a:spcPts val="0"/>
              </a:spcBef>
              <a:buNone/>
            </a:pPr>
            <a:endParaRPr lang="en" dirty="0"/>
          </a:p>
          <a:p>
            <a:pPr lvl="0" rtl="0">
              <a:spcBef>
                <a:spcPts val="0"/>
              </a:spcBef>
              <a:buNone/>
            </a:pPr>
            <a:endParaRPr lang="en" dirty="0"/>
          </a:p>
          <a:p>
            <a:pPr lvl="0" rtl="0">
              <a:spcBef>
                <a:spcPts val="0"/>
              </a:spcBef>
              <a:buNone/>
            </a:pPr>
            <a:endParaRPr lang="en" dirty="0"/>
          </a:p>
          <a:p>
            <a:pPr lvl="0">
              <a:spcBef>
                <a:spcPts val="0"/>
              </a:spcBef>
              <a:buNone/>
            </a:pP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117" y="1663618"/>
            <a:ext cx="3729487" cy="31731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Probability Distribution Representation</a:t>
            </a:r>
          </a:p>
        </p:txBody>
      </p:sp>
      <p:graphicFrame>
        <p:nvGraphicFramePr>
          <p:cNvPr id="4" name="Shape 93"/>
          <p:cNvGraphicFramePr/>
          <p:nvPr>
            <p:extLst>
              <p:ext uri="{D42A27DB-BD31-4B8C-83A1-F6EECF244321}">
                <p14:modId xmlns:p14="http://schemas.microsoft.com/office/powerpoint/2010/main" val="154299882"/>
              </p:ext>
            </p:extLst>
          </p:nvPr>
        </p:nvGraphicFramePr>
        <p:xfrm>
          <a:off x="4964730" y="2134255"/>
          <a:ext cx="3796095" cy="1949438"/>
        </p:xfrm>
        <a:graphic>
          <a:graphicData uri="http://schemas.openxmlformats.org/drawingml/2006/table">
            <a:tbl>
              <a:tblPr>
                <a:tableStyleId>{0E3FDE45-AF77-4B5C-9715-49D594BDF05E}</a:tableStyleId>
              </a:tblPr>
              <a:tblGrid>
                <a:gridCol w="759219">
                  <a:extLst>
                    <a:ext uri="{9D8B030D-6E8A-4147-A177-3AD203B41FA5}">
                      <a16:colId xmlns:a16="http://schemas.microsoft.com/office/drawing/2014/main" val="20000"/>
                    </a:ext>
                  </a:extLst>
                </a:gridCol>
                <a:gridCol w="759219">
                  <a:extLst>
                    <a:ext uri="{9D8B030D-6E8A-4147-A177-3AD203B41FA5}">
                      <a16:colId xmlns:a16="http://schemas.microsoft.com/office/drawing/2014/main" val="20001"/>
                    </a:ext>
                  </a:extLst>
                </a:gridCol>
                <a:gridCol w="759219">
                  <a:extLst>
                    <a:ext uri="{9D8B030D-6E8A-4147-A177-3AD203B41FA5}">
                      <a16:colId xmlns:a16="http://schemas.microsoft.com/office/drawing/2014/main" val="20002"/>
                    </a:ext>
                  </a:extLst>
                </a:gridCol>
                <a:gridCol w="759219">
                  <a:extLst>
                    <a:ext uri="{9D8B030D-6E8A-4147-A177-3AD203B41FA5}">
                      <a16:colId xmlns:a16="http://schemas.microsoft.com/office/drawing/2014/main" val="20003"/>
                    </a:ext>
                  </a:extLst>
                </a:gridCol>
                <a:gridCol w="759219">
                  <a:extLst>
                    <a:ext uri="{9D8B030D-6E8A-4147-A177-3AD203B41FA5}">
                      <a16:colId xmlns:a16="http://schemas.microsoft.com/office/drawing/2014/main" val="4076151915"/>
                    </a:ext>
                  </a:extLst>
                </a:gridCol>
              </a:tblGrid>
              <a:tr h="487769">
                <a:tc>
                  <a:txBody>
                    <a:bodyPr/>
                    <a:lstStyle/>
                    <a:p>
                      <a:pPr lvl="0" algn="ctr">
                        <a:spcBef>
                          <a:spcPts val="0"/>
                        </a:spcBef>
                        <a:buNone/>
                      </a:pPr>
                      <a:endParaRPr dirty="0">
                        <a:solidFill>
                          <a:schemeClr val="bg1">
                            <a:lumMod val="50000"/>
                          </a:schemeClr>
                        </a:solidFill>
                      </a:endParaRPr>
                    </a:p>
                  </a:txBody>
                  <a:tcPr marL="91425" marR="91425" marT="91425" marB="91425"/>
                </a:tc>
                <a:tc>
                  <a:txBody>
                    <a:bodyPr/>
                    <a:lstStyle/>
                    <a:p>
                      <a:pPr lvl="0" algn="ctr">
                        <a:spcBef>
                          <a:spcPts val="0"/>
                        </a:spcBef>
                        <a:buNone/>
                      </a:pPr>
                      <a:r>
                        <a:rPr lang="en" b="1" dirty="0">
                          <a:solidFill>
                            <a:schemeClr val="bg1">
                              <a:lumMod val="50000"/>
                            </a:schemeClr>
                          </a:solidFill>
                        </a:rPr>
                        <a:t>Topic 1</a:t>
                      </a:r>
                    </a:p>
                  </a:txBody>
                  <a:tcPr marL="91425" marR="91425" marT="91425" marB="91425"/>
                </a:tc>
                <a:tc>
                  <a:txBody>
                    <a:bodyPr/>
                    <a:lstStyle/>
                    <a:p>
                      <a:pPr lvl="0" algn="ctr">
                        <a:spcBef>
                          <a:spcPts val="0"/>
                        </a:spcBef>
                        <a:buNone/>
                      </a:pPr>
                      <a:r>
                        <a:rPr lang="en" b="1" dirty="0">
                          <a:solidFill>
                            <a:schemeClr val="bg1">
                              <a:lumMod val="50000"/>
                            </a:schemeClr>
                          </a:solidFill>
                        </a:rPr>
                        <a:t>Topic 2</a:t>
                      </a:r>
                    </a:p>
                  </a:txBody>
                  <a:tcPr marL="91425" marR="91425" marT="91425" marB="91425"/>
                </a:tc>
                <a:tc>
                  <a:txBody>
                    <a:bodyPr/>
                    <a:lstStyle/>
                    <a:p>
                      <a:pPr lvl="0" algn="ctr">
                        <a:spcBef>
                          <a:spcPts val="0"/>
                        </a:spcBef>
                        <a:buNone/>
                      </a:pPr>
                      <a:r>
                        <a:rPr lang="en" b="1" dirty="0">
                          <a:solidFill>
                            <a:schemeClr val="bg1">
                              <a:lumMod val="50000"/>
                            </a:schemeClr>
                          </a:solidFill>
                        </a:rPr>
                        <a:t>Topic 3</a:t>
                      </a:r>
                    </a:p>
                  </a:txBody>
                  <a:tcPr marL="91425" marR="91425" marT="91425" marB="91425"/>
                </a:tc>
                <a:tc>
                  <a:txBody>
                    <a:bodyPr/>
                    <a:lstStyle/>
                    <a:p>
                      <a:pPr lvl="0" algn="ctr">
                        <a:spcBef>
                          <a:spcPts val="0"/>
                        </a:spcBef>
                        <a:buNone/>
                      </a:pPr>
                      <a:r>
                        <a:rPr lang="en" b="0" dirty="0">
                          <a:solidFill>
                            <a:schemeClr val="bg1"/>
                          </a:solidFill>
                        </a:rPr>
                        <a:t>Sum</a:t>
                      </a:r>
                    </a:p>
                  </a:txBody>
                  <a:tcPr marL="91425" marR="91425" marT="91425" marB="91425">
                    <a:solidFill>
                      <a:schemeClr val="accent2"/>
                    </a:solidFill>
                  </a:tcPr>
                </a:tc>
                <a:extLst>
                  <a:ext uri="{0D108BD9-81ED-4DB2-BD59-A6C34878D82A}">
                    <a16:rowId xmlns:a16="http://schemas.microsoft.com/office/drawing/2014/main" val="10000"/>
                  </a:ext>
                </a:extLst>
              </a:tr>
              <a:tr h="487223">
                <a:tc>
                  <a:txBody>
                    <a:bodyPr/>
                    <a:lstStyle/>
                    <a:p>
                      <a:pPr lvl="0" algn="ctr">
                        <a:spcBef>
                          <a:spcPts val="0"/>
                        </a:spcBef>
                        <a:buNone/>
                      </a:pPr>
                      <a:r>
                        <a:rPr lang="en" b="1" dirty="0">
                          <a:solidFill>
                            <a:schemeClr val="bg1">
                              <a:lumMod val="50000"/>
                            </a:schemeClr>
                          </a:solidFill>
                        </a:rPr>
                        <a:t>Doc 1</a:t>
                      </a:r>
                    </a:p>
                  </a:txBody>
                  <a:tcPr marL="91425" marR="91425" marT="91425" marB="91425"/>
                </a:tc>
                <a:tc>
                  <a:txBody>
                    <a:bodyPr/>
                    <a:lstStyle/>
                    <a:p>
                      <a:pPr lvl="0" algn="ctr">
                        <a:spcBef>
                          <a:spcPts val="0"/>
                        </a:spcBef>
                        <a:buNone/>
                      </a:pPr>
                      <a:r>
                        <a:rPr lang="en" dirty="0">
                          <a:solidFill>
                            <a:schemeClr val="bg1">
                              <a:lumMod val="50000"/>
                            </a:schemeClr>
                          </a:solidFill>
                        </a:rPr>
                        <a:t>0.87</a:t>
                      </a:r>
                    </a:p>
                  </a:txBody>
                  <a:tcPr marL="91425" marR="91425" marT="91425" marB="91425"/>
                </a:tc>
                <a:tc>
                  <a:txBody>
                    <a:bodyPr/>
                    <a:lstStyle/>
                    <a:p>
                      <a:pPr lvl="0" algn="ctr">
                        <a:spcBef>
                          <a:spcPts val="0"/>
                        </a:spcBef>
                        <a:buNone/>
                      </a:pPr>
                      <a:r>
                        <a:rPr lang="en" dirty="0">
                          <a:solidFill>
                            <a:schemeClr val="bg1">
                              <a:lumMod val="50000"/>
                            </a:schemeClr>
                          </a:solidFill>
                        </a:rPr>
                        <a:t>0.09</a:t>
                      </a:r>
                    </a:p>
                  </a:txBody>
                  <a:tcPr marL="91425" marR="91425" marT="91425" marB="91425"/>
                </a:tc>
                <a:tc>
                  <a:txBody>
                    <a:bodyPr/>
                    <a:lstStyle/>
                    <a:p>
                      <a:pPr lvl="0" algn="ctr">
                        <a:spcBef>
                          <a:spcPts val="0"/>
                        </a:spcBef>
                        <a:buNone/>
                      </a:pPr>
                      <a:r>
                        <a:rPr lang="en" dirty="0">
                          <a:solidFill>
                            <a:schemeClr val="bg1">
                              <a:lumMod val="50000"/>
                            </a:schemeClr>
                          </a:solidFill>
                        </a:rPr>
                        <a:t>0.04</a:t>
                      </a:r>
                    </a:p>
                  </a:txBody>
                  <a:tcPr marL="91425" marR="91425" marT="91425" marB="91425"/>
                </a:tc>
                <a:tc>
                  <a:txBody>
                    <a:bodyPr/>
                    <a:lstStyle/>
                    <a:p>
                      <a:pPr lvl="0" algn="ctr">
                        <a:spcBef>
                          <a:spcPts val="0"/>
                        </a:spcBef>
                        <a:buNone/>
                      </a:pPr>
                      <a:r>
                        <a:rPr lang="en" b="1" dirty="0">
                          <a:solidFill>
                            <a:schemeClr val="bg1"/>
                          </a:solidFill>
                        </a:rPr>
                        <a:t>1</a:t>
                      </a:r>
                    </a:p>
                  </a:txBody>
                  <a:tcPr marL="91425" marR="91425" marT="91425" marB="91425">
                    <a:solidFill>
                      <a:schemeClr val="accent2"/>
                    </a:solidFill>
                  </a:tcPr>
                </a:tc>
                <a:extLst>
                  <a:ext uri="{0D108BD9-81ED-4DB2-BD59-A6C34878D82A}">
                    <a16:rowId xmlns:a16="http://schemas.microsoft.com/office/drawing/2014/main" val="10001"/>
                  </a:ext>
                </a:extLst>
              </a:tr>
              <a:tr h="487223">
                <a:tc>
                  <a:txBody>
                    <a:bodyPr/>
                    <a:lstStyle/>
                    <a:p>
                      <a:pPr lvl="0" algn="ctr" rtl="0">
                        <a:spcBef>
                          <a:spcPts val="0"/>
                        </a:spcBef>
                        <a:buNone/>
                      </a:pPr>
                      <a:r>
                        <a:rPr lang="en" b="1" dirty="0">
                          <a:solidFill>
                            <a:schemeClr val="bg1">
                              <a:lumMod val="50000"/>
                            </a:schemeClr>
                          </a:solidFill>
                        </a:rPr>
                        <a:t>Doc 2</a:t>
                      </a:r>
                    </a:p>
                  </a:txBody>
                  <a:tcPr marL="91425" marR="91425" marT="91425" marB="91425"/>
                </a:tc>
                <a:tc>
                  <a:txBody>
                    <a:bodyPr/>
                    <a:lstStyle/>
                    <a:p>
                      <a:pPr lvl="0" algn="ctr">
                        <a:spcBef>
                          <a:spcPts val="0"/>
                        </a:spcBef>
                        <a:buNone/>
                      </a:pPr>
                      <a:r>
                        <a:rPr lang="en" dirty="0">
                          <a:solidFill>
                            <a:schemeClr val="bg1">
                              <a:lumMod val="50000"/>
                            </a:schemeClr>
                          </a:solidFill>
                        </a:rPr>
                        <a:t>0.05</a:t>
                      </a:r>
                    </a:p>
                  </a:txBody>
                  <a:tcPr marL="91425" marR="91425" marT="91425" marB="91425"/>
                </a:tc>
                <a:tc>
                  <a:txBody>
                    <a:bodyPr/>
                    <a:lstStyle/>
                    <a:p>
                      <a:pPr lvl="0" algn="ctr">
                        <a:spcBef>
                          <a:spcPts val="0"/>
                        </a:spcBef>
                        <a:buNone/>
                      </a:pPr>
                      <a:r>
                        <a:rPr lang="en" dirty="0">
                          <a:solidFill>
                            <a:schemeClr val="bg1">
                              <a:lumMod val="50000"/>
                            </a:schemeClr>
                          </a:solidFill>
                        </a:rPr>
                        <a:t>0.92</a:t>
                      </a:r>
                    </a:p>
                  </a:txBody>
                  <a:tcPr marL="91425" marR="91425" marT="91425" marB="91425"/>
                </a:tc>
                <a:tc>
                  <a:txBody>
                    <a:bodyPr/>
                    <a:lstStyle/>
                    <a:p>
                      <a:pPr lvl="0" algn="ctr">
                        <a:spcBef>
                          <a:spcPts val="0"/>
                        </a:spcBef>
                        <a:buNone/>
                      </a:pPr>
                      <a:r>
                        <a:rPr lang="en" dirty="0">
                          <a:solidFill>
                            <a:schemeClr val="bg1">
                              <a:lumMod val="50000"/>
                            </a:schemeClr>
                          </a:solidFill>
                        </a:rPr>
                        <a:t>0.03</a:t>
                      </a:r>
                    </a:p>
                  </a:txBody>
                  <a:tcPr marL="91425" marR="91425" marT="91425" marB="91425"/>
                </a:tc>
                <a:tc>
                  <a:txBody>
                    <a:bodyPr/>
                    <a:lstStyle/>
                    <a:p>
                      <a:pPr lvl="0" algn="ctr">
                        <a:spcBef>
                          <a:spcPts val="0"/>
                        </a:spcBef>
                        <a:buNone/>
                      </a:pPr>
                      <a:r>
                        <a:rPr lang="en" b="1" dirty="0">
                          <a:solidFill>
                            <a:schemeClr val="bg1"/>
                          </a:solidFill>
                        </a:rPr>
                        <a:t>1</a:t>
                      </a:r>
                    </a:p>
                  </a:txBody>
                  <a:tcPr marL="91425" marR="91425" marT="91425" marB="91425">
                    <a:solidFill>
                      <a:schemeClr val="accent2"/>
                    </a:solidFill>
                  </a:tcPr>
                </a:tc>
                <a:extLst>
                  <a:ext uri="{0D108BD9-81ED-4DB2-BD59-A6C34878D82A}">
                    <a16:rowId xmlns:a16="http://schemas.microsoft.com/office/drawing/2014/main" val="10002"/>
                  </a:ext>
                </a:extLst>
              </a:tr>
              <a:tr h="487223">
                <a:tc>
                  <a:txBody>
                    <a:bodyPr/>
                    <a:lstStyle/>
                    <a:p>
                      <a:pPr lvl="0" algn="ctr" rtl="0">
                        <a:spcBef>
                          <a:spcPts val="0"/>
                        </a:spcBef>
                        <a:buNone/>
                      </a:pPr>
                      <a:r>
                        <a:rPr lang="en" b="1" dirty="0">
                          <a:solidFill>
                            <a:schemeClr val="bg1">
                              <a:lumMod val="50000"/>
                            </a:schemeClr>
                          </a:solidFill>
                        </a:rPr>
                        <a:t>…</a:t>
                      </a:r>
                    </a:p>
                  </a:txBody>
                  <a:tcPr marL="91425" marR="91425" marT="91425" marB="91425"/>
                </a:tc>
                <a:tc>
                  <a:txBody>
                    <a:bodyPr/>
                    <a:lstStyle/>
                    <a:p>
                      <a:pPr lvl="0" algn="ctr">
                        <a:spcBef>
                          <a:spcPts val="0"/>
                        </a:spcBef>
                        <a:buNone/>
                      </a:pPr>
                      <a:r>
                        <a:rPr lang="en" dirty="0">
                          <a:solidFill>
                            <a:schemeClr val="bg1">
                              <a:lumMod val="50000"/>
                            </a:schemeClr>
                          </a:solidFill>
                        </a:rPr>
                        <a:t>…</a:t>
                      </a:r>
                    </a:p>
                  </a:txBody>
                  <a:tcPr marL="91425" marR="91425" marT="91425" marB="91425"/>
                </a:tc>
                <a:tc>
                  <a:txBody>
                    <a:bodyPr/>
                    <a:lstStyle/>
                    <a:p>
                      <a:pPr lvl="0" algn="ctr">
                        <a:spcBef>
                          <a:spcPts val="0"/>
                        </a:spcBef>
                        <a:buNone/>
                      </a:pPr>
                      <a:r>
                        <a:rPr lang="en" dirty="0">
                          <a:solidFill>
                            <a:schemeClr val="bg1">
                              <a:lumMod val="50000"/>
                            </a:schemeClr>
                          </a:solidFill>
                        </a:rPr>
                        <a:t>…</a:t>
                      </a:r>
                    </a:p>
                  </a:txBody>
                  <a:tcPr marL="91425" marR="91425" marT="91425" marB="91425"/>
                </a:tc>
                <a:tc>
                  <a:txBody>
                    <a:bodyPr/>
                    <a:lstStyle/>
                    <a:p>
                      <a:pPr lvl="0" algn="ctr">
                        <a:spcBef>
                          <a:spcPts val="0"/>
                        </a:spcBef>
                        <a:buNone/>
                      </a:pPr>
                      <a:r>
                        <a:rPr lang="en" dirty="0">
                          <a:solidFill>
                            <a:schemeClr val="bg1">
                              <a:lumMod val="50000"/>
                            </a:schemeClr>
                          </a:solidFill>
                        </a:rPr>
                        <a:t>…</a:t>
                      </a:r>
                    </a:p>
                  </a:txBody>
                  <a:tcPr marL="91425" marR="91425" marT="91425" marB="91425"/>
                </a:tc>
                <a:tc>
                  <a:txBody>
                    <a:bodyPr/>
                    <a:lstStyle/>
                    <a:p>
                      <a:pPr lvl="0" algn="ctr">
                        <a:spcBef>
                          <a:spcPts val="0"/>
                        </a:spcBef>
                        <a:buNone/>
                      </a:pPr>
                      <a:endParaRPr lang="en" b="1" dirty="0">
                        <a:solidFill>
                          <a:schemeClr val="bg1"/>
                        </a:solidFill>
                      </a:endParaRPr>
                    </a:p>
                  </a:txBody>
                  <a:tcPr marL="91425" marR="91425" marT="91425" marB="91425">
                    <a:solidFill>
                      <a:schemeClr val="accent2"/>
                    </a:solidFill>
                  </a:tcPr>
                </a:tc>
                <a:extLst>
                  <a:ext uri="{0D108BD9-81ED-4DB2-BD59-A6C34878D82A}">
                    <a16:rowId xmlns:a16="http://schemas.microsoft.com/office/drawing/2014/main" val="10003"/>
                  </a:ext>
                </a:extLst>
              </a:tr>
            </a:tbl>
          </a:graphicData>
        </a:graphic>
      </p:graphicFrame>
      <p:grpSp>
        <p:nvGrpSpPr>
          <p:cNvPr id="5" name="组合 4"/>
          <p:cNvGrpSpPr/>
          <p:nvPr/>
        </p:nvGrpSpPr>
        <p:grpSpPr>
          <a:xfrm>
            <a:off x="810911" y="1907177"/>
            <a:ext cx="2298049" cy="1846217"/>
            <a:chOff x="4875990" y="1391080"/>
            <a:chExt cx="3379278" cy="2814604"/>
          </a:xfrm>
        </p:grpSpPr>
        <p:cxnSp>
          <p:nvCxnSpPr>
            <p:cNvPr id="20" name="直接箭头连接符 19"/>
            <p:cNvCxnSpPr/>
            <p:nvPr/>
          </p:nvCxnSpPr>
          <p:spPr>
            <a:xfrm>
              <a:off x="5607510" y="3516881"/>
              <a:ext cx="2568271" cy="15902"/>
            </a:xfrm>
            <a:prstGeom prst="straightConnector1">
              <a:avLst/>
            </a:prstGeom>
            <a:ln w="19050">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a:xfrm flipV="1">
              <a:off x="5615461" y="1536965"/>
              <a:ext cx="0" cy="1987868"/>
            </a:xfrm>
            <a:prstGeom prst="straightConnector1">
              <a:avLst/>
            </a:prstGeom>
            <a:ln w="19050">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flipH="1">
              <a:off x="4875990" y="3524832"/>
              <a:ext cx="739471" cy="492982"/>
            </a:xfrm>
            <a:prstGeom prst="straightConnector1">
              <a:avLst/>
            </a:prstGeom>
            <a:ln w="19050">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5707114" y="1391080"/>
              <a:ext cx="393056" cy="307777"/>
            </a:xfrm>
            <a:prstGeom prst="rect">
              <a:avLst/>
            </a:prstGeom>
            <a:noFill/>
            <a:ln w="19050">
              <a:solidFill>
                <a:schemeClr val="bg1"/>
              </a:solidFill>
            </a:ln>
          </p:spPr>
          <p:txBody>
            <a:bodyPr wrap="none" rtlCol="0">
              <a:spAutoFit/>
            </a:bodyPr>
            <a:lstStyle/>
            <a:p>
              <a:r>
                <a:rPr lang="en-US" b="1" dirty="0">
                  <a:solidFill>
                    <a:schemeClr val="accent4">
                      <a:lumMod val="50000"/>
                    </a:schemeClr>
                  </a:solidFill>
                </a:rPr>
                <a:t>T1</a:t>
              </a:r>
            </a:p>
          </p:txBody>
        </p:sp>
        <p:sp>
          <p:nvSpPr>
            <p:cNvPr id="24" name="文本框 23"/>
            <p:cNvSpPr txBox="1"/>
            <p:nvPr/>
          </p:nvSpPr>
          <p:spPr>
            <a:xfrm>
              <a:off x="7862212" y="3091299"/>
              <a:ext cx="393056" cy="307777"/>
            </a:xfrm>
            <a:prstGeom prst="rect">
              <a:avLst/>
            </a:prstGeom>
            <a:noFill/>
          </p:spPr>
          <p:txBody>
            <a:bodyPr wrap="none" rtlCol="0">
              <a:spAutoFit/>
            </a:bodyPr>
            <a:lstStyle/>
            <a:p>
              <a:r>
                <a:rPr lang="en-US" b="1" dirty="0">
                  <a:solidFill>
                    <a:schemeClr val="accent4">
                      <a:lumMod val="50000"/>
                    </a:schemeClr>
                  </a:solidFill>
                </a:rPr>
                <a:t>T2</a:t>
              </a:r>
            </a:p>
          </p:txBody>
        </p:sp>
        <p:sp>
          <p:nvSpPr>
            <p:cNvPr id="25" name="文本框 24"/>
            <p:cNvSpPr txBox="1"/>
            <p:nvPr/>
          </p:nvSpPr>
          <p:spPr>
            <a:xfrm>
              <a:off x="4951556" y="3867945"/>
              <a:ext cx="393056" cy="307777"/>
            </a:xfrm>
            <a:prstGeom prst="rect">
              <a:avLst/>
            </a:prstGeom>
            <a:noFill/>
          </p:spPr>
          <p:txBody>
            <a:bodyPr wrap="none" rtlCol="0">
              <a:spAutoFit/>
            </a:bodyPr>
            <a:lstStyle/>
            <a:p>
              <a:r>
                <a:rPr lang="en-US" b="1" dirty="0" err="1">
                  <a:solidFill>
                    <a:schemeClr val="accent4">
                      <a:lumMod val="50000"/>
                    </a:schemeClr>
                  </a:solidFill>
                </a:rPr>
                <a:t>Tk</a:t>
              </a:r>
              <a:endParaRPr lang="en-US" b="1" dirty="0">
                <a:solidFill>
                  <a:schemeClr val="accent4">
                    <a:lumMod val="50000"/>
                  </a:schemeClr>
                </a:solidFill>
              </a:endParaRPr>
            </a:p>
          </p:txBody>
        </p:sp>
        <p:cxnSp>
          <p:nvCxnSpPr>
            <p:cNvPr id="26" name="直接箭头连接符 25"/>
            <p:cNvCxnSpPr/>
            <p:nvPr/>
          </p:nvCxnSpPr>
          <p:spPr>
            <a:xfrm flipH="1" flipV="1">
              <a:off x="5221872" y="2215257"/>
              <a:ext cx="393589" cy="1301625"/>
            </a:xfrm>
            <a:prstGeom prst="straightConnector1">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cxnSp>
          <p:nvCxnSpPr>
            <p:cNvPr id="27" name="直接箭头连接符 26"/>
            <p:cNvCxnSpPr/>
            <p:nvPr/>
          </p:nvCxnSpPr>
          <p:spPr>
            <a:xfrm>
              <a:off x="5635768" y="3532783"/>
              <a:ext cx="1858566" cy="634987"/>
            </a:xfrm>
            <a:prstGeom prst="straightConnector1">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cxnSp>
          <p:nvCxnSpPr>
            <p:cNvPr id="28" name="直接箭头连接符 27"/>
            <p:cNvCxnSpPr/>
            <p:nvPr/>
          </p:nvCxnSpPr>
          <p:spPr>
            <a:xfrm flipV="1">
              <a:off x="5635768" y="2329745"/>
              <a:ext cx="1460906" cy="1210992"/>
            </a:xfrm>
            <a:prstGeom prst="straightConnector1">
              <a:avLst/>
            </a:prstGeom>
            <a:ln w="28575">
              <a:solidFill>
                <a:srgbClr val="C00000"/>
              </a:solidFill>
              <a:tailEnd type="triangle"/>
            </a:ln>
          </p:spPr>
          <p:style>
            <a:lnRef idx="1">
              <a:schemeClr val="accent5"/>
            </a:lnRef>
            <a:fillRef idx="0">
              <a:schemeClr val="accent5"/>
            </a:fillRef>
            <a:effectRef idx="0">
              <a:schemeClr val="accent5"/>
            </a:effectRef>
            <a:fontRef idx="minor">
              <a:schemeClr val="tx1"/>
            </a:fontRef>
          </p:style>
        </p:cxnSp>
        <p:sp>
          <p:nvSpPr>
            <p:cNvPr id="29" name="文本框 28"/>
            <p:cNvSpPr txBox="1"/>
            <p:nvPr/>
          </p:nvSpPr>
          <p:spPr>
            <a:xfrm>
              <a:off x="5036031" y="1887632"/>
              <a:ext cx="393056" cy="307777"/>
            </a:xfrm>
            <a:prstGeom prst="rect">
              <a:avLst/>
            </a:prstGeom>
            <a:noFill/>
          </p:spPr>
          <p:txBody>
            <a:bodyPr wrap="none" rtlCol="0">
              <a:spAutoFit/>
            </a:bodyPr>
            <a:lstStyle/>
            <a:p>
              <a:r>
                <a:rPr lang="en-US" b="1" dirty="0">
                  <a:solidFill>
                    <a:srgbClr val="C00000"/>
                  </a:solidFill>
                </a:rPr>
                <a:t>d1</a:t>
              </a:r>
            </a:p>
          </p:txBody>
        </p:sp>
        <p:sp>
          <p:nvSpPr>
            <p:cNvPr id="30" name="文本框 29"/>
            <p:cNvSpPr txBox="1"/>
            <p:nvPr/>
          </p:nvSpPr>
          <p:spPr>
            <a:xfrm>
              <a:off x="7484965" y="3897907"/>
              <a:ext cx="393056" cy="307777"/>
            </a:xfrm>
            <a:prstGeom prst="rect">
              <a:avLst/>
            </a:prstGeom>
            <a:noFill/>
          </p:spPr>
          <p:txBody>
            <a:bodyPr wrap="none" rtlCol="0">
              <a:spAutoFit/>
            </a:bodyPr>
            <a:lstStyle/>
            <a:p>
              <a:r>
                <a:rPr lang="en-US" b="1" dirty="0">
                  <a:solidFill>
                    <a:srgbClr val="C00000"/>
                  </a:solidFill>
                </a:rPr>
                <a:t>d3</a:t>
              </a:r>
            </a:p>
          </p:txBody>
        </p:sp>
        <p:sp>
          <p:nvSpPr>
            <p:cNvPr id="31" name="文本框 30"/>
            <p:cNvSpPr txBox="1"/>
            <p:nvPr/>
          </p:nvSpPr>
          <p:spPr>
            <a:xfrm>
              <a:off x="7148144" y="2310607"/>
              <a:ext cx="393056" cy="307777"/>
            </a:xfrm>
            <a:prstGeom prst="rect">
              <a:avLst/>
            </a:prstGeom>
            <a:noFill/>
          </p:spPr>
          <p:txBody>
            <a:bodyPr wrap="none" rtlCol="0">
              <a:spAutoFit/>
            </a:bodyPr>
            <a:lstStyle/>
            <a:p>
              <a:r>
                <a:rPr lang="en-US" b="1" dirty="0">
                  <a:solidFill>
                    <a:srgbClr val="C00000"/>
                  </a:solidFill>
                </a:rPr>
                <a:t>d2</a:t>
              </a:r>
            </a:p>
          </p:txBody>
        </p:sp>
      </p:grpSp>
      <p:sp>
        <p:nvSpPr>
          <p:cNvPr id="37" name="文本框 36"/>
          <p:cNvSpPr txBox="1"/>
          <p:nvPr/>
        </p:nvSpPr>
        <p:spPr>
          <a:xfrm>
            <a:off x="1643840" y="1225659"/>
            <a:ext cx="5780750" cy="400110"/>
          </a:xfrm>
          <a:prstGeom prst="rect">
            <a:avLst/>
          </a:prstGeom>
          <a:noFill/>
        </p:spPr>
        <p:txBody>
          <a:bodyPr wrap="none" rtlCol="0">
            <a:spAutoFit/>
          </a:bodyPr>
          <a:lstStyle/>
          <a:p>
            <a:r>
              <a:rPr lang="en-US" sz="2000" b="1" dirty="0">
                <a:solidFill>
                  <a:schemeClr val="accent4">
                    <a:lumMod val="50000"/>
                  </a:schemeClr>
                </a:solidFill>
                <a:latin typeface="+mn-lt"/>
              </a:rPr>
              <a:t>A document is a multinomial distribution over topics</a:t>
            </a:r>
          </a:p>
        </p:txBody>
      </p:sp>
      <p:cxnSp>
        <p:nvCxnSpPr>
          <p:cNvPr id="39" name="直接箭头连接符 38"/>
          <p:cNvCxnSpPr/>
          <p:nvPr/>
        </p:nvCxnSpPr>
        <p:spPr>
          <a:xfrm>
            <a:off x="3509554" y="3022422"/>
            <a:ext cx="1140823" cy="0"/>
          </a:xfrm>
          <a:prstGeom prst="straightConnector1">
            <a:avLst/>
          </a:prstGeom>
          <a:ln w="28575">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104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Bayes’ Theorem</a:t>
            </a:r>
          </a:p>
        </p:txBody>
      </p:sp>
      <p:sp>
        <p:nvSpPr>
          <p:cNvPr id="3" name="文本占位符 2"/>
          <p:cNvSpPr>
            <a:spLocks noGrp="1"/>
          </p:cNvSpPr>
          <p:nvPr>
            <p:ph type="body" idx="1"/>
          </p:nvPr>
        </p:nvSpPr>
        <p:spPr>
          <a:xfrm>
            <a:off x="311700" y="1152475"/>
            <a:ext cx="4741563" cy="3416400"/>
          </a:xfrm>
        </p:spPr>
        <p:txBody>
          <a:bodyPr>
            <a:normAutofit/>
          </a:bodyPr>
          <a:lstStyle/>
          <a:p>
            <a:r>
              <a:rPr lang="en-US" sz="2000" b="1" dirty="0">
                <a:solidFill>
                  <a:schemeClr val="accent4">
                    <a:lumMod val="50000"/>
                  </a:schemeClr>
                </a:solidFill>
              </a:rPr>
              <a:t>Joint Probability</a:t>
            </a:r>
          </a:p>
          <a:p>
            <a:pPr marL="0" indent="0">
              <a:lnSpc>
                <a:spcPct val="120000"/>
              </a:lnSpc>
              <a:buNone/>
            </a:pPr>
            <a:r>
              <a:rPr lang="en-US" sz="2000" dirty="0"/>
              <a:t>For two random variables A &amp; B,  joint probability of A &amp; B is the probability of the co-occurrence of A &amp; B</a:t>
            </a:r>
          </a:p>
          <a:p>
            <a:pPr marL="0" indent="0">
              <a:lnSpc>
                <a:spcPct val="120000"/>
              </a:lnSpc>
              <a:buNone/>
            </a:pPr>
            <a:endParaRPr lang="en-US" sz="2000" dirty="0"/>
          </a:p>
          <a:p>
            <a:pPr marL="0" indent="0">
              <a:lnSpc>
                <a:spcPct val="120000"/>
              </a:lnSpc>
              <a:buNone/>
            </a:pPr>
            <a:r>
              <a:rPr lang="en-US" sz="2000" dirty="0">
                <a:solidFill>
                  <a:schemeClr val="bg1">
                    <a:lumMod val="50000"/>
                  </a:schemeClr>
                </a:solidFill>
              </a:rPr>
              <a:t>i.e. </a:t>
            </a:r>
            <a:r>
              <a:rPr lang="en-US" sz="2000" dirty="0">
                <a:solidFill>
                  <a:schemeClr val="bg1">
                    <a:lumMod val="50000"/>
                  </a:schemeClr>
                </a:solidFill>
                <a:latin typeface="Cambria Math" panose="02040503050406030204" pitchFamily="18" charset="0"/>
                <a:ea typeface="Cambria Math" panose="02040503050406030204" pitchFamily="18" charset="0"/>
              </a:rPr>
              <a:t>P(Red &amp; Bag1) = 0.3</a:t>
            </a:r>
          </a:p>
          <a:p>
            <a:pPr marL="0" indent="0">
              <a:lnSpc>
                <a:spcPct val="120000"/>
              </a:lnSpc>
              <a:buNone/>
            </a:pPr>
            <a:endParaRPr lang="en-US" sz="2000" dirty="0"/>
          </a:p>
          <a:p>
            <a:pPr marL="0" indent="0">
              <a:lnSpc>
                <a:spcPct val="120000"/>
              </a:lnSpc>
              <a:buNone/>
            </a:pPr>
            <a:r>
              <a:rPr lang="en-US" sz="2000" dirty="0"/>
              <a:t>If A and B are independent,</a:t>
            </a:r>
          </a:p>
          <a:p>
            <a:pPr marL="0" indent="0">
              <a:lnSpc>
                <a:spcPct val="120000"/>
              </a:lnSpc>
              <a:buNone/>
            </a:pPr>
            <a:r>
              <a:rPr lang="en-US" sz="2000" dirty="0">
                <a:latin typeface="Cambria Math" panose="02040503050406030204" pitchFamily="18" charset="0"/>
                <a:ea typeface="Cambria Math" panose="02040503050406030204" pitchFamily="18" charset="0"/>
              </a:rPr>
              <a:t>p(A,B) = p(A) x p(B)</a:t>
            </a:r>
          </a:p>
          <a:p>
            <a:pPr marL="0" indent="0">
              <a:buNone/>
            </a:pPr>
            <a:endParaRPr 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3432684899"/>
              </p:ext>
            </p:extLst>
          </p:nvPr>
        </p:nvGraphicFramePr>
        <p:xfrm>
          <a:off x="5399772" y="693755"/>
          <a:ext cx="3205212" cy="2665460"/>
        </p:xfrm>
        <a:graphic>
          <a:graphicData uri="http://schemas.openxmlformats.org/drawingml/2006/table">
            <a:tbl>
              <a:tblPr firstRow="1" bandRow="1">
                <a:tableStyleId>{F7DA7DEF-96C3-4E36-9918-43CB4D40F9C7}</a:tableStyleId>
              </a:tblPr>
              <a:tblGrid>
                <a:gridCol w="801303">
                  <a:extLst>
                    <a:ext uri="{9D8B030D-6E8A-4147-A177-3AD203B41FA5}">
                      <a16:colId xmlns:a16="http://schemas.microsoft.com/office/drawing/2014/main" val="247644684"/>
                    </a:ext>
                  </a:extLst>
                </a:gridCol>
                <a:gridCol w="801303">
                  <a:extLst>
                    <a:ext uri="{9D8B030D-6E8A-4147-A177-3AD203B41FA5}">
                      <a16:colId xmlns:a16="http://schemas.microsoft.com/office/drawing/2014/main" val="2699796174"/>
                    </a:ext>
                  </a:extLst>
                </a:gridCol>
                <a:gridCol w="801303">
                  <a:extLst>
                    <a:ext uri="{9D8B030D-6E8A-4147-A177-3AD203B41FA5}">
                      <a16:colId xmlns:a16="http://schemas.microsoft.com/office/drawing/2014/main" val="1256928474"/>
                    </a:ext>
                  </a:extLst>
                </a:gridCol>
                <a:gridCol w="801303">
                  <a:extLst>
                    <a:ext uri="{9D8B030D-6E8A-4147-A177-3AD203B41FA5}">
                      <a16:colId xmlns:a16="http://schemas.microsoft.com/office/drawing/2014/main" val="2788835905"/>
                    </a:ext>
                  </a:extLst>
                </a:gridCol>
              </a:tblGrid>
              <a:tr h="666365">
                <a:tc>
                  <a:txBody>
                    <a:bodyPr/>
                    <a:lstStyle/>
                    <a:p>
                      <a:r>
                        <a:rPr lang="en-US" sz="1800" dirty="0"/>
                        <a:t>Balls-&gt;</a:t>
                      </a:r>
                    </a:p>
                  </a:txBody>
                  <a:tcPr/>
                </a:tc>
                <a:tc>
                  <a:txBody>
                    <a:bodyPr/>
                    <a:lstStyle/>
                    <a:p>
                      <a:r>
                        <a:rPr lang="en-US" sz="1800" dirty="0"/>
                        <a:t>Red</a:t>
                      </a:r>
                    </a:p>
                  </a:txBody>
                  <a:tcPr/>
                </a:tc>
                <a:tc>
                  <a:txBody>
                    <a:bodyPr/>
                    <a:lstStyle/>
                    <a:p>
                      <a:r>
                        <a:rPr lang="en-US" sz="1800" dirty="0"/>
                        <a:t>Blue</a:t>
                      </a:r>
                    </a:p>
                  </a:txBody>
                  <a:tcPr/>
                </a:tc>
                <a:tc>
                  <a:txBody>
                    <a:bodyPr/>
                    <a:lstStyle/>
                    <a:p>
                      <a:r>
                        <a:rPr lang="en-US" sz="1800" dirty="0"/>
                        <a:t>Total</a:t>
                      </a:r>
                    </a:p>
                  </a:txBody>
                  <a:tcPr/>
                </a:tc>
                <a:extLst>
                  <a:ext uri="{0D108BD9-81ED-4DB2-BD59-A6C34878D82A}">
                    <a16:rowId xmlns:a16="http://schemas.microsoft.com/office/drawing/2014/main" val="3440418509"/>
                  </a:ext>
                </a:extLst>
              </a:tr>
              <a:tr h="666365">
                <a:tc>
                  <a:txBody>
                    <a:bodyPr/>
                    <a:lstStyle/>
                    <a:p>
                      <a:r>
                        <a:rPr lang="en-US" sz="1800" dirty="0"/>
                        <a:t>Bag 1</a:t>
                      </a:r>
                    </a:p>
                  </a:txBody>
                  <a:tcPr/>
                </a:tc>
                <a:tc>
                  <a:txBody>
                    <a:bodyPr/>
                    <a:lstStyle/>
                    <a:p>
                      <a:r>
                        <a:rPr lang="en-US" sz="1800" dirty="0"/>
                        <a:t>0.3</a:t>
                      </a:r>
                    </a:p>
                  </a:txBody>
                  <a:tcPr>
                    <a:solidFill>
                      <a:schemeClr val="accent4">
                        <a:lumMod val="40000"/>
                        <a:lumOff val="60000"/>
                      </a:schemeClr>
                    </a:solidFill>
                  </a:tcPr>
                </a:tc>
                <a:tc>
                  <a:txBody>
                    <a:bodyPr/>
                    <a:lstStyle/>
                    <a:p>
                      <a:r>
                        <a:rPr lang="en-US" sz="1800" dirty="0"/>
                        <a:t>0.1</a:t>
                      </a:r>
                    </a:p>
                  </a:txBody>
                  <a:tcPr/>
                </a:tc>
                <a:tc>
                  <a:txBody>
                    <a:bodyPr/>
                    <a:lstStyle/>
                    <a:p>
                      <a:r>
                        <a:rPr lang="en-US" sz="1800" dirty="0"/>
                        <a:t>0.4</a:t>
                      </a:r>
                    </a:p>
                  </a:txBody>
                  <a:tcPr/>
                </a:tc>
                <a:extLst>
                  <a:ext uri="{0D108BD9-81ED-4DB2-BD59-A6C34878D82A}">
                    <a16:rowId xmlns:a16="http://schemas.microsoft.com/office/drawing/2014/main" val="2860655115"/>
                  </a:ext>
                </a:extLst>
              </a:tr>
              <a:tr h="666365">
                <a:tc>
                  <a:txBody>
                    <a:bodyPr/>
                    <a:lstStyle/>
                    <a:p>
                      <a:r>
                        <a:rPr lang="en-US" sz="1800" dirty="0"/>
                        <a:t>Bag 2</a:t>
                      </a:r>
                    </a:p>
                  </a:txBody>
                  <a:tcPr/>
                </a:tc>
                <a:tc>
                  <a:txBody>
                    <a:bodyPr/>
                    <a:lstStyle/>
                    <a:p>
                      <a:r>
                        <a:rPr lang="en-US" sz="1800" dirty="0"/>
                        <a:t>0.4</a:t>
                      </a:r>
                    </a:p>
                  </a:txBody>
                  <a:tcPr/>
                </a:tc>
                <a:tc>
                  <a:txBody>
                    <a:bodyPr/>
                    <a:lstStyle/>
                    <a:p>
                      <a:r>
                        <a:rPr lang="en-US" sz="1800" dirty="0"/>
                        <a:t>0.2</a:t>
                      </a:r>
                    </a:p>
                  </a:txBody>
                  <a:tcPr/>
                </a:tc>
                <a:tc>
                  <a:txBody>
                    <a:bodyPr/>
                    <a:lstStyle/>
                    <a:p>
                      <a:r>
                        <a:rPr lang="en-US" sz="1800" dirty="0"/>
                        <a:t>0.6</a:t>
                      </a:r>
                    </a:p>
                  </a:txBody>
                  <a:tcPr/>
                </a:tc>
                <a:extLst>
                  <a:ext uri="{0D108BD9-81ED-4DB2-BD59-A6C34878D82A}">
                    <a16:rowId xmlns:a16="http://schemas.microsoft.com/office/drawing/2014/main" val="314052226"/>
                  </a:ext>
                </a:extLst>
              </a:tr>
              <a:tr h="666365">
                <a:tc>
                  <a:txBody>
                    <a:bodyPr/>
                    <a:lstStyle/>
                    <a:p>
                      <a:r>
                        <a:rPr lang="en-US" sz="1800" dirty="0"/>
                        <a:t>Total</a:t>
                      </a:r>
                    </a:p>
                  </a:txBody>
                  <a:tcPr/>
                </a:tc>
                <a:tc>
                  <a:txBody>
                    <a:bodyPr/>
                    <a:lstStyle/>
                    <a:p>
                      <a:r>
                        <a:rPr lang="en-US" sz="1800" dirty="0"/>
                        <a:t>0.7</a:t>
                      </a:r>
                    </a:p>
                  </a:txBody>
                  <a:tcPr/>
                </a:tc>
                <a:tc>
                  <a:txBody>
                    <a:bodyPr/>
                    <a:lstStyle/>
                    <a:p>
                      <a:r>
                        <a:rPr lang="en-US" sz="1800" dirty="0"/>
                        <a:t>0.3</a:t>
                      </a:r>
                    </a:p>
                  </a:txBody>
                  <a:tcPr/>
                </a:tc>
                <a:tc>
                  <a:txBody>
                    <a:bodyPr/>
                    <a:lstStyle/>
                    <a:p>
                      <a:r>
                        <a:rPr lang="en-US" sz="1800" dirty="0"/>
                        <a:t>1</a:t>
                      </a:r>
                    </a:p>
                  </a:txBody>
                  <a:tcPr/>
                </a:tc>
                <a:extLst>
                  <a:ext uri="{0D108BD9-81ED-4DB2-BD59-A6C34878D82A}">
                    <a16:rowId xmlns:a16="http://schemas.microsoft.com/office/drawing/2014/main" val="4021519586"/>
                  </a:ext>
                </a:extLst>
              </a:tr>
            </a:tbl>
          </a:graphicData>
        </a:graphic>
      </p:graphicFrame>
    </p:spTree>
    <p:extLst>
      <p:ext uri="{BB962C8B-B14F-4D97-AF65-F5344CB8AC3E}">
        <p14:creationId xmlns:p14="http://schemas.microsoft.com/office/powerpoint/2010/main" val="208360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Bayes’ Theorem</a:t>
            </a:r>
          </a:p>
        </p:txBody>
      </p:sp>
      <mc:AlternateContent xmlns:mc="http://schemas.openxmlformats.org/markup-compatibility/2006" xmlns:a14="http://schemas.microsoft.com/office/drawing/2010/main">
        <mc:Choice Requires="a14">
          <p:sp>
            <p:nvSpPr>
              <p:cNvPr id="3" name="文本占位符 2"/>
              <p:cNvSpPr>
                <a:spLocks noGrp="1"/>
              </p:cNvSpPr>
              <p:nvPr>
                <p:ph type="body" idx="1"/>
              </p:nvPr>
            </p:nvSpPr>
            <p:spPr>
              <a:xfrm>
                <a:off x="311700" y="1152475"/>
                <a:ext cx="4828191" cy="3416400"/>
              </a:xfrm>
            </p:spPr>
            <p:txBody>
              <a:bodyPr>
                <a:normAutofit/>
              </a:bodyPr>
              <a:lstStyle/>
              <a:p>
                <a:pPr>
                  <a:lnSpc>
                    <a:spcPct val="120000"/>
                  </a:lnSpc>
                </a:pPr>
                <a:r>
                  <a:rPr lang="en-US" sz="2000" b="1" dirty="0">
                    <a:solidFill>
                      <a:schemeClr val="accent4">
                        <a:lumMod val="50000"/>
                      </a:schemeClr>
                    </a:solidFill>
                  </a:rPr>
                  <a:t>Marginal Probability</a:t>
                </a:r>
              </a:p>
              <a:p>
                <a:pPr marL="0" indent="0">
                  <a:lnSpc>
                    <a:spcPct val="120000"/>
                  </a:lnSpc>
                  <a:buNone/>
                </a:pPr>
                <a:r>
                  <a:rPr lang="en-US" sz="2000" dirty="0"/>
                  <a:t>Assume A and B (B</a:t>
                </a:r>
                <a:r>
                  <a:rPr lang="en-US" sz="2000" baseline="-25000" dirty="0"/>
                  <a:t>1</a:t>
                </a:r>
                <a:r>
                  <a:rPr lang="en-US" sz="2000" dirty="0"/>
                  <a:t>, B</a:t>
                </a:r>
                <a:r>
                  <a:rPr lang="en-US" sz="2000" baseline="-25000" dirty="0"/>
                  <a:t>2</a:t>
                </a:r>
                <a:r>
                  <a:rPr lang="en-US" sz="2000" dirty="0"/>
                  <a:t>…</a:t>
                </a:r>
                <a:r>
                  <a:rPr lang="en-US" sz="2000" dirty="0" err="1"/>
                  <a:t>B</a:t>
                </a:r>
                <a:r>
                  <a:rPr lang="en-US" sz="2000" baseline="-25000" dirty="0" err="1"/>
                  <a:t>n</a:t>
                </a:r>
                <a:r>
                  <a:rPr lang="en-US" sz="2000" dirty="0"/>
                  <a:t>)</a:t>
                </a:r>
              </a:p>
              <a:p>
                <a:pPr marL="0" indent="0">
                  <a:lnSpc>
                    <a:spcPct val="120000"/>
                  </a:lnSpc>
                  <a:buNone/>
                </a:pPr>
                <a14:m>
                  <m:oMathPara xmlns:m="http://schemas.openxmlformats.org/officeDocument/2006/math">
                    <m:oMathParaPr>
                      <m:jc m:val="centerGroup"/>
                    </m:oMathParaPr>
                    <m:oMath xmlns:m="http://schemas.openxmlformats.org/officeDocument/2006/math">
                      <m:r>
                        <m:rPr>
                          <m:nor/>
                        </m:rPr>
                        <a:rPr lang="en-US" sz="2000" dirty="0"/>
                        <m:t>P</m:t>
                      </m:r>
                      <m:r>
                        <m:rPr>
                          <m:nor/>
                        </m:rPr>
                        <a:rPr lang="en-US" sz="2000" dirty="0"/>
                        <m:t>(</m:t>
                      </m:r>
                      <m:r>
                        <m:rPr>
                          <m:nor/>
                        </m:rPr>
                        <a:rPr lang="en-US" sz="2000" dirty="0"/>
                        <m:t>A</m:t>
                      </m:r>
                      <m:r>
                        <m:rPr>
                          <m:nor/>
                        </m:rPr>
                        <a:rPr lang="en-US" sz="2000" dirty="0"/>
                        <m:t>) =</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panose="02040503050406030204" pitchFamily="18" charset="0"/>
                            </a:rPr>
                            <m:t>𝑛</m:t>
                          </m:r>
                        </m:sup>
                        <m:e>
                          <m:r>
                            <a:rPr lang="en-US" sz="2000" i="1">
                              <a:latin typeface="Cambria Math" panose="02040503050406030204" pitchFamily="18" charset="0"/>
                            </a:rPr>
                            <m:t>𝑃</m:t>
                          </m:r>
                          <m:r>
                            <a:rPr lang="en-US" sz="2000" i="1">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𝑖</m:t>
                              </m:r>
                            </m:sub>
                          </m:sSub>
                          <m:r>
                            <a:rPr lang="en-US" sz="2000" i="1">
                              <a:latin typeface="Cambria Math" panose="02040503050406030204" pitchFamily="18" charset="0"/>
                            </a:rPr>
                            <m:t>)</m:t>
                          </m:r>
                        </m:e>
                      </m:nary>
                    </m:oMath>
                  </m:oMathPara>
                </a14:m>
                <a:endParaRPr lang="en-US" sz="2000" dirty="0"/>
              </a:p>
              <a:p>
                <a:pPr marL="0" indent="0">
                  <a:lnSpc>
                    <a:spcPct val="120000"/>
                  </a:lnSpc>
                  <a:buNone/>
                </a:pPr>
                <a:endParaRPr lang="en-US" sz="2000" dirty="0"/>
              </a:p>
              <a:p>
                <a:pPr marL="0" indent="0">
                  <a:lnSpc>
                    <a:spcPct val="120000"/>
                  </a:lnSpc>
                  <a:buNone/>
                </a:pPr>
                <a:r>
                  <a:rPr lang="en-US" sz="2000" dirty="0"/>
                  <a:t>i.e.</a:t>
                </a:r>
              </a:p>
              <a:p>
                <a:pPr marL="0" indent="0">
                  <a:lnSpc>
                    <a:spcPct val="120000"/>
                  </a:lnSpc>
                  <a:buNone/>
                </a:pPr>
                <a14:m>
                  <m:oMath xmlns:m="http://schemas.openxmlformats.org/officeDocument/2006/math">
                    <m:r>
                      <m:rPr>
                        <m:nor/>
                      </m:rPr>
                      <a:rPr lang="en-US" sz="2000" dirty="0"/>
                      <m:t>P</m:t>
                    </m:r>
                    <m:r>
                      <m:rPr>
                        <m:nor/>
                      </m:rPr>
                      <a:rPr lang="en-US" sz="2000" dirty="0"/>
                      <m:t>(</m:t>
                    </m:r>
                    <m:r>
                      <m:rPr>
                        <m:nor/>
                      </m:rPr>
                      <a:rPr lang="en-US" sz="2000" dirty="0"/>
                      <m:t>Red</m:t>
                    </m:r>
                    <m:r>
                      <m:rPr>
                        <m:nor/>
                      </m:rPr>
                      <a:rPr lang="en-US" sz="2000" dirty="0"/>
                      <m:t>) =</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e>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𝑅𝑒𝑑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𝐵𝑎𝑔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nary>
                  </m:oMath>
                </a14:m>
                <a:r>
                  <a:rPr lang="en-US" sz="2000" dirty="0"/>
                  <a:t> = 0.3+0.4 = 0.7</a:t>
                </a:r>
              </a:p>
              <a:p>
                <a:pPr marL="0" indent="0">
                  <a:lnSpc>
                    <a:spcPct val="120000"/>
                  </a:lnSpc>
                  <a:buNone/>
                </a:pPr>
                <a:endParaRPr lang="en-US" sz="2000" dirty="0">
                  <a:latin typeface="Cambria Math" panose="02040503050406030204" pitchFamily="18" charset="0"/>
                  <a:ea typeface="Cambria Math" panose="02040503050406030204" pitchFamily="18" charset="0"/>
                </a:endParaRPr>
              </a:p>
              <a:p>
                <a:pPr marL="0" indent="0">
                  <a:lnSpc>
                    <a:spcPct val="120000"/>
                  </a:lnSpc>
                  <a:buNone/>
                </a:pPr>
                <a:endParaRPr lang="en-US" sz="2000" dirty="0">
                  <a:latin typeface="Cambria Math" panose="02040503050406030204" pitchFamily="18" charset="0"/>
                  <a:ea typeface="Cambria Math" panose="02040503050406030204" pitchFamily="18"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idx="1"/>
              </p:nvPr>
            </p:nvSpPr>
            <p:spPr>
              <a:xfrm>
                <a:off x="311700" y="1152475"/>
                <a:ext cx="4828191" cy="3416400"/>
              </a:xfrm>
              <a:blipFill>
                <a:blip r:embed="rId2"/>
                <a:stretch>
                  <a:fillRect l="-1263" b="-8214"/>
                </a:stretch>
              </a:blipFill>
            </p:spPr>
            <p:txBody>
              <a:bodyPr/>
              <a:lstStyle/>
              <a:p>
                <a:r>
                  <a:rPr lang="en-US">
                    <a:noFill/>
                  </a:rPr>
                  <a:t> </a:t>
                </a:r>
              </a:p>
            </p:txBody>
          </p:sp>
        </mc:Fallback>
      </mc:AlternateContent>
      <p:graphicFrame>
        <p:nvGraphicFramePr>
          <p:cNvPr id="4" name="表格 3"/>
          <p:cNvGraphicFramePr>
            <a:graphicFrameLocks noGrp="1"/>
          </p:cNvGraphicFramePr>
          <p:nvPr>
            <p:extLst>
              <p:ext uri="{D42A27DB-BD31-4B8C-83A1-F6EECF244321}">
                <p14:modId xmlns:p14="http://schemas.microsoft.com/office/powerpoint/2010/main" val="4229270456"/>
              </p:ext>
            </p:extLst>
          </p:nvPr>
        </p:nvGraphicFramePr>
        <p:xfrm>
          <a:off x="4831881" y="716503"/>
          <a:ext cx="3436220" cy="2248209"/>
        </p:xfrm>
        <a:graphic>
          <a:graphicData uri="http://schemas.openxmlformats.org/drawingml/2006/table">
            <a:tbl>
              <a:tblPr firstRow="1" bandRow="1">
                <a:tableStyleId>{F7DA7DEF-96C3-4E36-9918-43CB4D40F9C7}</a:tableStyleId>
              </a:tblPr>
              <a:tblGrid>
                <a:gridCol w="859055">
                  <a:extLst>
                    <a:ext uri="{9D8B030D-6E8A-4147-A177-3AD203B41FA5}">
                      <a16:colId xmlns:a16="http://schemas.microsoft.com/office/drawing/2014/main" val="247644684"/>
                    </a:ext>
                  </a:extLst>
                </a:gridCol>
                <a:gridCol w="859055">
                  <a:extLst>
                    <a:ext uri="{9D8B030D-6E8A-4147-A177-3AD203B41FA5}">
                      <a16:colId xmlns:a16="http://schemas.microsoft.com/office/drawing/2014/main" val="2699796174"/>
                    </a:ext>
                  </a:extLst>
                </a:gridCol>
                <a:gridCol w="859055">
                  <a:extLst>
                    <a:ext uri="{9D8B030D-6E8A-4147-A177-3AD203B41FA5}">
                      <a16:colId xmlns:a16="http://schemas.microsoft.com/office/drawing/2014/main" val="1256928474"/>
                    </a:ext>
                  </a:extLst>
                </a:gridCol>
                <a:gridCol w="859055">
                  <a:extLst>
                    <a:ext uri="{9D8B030D-6E8A-4147-A177-3AD203B41FA5}">
                      <a16:colId xmlns:a16="http://schemas.microsoft.com/office/drawing/2014/main" val="2788835905"/>
                    </a:ext>
                  </a:extLst>
                </a:gridCol>
              </a:tblGrid>
              <a:tr h="53604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t>Balls-&gt;</a:t>
                      </a:r>
                    </a:p>
                    <a:p>
                      <a:endParaRPr lang="en-US" sz="1800" dirty="0"/>
                    </a:p>
                  </a:txBody>
                  <a:tcPr/>
                </a:tc>
                <a:tc>
                  <a:txBody>
                    <a:bodyPr/>
                    <a:lstStyle/>
                    <a:p>
                      <a:r>
                        <a:rPr lang="en-US" sz="1800" dirty="0"/>
                        <a:t>Red</a:t>
                      </a:r>
                    </a:p>
                  </a:txBody>
                  <a:tcPr>
                    <a:solidFill>
                      <a:schemeClr val="accent4">
                        <a:lumMod val="40000"/>
                        <a:lumOff val="60000"/>
                      </a:schemeClr>
                    </a:solidFill>
                  </a:tcPr>
                </a:tc>
                <a:tc>
                  <a:txBody>
                    <a:bodyPr/>
                    <a:lstStyle/>
                    <a:p>
                      <a:r>
                        <a:rPr lang="en-US" sz="1800" dirty="0"/>
                        <a:t>Blue</a:t>
                      </a:r>
                    </a:p>
                  </a:txBody>
                  <a:tcPr/>
                </a:tc>
                <a:tc>
                  <a:txBody>
                    <a:bodyPr/>
                    <a:lstStyle/>
                    <a:p>
                      <a:r>
                        <a:rPr lang="en-US" sz="1800" dirty="0"/>
                        <a:t>Total</a:t>
                      </a:r>
                    </a:p>
                  </a:txBody>
                  <a:tcPr/>
                </a:tc>
                <a:extLst>
                  <a:ext uri="{0D108BD9-81ED-4DB2-BD59-A6C34878D82A}">
                    <a16:rowId xmlns:a16="http://schemas.microsoft.com/office/drawing/2014/main" val="3440418509"/>
                  </a:ext>
                </a:extLst>
              </a:tr>
              <a:tr h="536043">
                <a:tc>
                  <a:txBody>
                    <a:bodyPr/>
                    <a:lstStyle/>
                    <a:p>
                      <a:r>
                        <a:rPr lang="en-US" sz="1800" dirty="0"/>
                        <a:t>Bag 1</a:t>
                      </a:r>
                    </a:p>
                  </a:txBody>
                  <a:tcPr/>
                </a:tc>
                <a:tc>
                  <a:txBody>
                    <a:bodyPr/>
                    <a:lstStyle/>
                    <a:p>
                      <a:r>
                        <a:rPr lang="en-US" sz="1800" dirty="0"/>
                        <a:t>0.3</a:t>
                      </a:r>
                    </a:p>
                  </a:txBody>
                  <a:tcPr>
                    <a:solidFill>
                      <a:schemeClr val="accent4">
                        <a:lumMod val="40000"/>
                        <a:lumOff val="60000"/>
                      </a:schemeClr>
                    </a:solidFill>
                  </a:tcPr>
                </a:tc>
                <a:tc>
                  <a:txBody>
                    <a:bodyPr/>
                    <a:lstStyle/>
                    <a:p>
                      <a:r>
                        <a:rPr lang="en-US" sz="1800" dirty="0"/>
                        <a:t>0.1</a:t>
                      </a:r>
                    </a:p>
                  </a:txBody>
                  <a:tcPr/>
                </a:tc>
                <a:tc>
                  <a:txBody>
                    <a:bodyPr/>
                    <a:lstStyle/>
                    <a:p>
                      <a:r>
                        <a:rPr lang="en-US" sz="1800" dirty="0"/>
                        <a:t>0.4</a:t>
                      </a:r>
                    </a:p>
                  </a:txBody>
                  <a:tcPr/>
                </a:tc>
                <a:extLst>
                  <a:ext uri="{0D108BD9-81ED-4DB2-BD59-A6C34878D82A}">
                    <a16:rowId xmlns:a16="http://schemas.microsoft.com/office/drawing/2014/main" val="2860655115"/>
                  </a:ext>
                </a:extLst>
              </a:tr>
              <a:tr h="536043">
                <a:tc>
                  <a:txBody>
                    <a:bodyPr/>
                    <a:lstStyle/>
                    <a:p>
                      <a:r>
                        <a:rPr lang="en-US" sz="1800" dirty="0"/>
                        <a:t>Bag 2</a:t>
                      </a:r>
                    </a:p>
                  </a:txBody>
                  <a:tcPr/>
                </a:tc>
                <a:tc>
                  <a:txBody>
                    <a:bodyPr/>
                    <a:lstStyle/>
                    <a:p>
                      <a:r>
                        <a:rPr lang="en-US" sz="1800" dirty="0"/>
                        <a:t>0.4</a:t>
                      </a:r>
                    </a:p>
                  </a:txBody>
                  <a:tcPr>
                    <a:solidFill>
                      <a:schemeClr val="accent4">
                        <a:lumMod val="40000"/>
                        <a:lumOff val="60000"/>
                      </a:schemeClr>
                    </a:solidFill>
                  </a:tcPr>
                </a:tc>
                <a:tc>
                  <a:txBody>
                    <a:bodyPr/>
                    <a:lstStyle/>
                    <a:p>
                      <a:r>
                        <a:rPr lang="en-US" sz="1800" dirty="0"/>
                        <a:t>0.2</a:t>
                      </a:r>
                    </a:p>
                  </a:txBody>
                  <a:tcPr/>
                </a:tc>
                <a:tc>
                  <a:txBody>
                    <a:bodyPr/>
                    <a:lstStyle/>
                    <a:p>
                      <a:r>
                        <a:rPr lang="en-US" sz="1800" dirty="0"/>
                        <a:t>0.6</a:t>
                      </a:r>
                    </a:p>
                  </a:txBody>
                  <a:tcPr/>
                </a:tc>
                <a:extLst>
                  <a:ext uri="{0D108BD9-81ED-4DB2-BD59-A6C34878D82A}">
                    <a16:rowId xmlns:a16="http://schemas.microsoft.com/office/drawing/2014/main" val="314052226"/>
                  </a:ext>
                </a:extLst>
              </a:tr>
              <a:tr h="536043">
                <a:tc>
                  <a:txBody>
                    <a:bodyPr/>
                    <a:lstStyle/>
                    <a:p>
                      <a:r>
                        <a:rPr lang="en-US" sz="1800" dirty="0"/>
                        <a:t>Total</a:t>
                      </a:r>
                    </a:p>
                  </a:txBody>
                  <a:tcPr/>
                </a:tc>
                <a:tc>
                  <a:txBody>
                    <a:bodyPr/>
                    <a:lstStyle/>
                    <a:p>
                      <a:r>
                        <a:rPr lang="en-US" sz="1800" b="1" dirty="0"/>
                        <a:t>0.7</a:t>
                      </a:r>
                    </a:p>
                  </a:txBody>
                  <a:tcPr>
                    <a:solidFill>
                      <a:schemeClr val="accent4">
                        <a:lumMod val="40000"/>
                        <a:lumOff val="60000"/>
                      </a:schemeClr>
                    </a:solidFill>
                  </a:tcPr>
                </a:tc>
                <a:tc>
                  <a:txBody>
                    <a:bodyPr/>
                    <a:lstStyle/>
                    <a:p>
                      <a:r>
                        <a:rPr lang="en-US" sz="1800" dirty="0"/>
                        <a:t>0.3</a:t>
                      </a:r>
                    </a:p>
                  </a:txBody>
                  <a:tcPr/>
                </a:tc>
                <a:tc>
                  <a:txBody>
                    <a:bodyPr/>
                    <a:lstStyle/>
                    <a:p>
                      <a:r>
                        <a:rPr lang="en-US" sz="1800" dirty="0"/>
                        <a:t>1</a:t>
                      </a:r>
                    </a:p>
                  </a:txBody>
                  <a:tcPr/>
                </a:tc>
                <a:extLst>
                  <a:ext uri="{0D108BD9-81ED-4DB2-BD59-A6C34878D82A}">
                    <a16:rowId xmlns:a16="http://schemas.microsoft.com/office/drawing/2014/main" val="4021519586"/>
                  </a:ext>
                </a:extLst>
              </a:tr>
            </a:tbl>
          </a:graphicData>
        </a:graphic>
      </p:graphicFrame>
    </p:spTree>
    <p:extLst>
      <p:ext uri="{BB962C8B-B14F-4D97-AF65-F5344CB8AC3E}">
        <p14:creationId xmlns:p14="http://schemas.microsoft.com/office/powerpoint/2010/main" val="288575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Bayes’ Theorem</a:t>
            </a:r>
          </a:p>
        </p:txBody>
      </p:sp>
      <mc:AlternateContent xmlns:mc="http://schemas.openxmlformats.org/markup-compatibility/2006" xmlns:a14="http://schemas.microsoft.com/office/drawing/2010/main">
        <mc:Choice Requires="a14">
          <p:sp>
            <p:nvSpPr>
              <p:cNvPr id="3" name="文本占位符 2"/>
              <p:cNvSpPr>
                <a:spLocks noGrp="1"/>
              </p:cNvSpPr>
              <p:nvPr>
                <p:ph type="body" idx="1"/>
              </p:nvPr>
            </p:nvSpPr>
            <p:spPr>
              <a:xfrm>
                <a:off x="311700" y="1152475"/>
                <a:ext cx="4751188" cy="3416400"/>
              </a:xfrm>
            </p:spPr>
            <p:txBody>
              <a:bodyPr>
                <a:normAutofit/>
              </a:bodyPr>
              <a:lstStyle/>
              <a:p>
                <a:pPr>
                  <a:lnSpc>
                    <a:spcPct val="120000"/>
                  </a:lnSpc>
                </a:pPr>
                <a:r>
                  <a:rPr lang="en-US" sz="2000" b="1" dirty="0">
                    <a:solidFill>
                      <a:schemeClr val="accent4">
                        <a:lumMod val="50000"/>
                      </a:schemeClr>
                    </a:solidFill>
                  </a:rPr>
                  <a:t>Conditional Probability </a:t>
                </a:r>
              </a:p>
              <a:p>
                <a:pPr marL="0" indent="0">
                  <a:lnSpc>
                    <a:spcPct val="120000"/>
                  </a:lnSpc>
                  <a:buNone/>
                </a:pP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A</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B</m:t>
                    </m:r>
                    <m:r>
                      <a:rPr lang="en-US" sz="2000" b="0" i="0"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den>
                    </m:f>
                  </m:oMath>
                </a14:m>
                <a:r>
                  <a:rPr lang="en-US" sz="2000" dirty="0">
                    <a:ea typeface="Cambria Math" panose="02040503050406030204" pitchFamily="18" charset="0"/>
                  </a:rPr>
                  <a:t> </a:t>
                </a:r>
              </a:p>
              <a:p>
                <a:pPr marL="0" indent="0">
                  <a:lnSpc>
                    <a:spcPct val="120000"/>
                  </a:lnSpc>
                  <a:buNone/>
                </a:pPr>
                <a:r>
                  <a:rPr lang="en-US" sz="2000" dirty="0">
                    <a:ea typeface="Cambria Math" panose="02040503050406030204" pitchFamily="18" charset="0"/>
                  </a:rPr>
                  <a:t>i.e.</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Red</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Bag</m:t>
                    </m:r>
                    <m:r>
                      <a:rPr lang="en-US" sz="2000">
                        <a:latin typeface="Cambria Math" panose="02040503050406030204" pitchFamily="18" charset="0"/>
                        <a:ea typeface="Cambria Math" panose="02040503050406030204" pitchFamily="18" charset="0"/>
                      </a:rPr>
                      <m:t>1)=</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𝑅𝑒𝑑</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𝐵𝑎𝑔</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𝐵𝑎𝑔</m:t>
                        </m:r>
                        <m:r>
                          <a:rPr lang="en-US" sz="2000" b="0" i="1" smtClean="0">
                            <a:latin typeface="Cambria Math" panose="02040503050406030204" pitchFamily="18" charset="0"/>
                            <a:ea typeface="Cambria Math" panose="02040503050406030204" pitchFamily="18" charset="0"/>
                          </a:rPr>
                          <m:t>1)</m:t>
                        </m:r>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0.3</m:t>
                        </m:r>
                      </m:num>
                      <m:den>
                        <m:r>
                          <a:rPr lang="en-US" sz="2000" b="0" i="1" smtClean="0">
                            <a:latin typeface="Cambria Math" panose="02040503050406030204" pitchFamily="18" charset="0"/>
                            <a:ea typeface="Cambria Math" panose="02040503050406030204" pitchFamily="18" charset="0"/>
                          </a:rPr>
                          <m:t>0.4</m:t>
                        </m:r>
                      </m:den>
                    </m:f>
                  </m:oMath>
                </a14:m>
                <a:r>
                  <a:rPr lang="en-US" sz="2000" dirty="0">
                    <a:ea typeface="Cambria Math" panose="02040503050406030204" pitchFamily="18" charset="0"/>
                  </a:rPr>
                  <a:t> = </a:t>
                </a:r>
                <a14:m>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3</m:t>
                        </m:r>
                      </m:num>
                      <m:den>
                        <m:r>
                          <a:rPr lang="en-US" sz="2000" b="0" i="1" smtClean="0">
                            <a:latin typeface="Cambria Math" panose="02040503050406030204" pitchFamily="18" charset="0"/>
                            <a:ea typeface="Cambria Math" panose="02040503050406030204" pitchFamily="18" charset="0"/>
                          </a:rPr>
                          <m:t>4</m:t>
                        </m:r>
                      </m:den>
                    </m:f>
                  </m:oMath>
                </a14:m>
                <a:endParaRPr lang="en-US" sz="2000" dirty="0">
                  <a:ea typeface="Cambria Math" panose="02040503050406030204" pitchFamily="18" charset="0"/>
                </a:endParaRPr>
              </a:p>
              <a:p>
                <a:pPr marL="0" indent="0">
                  <a:lnSpc>
                    <a:spcPct val="120000"/>
                  </a:lnSpc>
                  <a:buNone/>
                </a:pPr>
                <a:endParaRPr lang="en-US" sz="2000" dirty="0">
                  <a:ea typeface="Cambria Math" panose="02040503050406030204" pitchFamily="18" charset="0"/>
                </a:endParaRPr>
              </a:p>
              <a:p>
                <a:pPr marL="0" indent="0">
                  <a:lnSpc>
                    <a:spcPct val="120000"/>
                  </a:lnSpc>
                  <a:buNone/>
                </a:pPr>
                <a:endParaRPr lang="en-US" sz="2000" dirty="0">
                  <a:ea typeface="Cambria Math" panose="02040503050406030204" pitchFamily="18" charset="0"/>
                </a:endParaRPr>
              </a:p>
              <a:p>
                <a:pPr marL="0" indent="0">
                  <a:buNone/>
                </a:pPr>
                <a:endParaRPr lang="en-US" sz="2000" dirty="0">
                  <a:latin typeface="Cambria Math" panose="02040503050406030204" pitchFamily="18" charset="0"/>
                  <a:ea typeface="Cambria Math" panose="02040503050406030204" pitchFamily="18" charset="0"/>
                </a:endParaRPr>
              </a:p>
              <a:p>
                <a:pPr marL="0" indent="0">
                  <a:buNone/>
                </a:pPr>
                <a:endParaRPr lang="en-US" sz="2000" dirty="0">
                  <a:latin typeface="Cambria Math" panose="02040503050406030204" pitchFamily="18" charset="0"/>
                  <a:ea typeface="Cambria Math" panose="02040503050406030204" pitchFamily="18"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idx="1"/>
              </p:nvPr>
            </p:nvSpPr>
            <p:spPr>
              <a:xfrm>
                <a:off x="311700" y="1152475"/>
                <a:ext cx="4751188" cy="3416400"/>
              </a:xfrm>
              <a:blipFill>
                <a:blip r:embed="rId2"/>
                <a:stretch>
                  <a:fillRect l="-1282"/>
                </a:stretch>
              </a:blipFill>
            </p:spPr>
            <p:txBody>
              <a:bodyPr/>
              <a:lstStyle/>
              <a:p>
                <a:r>
                  <a:rPr lang="en-US">
                    <a:noFill/>
                  </a:rPr>
                  <a:t> </a:t>
                </a:r>
              </a:p>
            </p:txBody>
          </p:sp>
        </mc:Fallback>
      </mc:AlternateContent>
      <p:graphicFrame>
        <p:nvGraphicFramePr>
          <p:cNvPr id="4" name="表格 3"/>
          <p:cNvGraphicFramePr>
            <a:graphicFrameLocks noGrp="1"/>
          </p:cNvGraphicFramePr>
          <p:nvPr>
            <p:extLst>
              <p:ext uri="{D42A27DB-BD31-4B8C-83A1-F6EECF244321}">
                <p14:modId xmlns:p14="http://schemas.microsoft.com/office/powerpoint/2010/main" val="3088784161"/>
              </p:ext>
            </p:extLst>
          </p:nvPr>
        </p:nvGraphicFramePr>
        <p:xfrm>
          <a:off x="5149514" y="578252"/>
          <a:ext cx="3532472" cy="2729013"/>
        </p:xfrm>
        <a:graphic>
          <a:graphicData uri="http://schemas.openxmlformats.org/drawingml/2006/table">
            <a:tbl>
              <a:tblPr firstRow="1" bandRow="1">
                <a:tableStyleId>{F7DA7DEF-96C3-4E36-9918-43CB4D40F9C7}</a:tableStyleId>
              </a:tblPr>
              <a:tblGrid>
                <a:gridCol w="883118">
                  <a:extLst>
                    <a:ext uri="{9D8B030D-6E8A-4147-A177-3AD203B41FA5}">
                      <a16:colId xmlns:a16="http://schemas.microsoft.com/office/drawing/2014/main" val="247644684"/>
                    </a:ext>
                  </a:extLst>
                </a:gridCol>
                <a:gridCol w="883118">
                  <a:extLst>
                    <a:ext uri="{9D8B030D-6E8A-4147-A177-3AD203B41FA5}">
                      <a16:colId xmlns:a16="http://schemas.microsoft.com/office/drawing/2014/main" val="2699796174"/>
                    </a:ext>
                  </a:extLst>
                </a:gridCol>
                <a:gridCol w="883118">
                  <a:extLst>
                    <a:ext uri="{9D8B030D-6E8A-4147-A177-3AD203B41FA5}">
                      <a16:colId xmlns:a16="http://schemas.microsoft.com/office/drawing/2014/main" val="1256928474"/>
                    </a:ext>
                  </a:extLst>
                </a:gridCol>
                <a:gridCol w="883118">
                  <a:extLst>
                    <a:ext uri="{9D8B030D-6E8A-4147-A177-3AD203B41FA5}">
                      <a16:colId xmlns:a16="http://schemas.microsoft.com/office/drawing/2014/main" val="2788835905"/>
                    </a:ext>
                  </a:extLst>
                </a:gridCol>
              </a:tblGrid>
              <a:tr h="67599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000" dirty="0"/>
                        <a:t>Balls-&gt;</a:t>
                      </a:r>
                    </a:p>
                    <a:p>
                      <a:endParaRPr lang="en-US" sz="2000" dirty="0"/>
                    </a:p>
                  </a:txBody>
                  <a:tcPr/>
                </a:tc>
                <a:tc>
                  <a:txBody>
                    <a:bodyPr/>
                    <a:lstStyle/>
                    <a:p>
                      <a:r>
                        <a:rPr lang="en-US" sz="2000" dirty="0"/>
                        <a:t>Red</a:t>
                      </a:r>
                    </a:p>
                  </a:txBody>
                  <a:tcPr/>
                </a:tc>
                <a:tc>
                  <a:txBody>
                    <a:bodyPr/>
                    <a:lstStyle/>
                    <a:p>
                      <a:r>
                        <a:rPr lang="en-US" sz="2000" dirty="0"/>
                        <a:t>Blue</a:t>
                      </a:r>
                    </a:p>
                  </a:txBody>
                  <a:tcPr/>
                </a:tc>
                <a:tc>
                  <a:txBody>
                    <a:bodyPr/>
                    <a:lstStyle/>
                    <a:p>
                      <a:r>
                        <a:rPr lang="en-US" sz="2000" dirty="0"/>
                        <a:t>Total</a:t>
                      </a:r>
                    </a:p>
                  </a:txBody>
                  <a:tcPr/>
                </a:tc>
                <a:extLst>
                  <a:ext uri="{0D108BD9-81ED-4DB2-BD59-A6C34878D82A}">
                    <a16:rowId xmlns:a16="http://schemas.microsoft.com/office/drawing/2014/main" val="3440418509"/>
                  </a:ext>
                </a:extLst>
              </a:tr>
              <a:tr h="675991">
                <a:tc>
                  <a:txBody>
                    <a:bodyPr/>
                    <a:lstStyle/>
                    <a:p>
                      <a:r>
                        <a:rPr lang="en-US" sz="2000" dirty="0"/>
                        <a:t>Bag 1</a:t>
                      </a:r>
                    </a:p>
                  </a:txBody>
                  <a:tcPr/>
                </a:tc>
                <a:tc>
                  <a:txBody>
                    <a:bodyPr/>
                    <a:lstStyle/>
                    <a:p>
                      <a:r>
                        <a:rPr lang="en-US" sz="2000" dirty="0"/>
                        <a:t>0.3</a:t>
                      </a:r>
                    </a:p>
                  </a:txBody>
                  <a:tcPr/>
                </a:tc>
                <a:tc>
                  <a:txBody>
                    <a:bodyPr/>
                    <a:lstStyle/>
                    <a:p>
                      <a:r>
                        <a:rPr lang="en-US" sz="2000" dirty="0"/>
                        <a:t>0.1</a:t>
                      </a:r>
                    </a:p>
                  </a:txBody>
                  <a:tcPr/>
                </a:tc>
                <a:tc>
                  <a:txBody>
                    <a:bodyPr/>
                    <a:lstStyle/>
                    <a:p>
                      <a:r>
                        <a:rPr lang="en-US" sz="2000" dirty="0"/>
                        <a:t>0.4</a:t>
                      </a:r>
                    </a:p>
                  </a:txBody>
                  <a:tcPr/>
                </a:tc>
                <a:extLst>
                  <a:ext uri="{0D108BD9-81ED-4DB2-BD59-A6C34878D82A}">
                    <a16:rowId xmlns:a16="http://schemas.microsoft.com/office/drawing/2014/main" val="2860655115"/>
                  </a:ext>
                </a:extLst>
              </a:tr>
              <a:tr h="675991">
                <a:tc>
                  <a:txBody>
                    <a:bodyPr/>
                    <a:lstStyle/>
                    <a:p>
                      <a:r>
                        <a:rPr lang="en-US" sz="2000" dirty="0"/>
                        <a:t>Bag 2</a:t>
                      </a:r>
                    </a:p>
                  </a:txBody>
                  <a:tcPr/>
                </a:tc>
                <a:tc>
                  <a:txBody>
                    <a:bodyPr/>
                    <a:lstStyle/>
                    <a:p>
                      <a:r>
                        <a:rPr lang="en-US" sz="2000" dirty="0"/>
                        <a:t>0.4</a:t>
                      </a:r>
                    </a:p>
                  </a:txBody>
                  <a:tcPr/>
                </a:tc>
                <a:tc>
                  <a:txBody>
                    <a:bodyPr/>
                    <a:lstStyle/>
                    <a:p>
                      <a:r>
                        <a:rPr lang="en-US" sz="2000" dirty="0"/>
                        <a:t>0.2</a:t>
                      </a:r>
                    </a:p>
                  </a:txBody>
                  <a:tcPr/>
                </a:tc>
                <a:tc>
                  <a:txBody>
                    <a:bodyPr/>
                    <a:lstStyle/>
                    <a:p>
                      <a:r>
                        <a:rPr lang="en-US" sz="2000" dirty="0"/>
                        <a:t>0.6</a:t>
                      </a:r>
                    </a:p>
                  </a:txBody>
                  <a:tcPr/>
                </a:tc>
                <a:extLst>
                  <a:ext uri="{0D108BD9-81ED-4DB2-BD59-A6C34878D82A}">
                    <a16:rowId xmlns:a16="http://schemas.microsoft.com/office/drawing/2014/main" val="314052226"/>
                  </a:ext>
                </a:extLst>
              </a:tr>
              <a:tr h="675991">
                <a:tc>
                  <a:txBody>
                    <a:bodyPr/>
                    <a:lstStyle/>
                    <a:p>
                      <a:r>
                        <a:rPr lang="en-US" sz="2000" dirty="0"/>
                        <a:t>Total</a:t>
                      </a:r>
                    </a:p>
                  </a:txBody>
                  <a:tcPr/>
                </a:tc>
                <a:tc>
                  <a:txBody>
                    <a:bodyPr/>
                    <a:lstStyle/>
                    <a:p>
                      <a:r>
                        <a:rPr lang="en-US" sz="2000" dirty="0"/>
                        <a:t>0.7</a:t>
                      </a:r>
                    </a:p>
                  </a:txBody>
                  <a:tcPr/>
                </a:tc>
                <a:tc>
                  <a:txBody>
                    <a:bodyPr/>
                    <a:lstStyle/>
                    <a:p>
                      <a:r>
                        <a:rPr lang="en-US" sz="2000" dirty="0"/>
                        <a:t>0.3</a:t>
                      </a:r>
                    </a:p>
                  </a:txBody>
                  <a:tcPr/>
                </a:tc>
                <a:tc>
                  <a:txBody>
                    <a:bodyPr/>
                    <a:lstStyle/>
                    <a:p>
                      <a:r>
                        <a:rPr lang="en-US" sz="2000" dirty="0"/>
                        <a:t>1</a:t>
                      </a:r>
                    </a:p>
                  </a:txBody>
                  <a:tcPr/>
                </a:tc>
                <a:extLst>
                  <a:ext uri="{0D108BD9-81ED-4DB2-BD59-A6C34878D82A}">
                    <a16:rowId xmlns:a16="http://schemas.microsoft.com/office/drawing/2014/main" val="4021519586"/>
                  </a:ext>
                </a:extLst>
              </a:tr>
            </a:tbl>
          </a:graphicData>
        </a:graphic>
      </p:graphicFrame>
    </p:spTree>
    <p:extLst>
      <p:ext uri="{BB962C8B-B14F-4D97-AF65-F5344CB8AC3E}">
        <p14:creationId xmlns:p14="http://schemas.microsoft.com/office/powerpoint/2010/main" val="3689897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Bayesian Inference</a:t>
            </a:r>
          </a:p>
        </p:txBody>
      </p:sp>
      <mc:AlternateContent xmlns:mc="http://schemas.openxmlformats.org/markup-compatibility/2006" xmlns:a14="http://schemas.microsoft.com/office/drawing/2010/main">
        <mc:Choice Requires="a14">
          <p:sp>
            <p:nvSpPr>
              <p:cNvPr id="3" name="文本占位符 2"/>
              <p:cNvSpPr>
                <a:spLocks noGrp="1"/>
              </p:cNvSpPr>
              <p:nvPr>
                <p:ph type="body" idx="1"/>
              </p:nvPr>
            </p:nvSpPr>
            <p:spPr>
              <a:xfrm>
                <a:off x="311700" y="1409611"/>
                <a:ext cx="8520600" cy="3416400"/>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400" b="1" i="1" smtClean="0">
                          <a:solidFill>
                            <a:schemeClr val="accent4">
                              <a:lumMod val="50000"/>
                            </a:schemeClr>
                          </a:solidFill>
                          <a:latin typeface="Cambria Math" panose="02040503050406030204" pitchFamily="18" charset="0"/>
                        </a:rPr>
                        <m:t>𝒑</m:t>
                      </m:r>
                      <m:d>
                        <m:dPr>
                          <m:ctrlPr>
                            <a:rPr lang="en-US" sz="2400" b="1" i="1" smtClean="0">
                              <a:solidFill>
                                <a:schemeClr val="accent4">
                                  <a:lumMod val="50000"/>
                                </a:schemeClr>
                              </a:solidFill>
                              <a:latin typeface="Cambria Math" panose="02040503050406030204" pitchFamily="18" charset="0"/>
                            </a:rPr>
                          </m:ctrlPr>
                        </m:dPr>
                        <m:e>
                          <m:r>
                            <a:rPr lang="en-US" sz="2400" b="1" i="1" smtClean="0">
                              <a:solidFill>
                                <a:schemeClr val="accent4">
                                  <a:lumMod val="50000"/>
                                </a:schemeClr>
                              </a:solidFill>
                              <a:latin typeface="Cambria Math" panose="02040503050406030204" pitchFamily="18" charset="0"/>
                              <a:ea typeface="Cambria Math" panose="02040503050406030204" pitchFamily="18" charset="0"/>
                            </a:rPr>
                            <m:t>𝜽</m:t>
                          </m:r>
                        </m:e>
                        <m:e>
                          <m:r>
                            <a:rPr lang="en-US" sz="2400" b="1" i="1" smtClean="0">
                              <a:solidFill>
                                <a:schemeClr val="accent4">
                                  <a:lumMod val="50000"/>
                                </a:schemeClr>
                              </a:solidFill>
                              <a:latin typeface="Cambria Math" panose="02040503050406030204" pitchFamily="18" charset="0"/>
                              <a:ea typeface="Cambria Math" panose="02040503050406030204" pitchFamily="18" charset="0"/>
                            </a:rPr>
                            <m:t>𝑿</m:t>
                          </m:r>
                        </m:e>
                      </m:d>
                      <m:r>
                        <a:rPr lang="en-US"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e>
                              <m:r>
                                <a:rPr lang="en-US" sz="2400" i="1">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den>
                      </m:f>
                      <m:r>
                        <a:rPr lang="en-US" sz="2400" i="1" smtClean="0">
                          <a:latin typeface="Cambria Math" panose="02040503050406030204" pitchFamily="18" charset="0"/>
                          <a:ea typeface="Cambria Math" panose="02040503050406030204" pitchFamily="18" charset="0"/>
                        </a:rPr>
                        <m:t>∝</m:t>
                      </m:r>
                      <m:r>
                        <a:rPr lang="en-US" sz="2400" b="1" i="1" smtClean="0">
                          <a:solidFill>
                            <a:schemeClr val="accent6">
                              <a:lumMod val="75000"/>
                            </a:schemeClr>
                          </a:solidFill>
                          <a:latin typeface="Cambria Math" panose="02040503050406030204" pitchFamily="18" charset="0"/>
                          <a:ea typeface="Cambria Math" panose="02040503050406030204" pitchFamily="18" charset="0"/>
                        </a:rPr>
                        <m:t>𝒑</m:t>
                      </m:r>
                      <m:d>
                        <m:dPr>
                          <m:ctrlPr>
                            <a:rPr lang="en-US" sz="2400" b="1" i="1">
                              <a:solidFill>
                                <a:schemeClr val="accent6">
                                  <a:lumMod val="75000"/>
                                </a:schemeClr>
                              </a:solidFill>
                              <a:latin typeface="Cambria Math" panose="02040503050406030204" pitchFamily="18" charset="0"/>
                            </a:rPr>
                          </m:ctrlPr>
                        </m:dPr>
                        <m:e>
                          <m:r>
                            <a:rPr lang="en-US" sz="2400" b="1" i="1">
                              <a:solidFill>
                                <a:schemeClr val="accent6">
                                  <a:lumMod val="75000"/>
                                </a:schemeClr>
                              </a:solidFill>
                              <a:latin typeface="Cambria Math" panose="02040503050406030204" pitchFamily="18" charset="0"/>
                            </a:rPr>
                            <m:t>𝑿</m:t>
                          </m:r>
                        </m:e>
                        <m:e>
                          <m:r>
                            <a:rPr lang="en-US" sz="2400" b="1" i="1">
                              <a:solidFill>
                                <a:schemeClr val="accent6">
                                  <a:lumMod val="75000"/>
                                </a:schemeClr>
                              </a:solidFill>
                              <a:latin typeface="Cambria Math" panose="02040503050406030204" pitchFamily="18" charset="0"/>
                              <a:ea typeface="Cambria Math" panose="02040503050406030204" pitchFamily="18" charset="0"/>
                            </a:rPr>
                            <m:t>𝜽</m:t>
                          </m:r>
                        </m:e>
                      </m:d>
                      <m:r>
                        <a:rPr lang="en-US" sz="2400" b="1" i="1" smtClean="0">
                          <a:solidFill>
                            <a:srgbClr val="C00000"/>
                          </a:solidFill>
                          <a:latin typeface="Cambria Math" panose="02040503050406030204" pitchFamily="18" charset="0"/>
                          <a:ea typeface="Cambria Math" panose="02040503050406030204" pitchFamily="18" charset="0"/>
                        </a:rPr>
                        <m:t>𝒑</m:t>
                      </m:r>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𝜽</m:t>
                      </m:r>
                      <m:r>
                        <a:rPr lang="en-US" sz="2400" b="1" i="1" smtClean="0">
                          <a:solidFill>
                            <a:srgbClr val="C00000"/>
                          </a:solidFill>
                          <a:latin typeface="Cambria Math" panose="02040503050406030204" pitchFamily="18" charset="0"/>
                          <a:ea typeface="Cambria Math" panose="02040503050406030204" pitchFamily="18" charset="0"/>
                        </a:rPr>
                        <m:t>)</m:t>
                      </m:r>
                    </m:oMath>
                  </m:oMathPara>
                </a14:m>
                <a:endParaRPr lang="en-US" sz="2400" b="1" dirty="0">
                  <a:solidFill>
                    <a:srgbClr val="C00000"/>
                  </a:solidFill>
                </a:endParaRPr>
              </a:p>
              <a:p>
                <a:pPr marL="0" indent="0">
                  <a:lnSpc>
                    <a:spcPct val="120000"/>
                  </a:lnSpc>
                  <a:buNone/>
                </a:pPr>
                <a:r>
                  <a:rPr lang="en-US" sz="2400" dirty="0"/>
                  <a:t>		</a:t>
                </a:r>
                <a:r>
                  <a:rPr lang="en-US" sz="2400" b="1" dirty="0">
                    <a:solidFill>
                      <a:schemeClr val="accent4">
                        <a:lumMod val="50000"/>
                      </a:schemeClr>
                    </a:solidFill>
                  </a:rPr>
                  <a:t>posterior</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oMath>
                </a14:m>
                <a:r>
                  <a:rPr lang="en-US" sz="2400" b="1" dirty="0">
                    <a:solidFill>
                      <a:schemeClr val="accent6">
                        <a:lumMod val="75000"/>
                      </a:schemeClr>
                    </a:solidFill>
                  </a:rPr>
                  <a:t>Likelihood Function</a:t>
                </a:r>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a14:m>
                <a:r>
                  <a:rPr lang="en-US" sz="2400" b="1" dirty="0">
                    <a:solidFill>
                      <a:srgbClr val="C00000"/>
                    </a:solidFill>
                  </a:rPr>
                  <a:t>Prior</a:t>
                </a:r>
                <a:r>
                  <a:rPr lang="en-US" sz="2400" dirty="0"/>
                  <a:t>	</a:t>
                </a:r>
              </a:p>
              <a:p>
                <a:pPr marL="0" indent="0">
                  <a:lnSpc>
                    <a:spcPct val="120000"/>
                  </a:lnSpc>
                  <a:buNone/>
                </a:pPr>
                <a:endParaRPr lang="en-US" sz="2400" dirty="0"/>
              </a:p>
              <a:p>
                <a:pPr marL="0" indent="0">
                  <a:lnSpc>
                    <a:spcPct val="120000"/>
                  </a:lnSpc>
                  <a:buNone/>
                </a:pPr>
                <a:r>
                  <a:rPr lang="en-US" sz="2400" b="1" dirty="0">
                    <a:solidFill>
                      <a:schemeClr val="accent4">
                        <a:lumMod val="50000"/>
                      </a:schemeClr>
                    </a:solidFill>
                  </a:rPr>
                  <a:t>Sequential: Posterior – New Prior</a:t>
                </a:r>
              </a:p>
            </p:txBody>
          </p:sp>
        </mc:Choice>
        <mc:Fallback xmlns="">
          <p:sp>
            <p:nvSpPr>
              <p:cNvPr id="3" name="文本占位符 2"/>
              <p:cNvSpPr>
                <a:spLocks noGrp="1" noRot="1" noChangeAspect="1" noMove="1" noResize="1" noEditPoints="1" noAdjustHandles="1" noChangeArrowheads="1" noChangeShapeType="1" noTextEdit="1"/>
              </p:cNvSpPr>
              <p:nvPr>
                <p:ph type="body" idx="1"/>
              </p:nvPr>
            </p:nvSpPr>
            <p:spPr>
              <a:xfrm>
                <a:off x="311700" y="1409611"/>
                <a:ext cx="8520600" cy="3416400"/>
              </a:xfrm>
              <a:blipFill>
                <a:blip r:embed="rId3"/>
                <a:stretch>
                  <a:fillRect l="-1073"/>
                </a:stretch>
              </a:blipFill>
            </p:spPr>
            <p:txBody>
              <a:bodyPr/>
              <a:lstStyle/>
              <a:p>
                <a:r>
                  <a:rPr lang="en-US">
                    <a:noFill/>
                  </a:rPr>
                  <a:t> </a:t>
                </a:r>
              </a:p>
            </p:txBody>
          </p:sp>
        </mc:Fallback>
      </mc:AlternateContent>
      <p:cxnSp>
        <p:nvCxnSpPr>
          <p:cNvPr id="5" name="直接箭头连接符 4"/>
          <p:cNvCxnSpPr/>
          <p:nvPr/>
        </p:nvCxnSpPr>
        <p:spPr>
          <a:xfrm flipH="1">
            <a:off x="5351646" y="2319688"/>
            <a:ext cx="115505" cy="1925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直接箭头连接符 6"/>
          <p:cNvCxnSpPr/>
          <p:nvPr/>
        </p:nvCxnSpPr>
        <p:spPr>
          <a:xfrm>
            <a:off x="6622181" y="2281187"/>
            <a:ext cx="38501" cy="2310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直接箭头连接符 8"/>
          <p:cNvCxnSpPr/>
          <p:nvPr/>
        </p:nvCxnSpPr>
        <p:spPr>
          <a:xfrm flipH="1">
            <a:off x="2538103" y="2281187"/>
            <a:ext cx="19250" cy="2310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877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Generative Probabilistic Modeling</a:t>
            </a:r>
          </a:p>
        </p:txBody>
      </p:sp>
      <mc:AlternateContent xmlns:mc="http://schemas.openxmlformats.org/markup-compatibility/2006" xmlns:a14="http://schemas.microsoft.com/office/drawing/2010/main">
        <mc:Choice Requires="a14">
          <p:sp>
            <p:nvSpPr>
              <p:cNvPr id="3" name="文本占位符 2"/>
              <p:cNvSpPr>
                <a:spLocks noGrp="1"/>
              </p:cNvSpPr>
              <p:nvPr>
                <p:ph type="body" idx="1"/>
              </p:nvPr>
            </p:nvSpPr>
            <p:spPr>
              <a:xfrm>
                <a:off x="311700" y="1017725"/>
                <a:ext cx="8755298" cy="3775660"/>
              </a:xfrm>
            </p:spPr>
            <p:txBody>
              <a:bodyPr>
                <a:noAutofit/>
              </a:bodyPr>
              <a:lstStyle/>
              <a:p>
                <a:pPr marL="0" indent="0">
                  <a:lnSpc>
                    <a:spcPct val="110000"/>
                  </a:lnSpc>
                  <a:buNone/>
                </a:pPr>
                <a:r>
                  <a:rPr lang="en-US" sz="1800" dirty="0"/>
                  <a:t>Observed data – Observed variables (X)</a:t>
                </a:r>
              </a:p>
              <a:p>
                <a:pPr marL="457200" indent="-457200">
                  <a:lnSpc>
                    <a:spcPct val="110000"/>
                  </a:lnSpc>
                  <a:buAutoNum type="alphaLcParenR"/>
                </a:pPr>
                <a:r>
                  <a:rPr lang="en-US" sz="1800" dirty="0"/>
                  <a:t>Propose a generative process of observed variables</a:t>
                </a:r>
              </a:p>
              <a:p>
                <a:pPr marL="457200" indent="-457200">
                  <a:lnSpc>
                    <a:spcPct val="110000"/>
                  </a:lnSpc>
                  <a:buAutoNum type="alphaLcParenR"/>
                </a:pPr>
                <a:r>
                  <a:rPr lang="en-US" sz="1800" dirty="0"/>
                  <a:t>The generative process involves hidden parameters (</a:t>
                </a:r>
                <a:r>
                  <a:rPr lang="el-GR" sz="1800" dirty="0"/>
                  <a:t>θ</a:t>
                </a:r>
                <a:r>
                  <a:rPr lang="en-US" sz="1800" dirty="0"/>
                  <a:t>)</a:t>
                </a:r>
              </a:p>
              <a:p>
                <a:pPr marL="457200" indent="-457200">
                  <a:lnSpc>
                    <a:spcPct val="110000"/>
                  </a:lnSpc>
                  <a:buAutoNum type="alphaLcParenR"/>
                </a:pPr>
                <a:r>
                  <a:rPr lang="en-US" sz="1800" dirty="0"/>
                  <a:t>The generative process defines the joint probability of observed variables and hidden parameters - </a:t>
                </a:r>
                <a14:m>
                  <m:oMath xmlns:m="http://schemas.openxmlformats.org/officeDocument/2006/math">
                    <m:r>
                      <a:rPr lang="en-US" sz="1800" b="0" i="1">
                        <a:latin typeface="Cambria Math" panose="02040503050406030204" pitchFamily="18" charset="0"/>
                      </a:rPr>
                      <m:t>𝑝</m:t>
                    </m:r>
                    <m:r>
                      <a:rPr lang="en-US" sz="1800" b="0" i="1">
                        <a:latin typeface="Cambria Math" panose="02040503050406030204" pitchFamily="18" charset="0"/>
                      </a:rPr>
                      <m:t>(</m:t>
                    </m:r>
                    <m:r>
                      <a:rPr lang="en-US" sz="1800" b="0" i="1">
                        <a:latin typeface="Cambria Math" panose="02040503050406030204" pitchFamily="18" charset="0"/>
                        <a:ea typeface="Cambria Math" panose="02040503050406030204" pitchFamily="18" charset="0"/>
                      </a:rPr>
                      <m:t>𝜃</m:t>
                    </m:r>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𝑋</m:t>
                    </m:r>
                    <m:r>
                      <a:rPr lang="en-US" sz="1800" b="0" i="1">
                        <a:latin typeface="Cambria Math" panose="02040503050406030204" pitchFamily="18" charset="0"/>
                      </a:rPr>
                      <m:t>)</m:t>
                    </m:r>
                  </m:oMath>
                </a14:m>
                <a:endParaRPr lang="en-US" sz="1800" dirty="0"/>
              </a:p>
              <a:p>
                <a:pPr marL="0" indent="0">
                  <a:lnSpc>
                    <a:spcPct val="110000"/>
                  </a:lnSpc>
                  <a:buNone/>
                </a:pPr>
                <a:r>
                  <a:rPr lang="en-US" sz="1800" b="1" dirty="0">
                    <a:solidFill>
                      <a:schemeClr val="accent4">
                        <a:lumMod val="50000"/>
                      </a:schemeClr>
                    </a:solidFill>
                  </a:rPr>
                  <a:t>Goal – Compute and maximize the conditional distribution of the hidden parameters given observed variables</a:t>
                </a:r>
              </a:p>
              <a:p>
                <a:pPr marL="0" indent="0">
                  <a:lnSpc>
                    <a:spcPct val="110000"/>
                  </a:lnSpc>
                  <a:buNone/>
                </a:pPr>
                <a14:m>
                  <m:oMathPara xmlns:m="http://schemas.openxmlformats.org/officeDocument/2006/math">
                    <m:oMathParaPr>
                      <m:jc m:val="centerGroup"/>
                    </m:oMathParaPr>
                    <m:oMath xmlns:m="http://schemas.openxmlformats.org/officeDocument/2006/math">
                      <m:r>
                        <a:rPr lang="en-US" sz="1800" b="1" i="0" smtClean="0">
                          <a:solidFill>
                            <a:srgbClr val="C00000"/>
                          </a:solidFill>
                          <a:latin typeface="Cambria Math" panose="02040503050406030204" pitchFamily="18" charset="0"/>
                        </a:rPr>
                        <m:t>𝐩</m:t>
                      </m:r>
                      <m:d>
                        <m:dPr>
                          <m:ctrlPr>
                            <a:rPr lang="en-US" sz="1800" b="1" i="1" smtClean="0">
                              <a:solidFill>
                                <a:srgbClr val="C00000"/>
                              </a:solidFill>
                              <a:latin typeface="Cambria Math" panose="02040503050406030204" pitchFamily="18" charset="0"/>
                            </a:rPr>
                          </m:ctrlPr>
                        </m:dPr>
                        <m:e>
                          <m:r>
                            <a:rPr lang="en-US" sz="1800" b="1" i="1" smtClean="0">
                              <a:solidFill>
                                <a:srgbClr val="C00000"/>
                              </a:solidFill>
                              <a:latin typeface="Cambria Math" panose="02040503050406030204" pitchFamily="18" charset="0"/>
                              <a:ea typeface="Cambria Math" panose="02040503050406030204" pitchFamily="18" charset="0"/>
                            </a:rPr>
                            <m:t>𝜽</m:t>
                          </m:r>
                        </m:e>
                        <m:e>
                          <m:r>
                            <a:rPr lang="en-US" sz="1800" b="1" i="1" smtClean="0">
                              <a:solidFill>
                                <a:srgbClr val="C00000"/>
                              </a:solidFill>
                              <a:latin typeface="Cambria Math" panose="02040503050406030204" pitchFamily="18" charset="0"/>
                            </a:rPr>
                            <m:t>𝑿</m:t>
                          </m:r>
                        </m:e>
                      </m:d>
                      <m:r>
                        <a:rPr lang="en-US" sz="1800" b="1" i="0" smtClean="0">
                          <a:solidFill>
                            <a:schemeClr val="tx1"/>
                          </a:solidFill>
                          <a:latin typeface="Cambria Math" panose="02040503050406030204" pitchFamily="18" charset="0"/>
                        </a:rPr>
                        <m:t>=</m:t>
                      </m:r>
                      <m:f>
                        <m:fPr>
                          <m:ctrlPr>
                            <a:rPr lang="en-US" sz="1800" b="1" i="1" smtClean="0">
                              <a:solidFill>
                                <a:schemeClr val="tx1"/>
                              </a:solidFill>
                              <a:latin typeface="Cambria Math" panose="02040503050406030204" pitchFamily="18" charset="0"/>
                            </a:rPr>
                          </m:ctrlPr>
                        </m:fPr>
                        <m:num>
                          <m:r>
                            <a:rPr lang="en-US" sz="1800" b="1" i="1" smtClean="0">
                              <a:solidFill>
                                <a:schemeClr val="tx1"/>
                              </a:solidFill>
                              <a:latin typeface="Cambria Math" panose="02040503050406030204" pitchFamily="18" charset="0"/>
                            </a:rPr>
                            <m:t>𝒑</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ea typeface="Cambria Math" panose="02040503050406030204" pitchFamily="18" charset="0"/>
                            </a:rPr>
                            <m:t>𝜽</m:t>
                          </m:r>
                          <m:r>
                            <a:rPr lang="en-US" sz="1800" b="1" i="1" smtClean="0">
                              <a:solidFill>
                                <a:schemeClr val="tx1"/>
                              </a:solidFill>
                              <a:latin typeface="Cambria Math" panose="02040503050406030204" pitchFamily="18" charset="0"/>
                              <a:ea typeface="Cambria Math" panose="02040503050406030204" pitchFamily="18" charset="0"/>
                            </a:rPr>
                            <m:t>∪</m:t>
                          </m:r>
                          <m:r>
                            <a:rPr lang="en-US" sz="1800" b="1" i="1" smtClean="0">
                              <a:solidFill>
                                <a:schemeClr val="tx1"/>
                              </a:solidFill>
                              <a:latin typeface="Cambria Math" panose="02040503050406030204" pitchFamily="18" charset="0"/>
                              <a:ea typeface="Cambria Math" panose="02040503050406030204" pitchFamily="18" charset="0"/>
                            </a:rPr>
                            <m:t>𝑿</m:t>
                          </m:r>
                          <m:r>
                            <a:rPr lang="en-US" sz="1800" b="1" i="1" smtClean="0">
                              <a:solidFill>
                                <a:schemeClr val="tx1"/>
                              </a:solidFill>
                              <a:latin typeface="Cambria Math" panose="02040503050406030204" pitchFamily="18" charset="0"/>
                            </a:rPr>
                            <m:t>)</m:t>
                          </m:r>
                        </m:num>
                        <m:den>
                          <m:r>
                            <a:rPr lang="en-US" sz="1800" b="1" i="1" smtClean="0">
                              <a:solidFill>
                                <a:schemeClr val="tx1"/>
                              </a:solidFill>
                              <a:latin typeface="Cambria Math" panose="02040503050406030204" pitchFamily="18" charset="0"/>
                            </a:rPr>
                            <m:t>𝒑</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𝑿</m:t>
                          </m:r>
                          <m:r>
                            <a:rPr lang="en-US" sz="1800" b="1" i="1" smtClean="0">
                              <a:solidFill>
                                <a:schemeClr val="tx1"/>
                              </a:solidFill>
                              <a:latin typeface="Cambria Math" panose="02040503050406030204" pitchFamily="18" charset="0"/>
                            </a:rPr>
                            <m:t>)</m:t>
                          </m:r>
                        </m:den>
                      </m:f>
                    </m:oMath>
                  </m:oMathPara>
                </a14:m>
                <a:endParaRPr lang="en-US" sz="1800" b="1" dirty="0">
                  <a:solidFill>
                    <a:schemeClr val="tx1"/>
                  </a:solidFill>
                </a:endParaRPr>
              </a:p>
              <a:p>
                <a:pPr marL="0" indent="0">
                  <a:lnSpc>
                    <a:spcPct val="110000"/>
                  </a:lnSpc>
                  <a:buNone/>
                </a:pPr>
                <a:r>
                  <a:rPr lang="en-US" sz="1800" b="1" dirty="0">
                    <a:solidFill>
                      <a:schemeClr val="accent4">
                        <a:lumMod val="50000"/>
                      </a:schemeClr>
                    </a:solidFill>
                  </a:rPr>
                  <a:t>				        </a:t>
                </a:r>
                <a:r>
                  <a:rPr lang="en-US" sz="1800" b="1" dirty="0">
                    <a:solidFill>
                      <a:srgbClr val="C00000"/>
                    </a:solidFill>
                  </a:rPr>
                  <a:t>Maximize</a:t>
                </a:r>
              </a:p>
            </p:txBody>
          </p:sp>
        </mc:Choice>
        <mc:Fallback xmlns="">
          <p:sp>
            <p:nvSpPr>
              <p:cNvPr id="3" name="文本占位符 2"/>
              <p:cNvSpPr>
                <a:spLocks noGrp="1" noRot="1" noChangeAspect="1" noMove="1" noResize="1" noEditPoints="1" noAdjustHandles="1" noChangeArrowheads="1" noChangeShapeType="1" noTextEdit="1"/>
              </p:cNvSpPr>
              <p:nvPr>
                <p:ph type="body" idx="1"/>
              </p:nvPr>
            </p:nvSpPr>
            <p:spPr>
              <a:xfrm>
                <a:off x="311700" y="1017725"/>
                <a:ext cx="8755298" cy="3775660"/>
              </a:xfrm>
              <a:blipFill>
                <a:blip r:embed="rId3"/>
                <a:stretch>
                  <a:fillRect l="-557" r="-905"/>
                </a:stretch>
              </a:blipFill>
            </p:spPr>
            <p:txBody>
              <a:bodyPr/>
              <a:lstStyle/>
              <a:p>
                <a:r>
                  <a:rPr lang="en-US">
                    <a:noFill/>
                  </a:rPr>
                  <a:t> </a:t>
                </a:r>
              </a:p>
            </p:txBody>
          </p:sp>
        </mc:Fallback>
      </mc:AlternateContent>
      <p:cxnSp>
        <p:nvCxnSpPr>
          <p:cNvPr id="5" name="直接箭头连接符 4"/>
          <p:cNvCxnSpPr/>
          <p:nvPr/>
        </p:nvCxnSpPr>
        <p:spPr>
          <a:xfrm flipV="1">
            <a:off x="4040777" y="3675017"/>
            <a:ext cx="78377" cy="2264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499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294125"/>
            <a:ext cx="8520600" cy="572700"/>
          </a:xfrm>
          <a:prstGeom prst="rect">
            <a:avLst/>
          </a:prstGeom>
        </p:spPr>
        <p:txBody>
          <a:bodyPr lIns="91425" tIns="91425" rIns="91425" bIns="91425" anchor="t" anchorCtr="0">
            <a:noAutofit/>
          </a:bodyPr>
          <a:lstStyle/>
          <a:p>
            <a:pPr lvl="0">
              <a:spcBef>
                <a:spcPts val="0"/>
              </a:spcBef>
              <a:buNone/>
            </a:pPr>
            <a:r>
              <a:rPr lang="en" dirty="0">
                <a:solidFill>
                  <a:schemeClr val="accent2"/>
                </a:solidFill>
              </a:rPr>
              <a:t>Latent Dirichlet Allocation</a:t>
            </a:r>
          </a:p>
        </p:txBody>
      </p:sp>
      <p:sp>
        <p:nvSpPr>
          <p:cNvPr id="91" name="Shape 91"/>
          <p:cNvSpPr txBox="1">
            <a:spLocks noGrp="1"/>
          </p:cNvSpPr>
          <p:nvPr>
            <p:ph type="body" idx="1"/>
          </p:nvPr>
        </p:nvSpPr>
        <p:spPr>
          <a:xfrm>
            <a:off x="4761900" y="430364"/>
            <a:ext cx="4382100" cy="1262100"/>
          </a:xfrm>
          <a:prstGeom prst="rect">
            <a:avLst/>
          </a:prstGeom>
        </p:spPr>
        <p:txBody>
          <a:bodyPr lIns="91425" tIns="91425" rIns="91425" bIns="91425" anchor="t" anchorCtr="0">
            <a:noAutofit/>
          </a:bodyPr>
          <a:lstStyle/>
          <a:p>
            <a:pPr marL="457200" lvl="0" indent="-317500" rtl="0">
              <a:lnSpc>
                <a:spcPct val="120000"/>
              </a:lnSpc>
              <a:spcBef>
                <a:spcPts val="0"/>
              </a:spcBef>
              <a:buSzPct val="100000"/>
              <a:buChar char="-"/>
            </a:pPr>
            <a:r>
              <a:rPr lang="en" sz="1400" b="1" dirty="0"/>
              <a:t>A topic is a distribution over the vocabulary</a:t>
            </a:r>
          </a:p>
          <a:p>
            <a:pPr marL="457200" lvl="0" indent="-317500" rtl="0">
              <a:lnSpc>
                <a:spcPct val="120000"/>
              </a:lnSpc>
              <a:spcBef>
                <a:spcPts val="0"/>
              </a:spcBef>
              <a:buSzPct val="100000"/>
              <a:buChar char="-"/>
            </a:pPr>
            <a:r>
              <a:rPr lang="en" sz="1400" b="1" dirty="0"/>
              <a:t>A document is a distribution over topics</a:t>
            </a:r>
          </a:p>
          <a:p>
            <a:pPr marL="457200" lvl="0" indent="-317500" rtl="0">
              <a:lnSpc>
                <a:spcPct val="120000"/>
              </a:lnSpc>
              <a:spcBef>
                <a:spcPts val="0"/>
              </a:spcBef>
              <a:buSzPct val="100000"/>
              <a:buChar char="-"/>
            </a:pPr>
            <a:r>
              <a:rPr lang="en" sz="1400" b="1" dirty="0"/>
              <a:t>Both distributions are generated by dirichlet processes</a:t>
            </a:r>
          </a:p>
          <a:p>
            <a:pPr lvl="0" rtl="0">
              <a:spcBef>
                <a:spcPts val="0"/>
              </a:spcBef>
              <a:buNone/>
            </a:pPr>
            <a:endParaRPr sz="1400" b="1" dirty="0"/>
          </a:p>
          <a:p>
            <a:pPr lvl="0">
              <a:spcBef>
                <a:spcPts val="0"/>
              </a:spcBef>
              <a:buNone/>
            </a:pPr>
            <a:endParaRPr sz="1400" dirty="0"/>
          </a:p>
        </p:txBody>
      </p:sp>
      <p:graphicFrame>
        <p:nvGraphicFramePr>
          <p:cNvPr id="92" name="Shape 92"/>
          <p:cNvGraphicFramePr/>
          <p:nvPr>
            <p:extLst>
              <p:ext uri="{D42A27DB-BD31-4B8C-83A1-F6EECF244321}">
                <p14:modId xmlns:p14="http://schemas.microsoft.com/office/powerpoint/2010/main" val="2802373134"/>
              </p:ext>
            </p:extLst>
          </p:nvPr>
        </p:nvGraphicFramePr>
        <p:xfrm>
          <a:off x="5240675" y="1705105"/>
          <a:ext cx="2903000" cy="1441435"/>
        </p:xfrm>
        <a:graphic>
          <a:graphicData uri="http://schemas.openxmlformats.org/drawingml/2006/table">
            <a:tbl>
              <a:tblPr>
                <a:tableStyleId>{0E3FDE45-AF77-4B5C-9715-49D594BDF05E}</a:tableStyleId>
              </a:tblPr>
              <a:tblGrid>
                <a:gridCol w="1030000">
                  <a:extLst>
                    <a:ext uri="{9D8B030D-6E8A-4147-A177-3AD203B41FA5}">
                      <a16:colId xmlns:a16="http://schemas.microsoft.com/office/drawing/2014/main" val="20000"/>
                    </a:ext>
                  </a:extLst>
                </a:gridCol>
                <a:gridCol w="860575">
                  <a:extLst>
                    <a:ext uri="{9D8B030D-6E8A-4147-A177-3AD203B41FA5}">
                      <a16:colId xmlns:a16="http://schemas.microsoft.com/office/drawing/2014/main" val="20001"/>
                    </a:ext>
                  </a:extLst>
                </a:gridCol>
                <a:gridCol w="1012425">
                  <a:extLst>
                    <a:ext uri="{9D8B030D-6E8A-4147-A177-3AD203B41FA5}">
                      <a16:colId xmlns:a16="http://schemas.microsoft.com/office/drawing/2014/main" val="20002"/>
                    </a:ext>
                  </a:extLst>
                </a:gridCol>
              </a:tblGrid>
              <a:tr h="435625">
                <a:tc>
                  <a:txBody>
                    <a:bodyPr/>
                    <a:lstStyle/>
                    <a:p>
                      <a:pPr lvl="0" rtl="0">
                        <a:spcBef>
                          <a:spcPts val="0"/>
                        </a:spcBef>
                        <a:buNone/>
                      </a:pPr>
                      <a:r>
                        <a:rPr lang="en" dirty="0">
                          <a:solidFill>
                            <a:schemeClr val="bg1">
                              <a:lumMod val="50000"/>
                            </a:schemeClr>
                          </a:solidFill>
                        </a:rPr>
                        <a:t>Topic 1</a:t>
                      </a:r>
                      <a:endParaRPr lang="en" b="1" dirty="0">
                        <a:solidFill>
                          <a:schemeClr val="bg1">
                            <a:lumMod val="50000"/>
                          </a:schemeClr>
                        </a:solidFill>
                      </a:endParaRPr>
                    </a:p>
                  </a:txBody>
                  <a:tcPr marL="91425" marR="91425" marT="91425" marB="91425"/>
                </a:tc>
                <a:tc>
                  <a:txBody>
                    <a:bodyPr/>
                    <a:lstStyle/>
                    <a:p>
                      <a:pPr lvl="0" rtl="0">
                        <a:spcBef>
                          <a:spcPts val="0"/>
                        </a:spcBef>
                        <a:buNone/>
                      </a:pPr>
                      <a:r>
                        <a:rPr lang="en" dirty="0">
                          <a:solidFill>
                            <a:schemeClr val="bg1">
                              <a:lumMod val="50000"/>
                            </a:schemeClr>
                          </a:solidFill>
                        </a:rPr>
                        <a:t>Topic 2</a:t>
                      </a:r>
                      <a:endParaRPr lang="en" b="1" dirty="0">
                        <a:solidFill>
                          <a:schemeClr val="bg1">
                            <a:lumMod val="50000"/>
                          </a:schemeClr>
                        </a:solidFill>
                      </a:endParaRPr>
                    </a:p>
                  </a:txBody>
                  <a:tcPr marL="91425" marR="91425" marT="91425" marB="91425"/>
                </a:tc>
                <a:tc>
                  <a:txBody>
                    <a:bodyPr/>
                    <a:lstStyle/>
                    <a:p>
                      <a:pPr lvl="0" rtl="0">
                        <a:spcBef>
                          <a:spcPts val="0"/>
                        </a:spcBef>
                        <a:buNone/>
                      </a:pPr>
                      <a:r>
                        <a:rPr lang="en" dirty="0">
                          <a:solidFill>
                            <a:schemeClr val="bg1">
                              <a:lumMod val="50000"/>
                            </a:schemeClr>
                          </a:solidFill>
                        </a:rPr>
                        <a:t>Topic 3</a:t>
                      </a:r>
                      <a:endParaRPr lang="en" b="1" dirty="0">
                        <a:solidFill>
                          <a:schemeClr val="bg1">
                            <a:lumMod val="50000"/>
                          </a:schemeClr>
                        </a:solidFill>
                      </a:endParaRPr>
                    </a:p>
                  </a:txBody>
                  <a:tcPr marL="91425" marR="91425" marT="91425" marB="91425"/>
                </a:tc>
                <a:extLst>
                  <a:ext uri="{0D108BD9-81ED-4DB2-BD59-A6C34878D82A}">
                    <a16:rowId xmlns:a16="http://schemas.microsoft.com/office/drawing/2014/main" val="10000"/>
                  </a:ext>
                </a:extLst>
              </a:tr>
              <a:tr h="990225">
                <a:tc>
                  <a:txBody>
                    <a:bodyPr/>
                    <a:lstStyle/>
                    <a:p>
                      <a:pPr lvl="0" rtl="0">
                        <a:spcBef>
                          <a:spcPts val="0"/>
                        </a:spcBef>
                        <a:buNone/>
                      </a:pPr>
                      <a:r>
                        <a:rPr lang="en" dirty="0">
                          <a:solidFill>
                            <a:schemeClr val="bg1">
                              <a:lumMod val="50000"/>
                            </a:schemeClr>
                          </a:solidFill>
                        </a:rPr>
                        <a:t>computer</a:t>
                      </a:r>
                    </a:p>
                    <a:p>
                      <a:pPr lvl="0" rtl="0">
                        <a:spcBef>
                          <a:spcPts val="0"/>
                        </a:spcBef>
                        <a:buNone/>
                      </a:pPr>
                      <a:r>
                        <a:rPr lang="en" dirty="0">
                          <a:solidFill>
                            <a:schemeClr val="bg1">
                              <a:lumMod val="50000"/>
                            </a:schemeClr>
                          </a:solidFill>
                        </a:rPr>
                        <a:t>program</a:t>
                      </a:r>
                    </a:p>
                    <a:p>
                      <a:pPr lvl="0" rtl="0">
                        <a:spcBef>
                          <a:spcPts val="0"/>
                        </a:spcBef>
                        <a:buNone/>
                      </a:pPr>
                      <a:r>
                        <a:rPr lang="en" dirty="0">
                          <a:solidFill>
                            <a:schemeClr val="bg1">
                              <a:lumMod val="50000"/>
                            </a:schemeClr>
                          </a:solidFill>
                        </a:rPr>
                        <a:t>File</a:t>
                      </a:r>
                    </a:p>
                    <a:p>
                      <a:pPr lvl="0" rtl="0">
                        <a:spcBef>
                          <a:spcPts val="0"/>
                        </a:spcBef>
                        <a:buNone/>
                      </a:pPr>
                      <a:r>
                        <a:rPr lang="en" dirty="0">
                          <a:solidFill>
                            <a:schemeClr val="bg1">
                              <a:lumMod val="50000"/>
                            </a:schemeClr>
                          </a:solidFill>
                        </a:rPr>
                        <a:t>...</a:t>
                      </a:r>
                    </a:p>
                  </a:txBody>
                  <a:tcPr marL="91425" marR="91425" marT="91425" marB="91425"/>
                </a:tc>
                <a:tc>
                  <a:txBody>
                    <a:bodyPr/>
                    <a:lstStyle/>
                    <a:p>
                      <a:pPr lvl="0" rtl="0">
                        <a:spcBef>
                          <a:spcPts val="0"/>
                        </a:spcBef>
                        <a:buNone/>
                      </a:pPr>
                      <a:r>
                        <a:rPr lang="en" dirty="0">
                          <a:solidFill>
                            <a:schemeClr val="bg1">
                              <a:lumMod val="50000"/>
                            </a:schemeClr>
                          </a:solidFill>
                        </a:rPr>
                        <a:t>earth</a:t>
                      </a:r>
                    </a:p>
                    <a:p>
                      <a:pPr lvl="0" rtl="0">
                        <a:spcBef>
                          <a:spcPts val="0"/>
                        </a:spcBef>
                        <a:buNone/>
                      </a:pPr>
                      <a:r>
                        <a:rPr lang="en" dirty="0">
                          <a:solidFill>
                            <a:schemeClr val="bg1">
                              <a:lumMod val="50000"/>
                            </a:schemeClr>
                          </a:solidFill>
                        </a:rPr>
                        <a:t>organic</a:t>
                      </a:r>
                    </a:p>
                    <a:p>
                      <a:pPr lvl="0" rtl="0">
                        <a:spcBef>
                          <a:spcPts val="0"/>
                        </a:spcBef>
                        <a:buNone/>
                      </a:pPr>
                      <a:r>
                        <a:rPr lang="en" dirty="0">
                          <a:solidFill>
                            <a:schemeClr val="bg1">
                              <a:lumMod val="50000"/>
                            </a:schemeClr>
                          </a:solidFill>
                        </a:rPr>
                        <a:t>soil</a:t>
                      </a:r>
                    </a:p>
                    <a:p>
                      <a:pPr lvl="0" rtl="0">
                        <a:spcBef>
                          <a:spcPts val="0"/>
                        </a:spcBef>
                        <a:buNone/>
                      </a:pPr>
                      <a:r>
                        <a:rPr lang="en" dirty="0">
                          <a:solidFill>
                            <a:schemeClr val="bg1">
                              <a:lumMod val="50000"/>
                            </a:schemeClr>
                          </a:solidFill>
                        </a:rPr>
                        <a:t>...</a:t>
                      </a:r>
                    </a:p>
                  </a:txBody>
                  <a:tcPr marL="91425" marR="91425" marT="91425" marB="91425"/>
                </a:tc>
                <a:tc>
                  <a:txBody>
                    <a:bodyPr/>
                    <a:lstStyle/>
                    <a:p>
                      <a:pPr lvl="0" rtl="0">
                        <a:spcBef>
                          <a:spcPts val="0"/>
                        </a:spcBef>
                        <a:buNone/>
                      </a:pPr>
                      <a:r>
                        <a:rPr lang="en" dirty="0">
                          <a:solidFill>
                            <a:schemeClr val="bg1">
                              <a:lumMod val="50000"/>
                            </a:schemeClr>
                          </a:solidFill>
                        </a:rPr>
                        <a:t>universe</a:t>
                      </a:r>
                    </a:p>
                    <a:p>
                      <a:pPr lvl="0" rtl="0">
                        <a:spcBef>
                          <a:spcPts val="0"/>
                        </a:spcBef>
                        <a:buNone/>
                      </a:pPr>
                      <a:r>
                        <a:rPr lang="en" dirty="0">
                          <a:solidFill>
                            <a:schemeClr val="bg1">
                              <a:lumMod val="50000"/>
                            </a:schemeClr>
                          </a:solidFill>
                        </a:rPr>
                        <a:t>planet</a:t>
                      </a:r>
                    </a:p>
                    <a:p>
                      <a:pPr lvl="0" rtl="0">
                        <a:spcBef>
                          <a:spcPts val="0"/>
                        </a:spcBef>
                        <a:buNone/>
                      </a:pPr>
                      <a:r>
                        <a:rPr lang="en" dirty="0">
                          <a:solidFill>
                            <a:schemeClr val="bg1">
                              <a:lumMod val="50000"/>
                            </a:schemeClr>
                          </a:solidFill>
                        </a:rPr>
                        <a:t>space</a:t>
                      </a:r>
                    </a:p>
                    <a:p>
                      <a:pPr lvl="0" rtl="0">
                        <a:spcBef>
                          <a:spcPts val="0"/>
                        </a:spcBef>
                        <a:buNone/>
                      </a:pPr>
                      <a:r>
                        <a:rPr lang="en" dirty="0">
                          <a:solidFill>
                            <a:schemeClr val="bg1">
                              <a:lumMod val="50000"/>
                            </a:schemeClr>
                          </a:solidFill>
                        </a:rPr>
                        <a:t>...</a:t>
                      </a: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93" name="Shape 93"/>
          <p:cNvGraphicFramePr/>
          <p:nvPr>
            <p:extLst>
              <p:ext uri="{D42A27DB-BD31-4B8C-83A1-F6EECF244321}">
                <p14:modId xmlns:p14="http://schemas.microsoft.com/office/powerpoint/2010/main" val="3348014115"/>
              </p:ext>
            </p:extLst>
          </p:nvPr>
        </p:nvGraphicFramePr>
        <p:xfrm>
          <a:off x="5240675" y="3578275"/>
          <a:ext cx="2903000" cy="1369955"/>
        </p:xfrm>
        <a:graphic>
          <a:graphicData uri="http://schemas.openxmlformats.org/drawingml/2006/table">
            <a:tbl>
              <a:tblPr>
                <a:tableStyleId>{0E3FDE45-AF77-4B5C-9715-49D594BDF05E}</a:tableStyleId>
              </a:tblPr>
              <a:tblGrid>
                <a:gridCol w="725750">
                  <a:extLst>
                    <a:ext uri="{9D8B030D-6E8A-4147-A177-3AD203B41FA5}">
                      <a16:colId xmlns:a16="http://schemas.microsoft.com/office/drawing/2014/main" val="20000"/>
                    </a:ext>
                  </a:extLst>
                </a:gridCol>
                <a:gridCol w="725750">
                  <a:extLst>
                    <a:ext uri="{9D8B030D-6E8A-4147-A177-3AD203B41FA5}">
                      <a16:colId xmlns:a16="http://schemas.microsoft.com/office/drawing/2014/main" val="20001"/>
                    </a:ext>
                  </a:extLst>
                </a:gridCol>
                <a:gridCol w="725750">
                  <a:extLst>
                    <a:ext uri="{9D8B030D-6E8A-4147-A177-3AD203B41FA5}">
                      <a16:colId xmlns:a16="http://schemas.microsoft.com/office/drawing/2014/main" val="20002"/>
                    </a:ext>
                  </a:extLst>
                </a:gridCol>
                <a:gridCol w="725750">
                  <a:extLst>
                    <a:ext uri="{9D8B030D-6E8A-4147-A177-3AD203B41FA5}">
                      <a16:colId xmlns:a16="http://schemas.microsoft.com/office/drawing/2014/main" val="20003"/>
                    </a:ext>
                  </a:extLst>
                </a:gridCol>
              </a:tblGrid>
              <a:tr h="592775">
                <a:tc>
                  <a:txBody>
                    <a:bodyPr/>
                    <a:lstStyle/>
                    <a:p>
                      <a:pPr lvl="0">
                        <a:spcBef>
                          <a:spcPts val="0"/>
                        </a:spcBef>
                        <a:buNone/>
                      </a:pPr>
                      <a:endParaRPr dirty="0">
                        <a:solidFill>
                          <a:schemeClr val="bg1">
                            <a:lumMod val="50000"/>
                          </a:schemeClr>
                        </a:solidFill>
                      </a:endParaRPr>
                    </a:p>
                  </a:txBody>
                  <a:tcPr marL="91425" marR="91425" marT="91425" marB="91425"/>
                </a:tc>
                <a:tc>
                  <a:txBody>
                    <a:bodyPr/>
                    <a:lstStyle/>
                    <a:p>
                      <a:pPr lvl="0">
                        <a:spcBef>
                          <a:spcPts val="0"/>
                        </a:spcBef>
                        <a:buNone/>
                      </a:pPr>
                      <a:r>
                        <a:rPr lang="en" dirty="0">
                          <a:solidFill>
                            <a:schemeClr val="bg1">
                              <a:lumMod val="50000"/>
                            </a:schemeClr>
                          </a:solidFill>
                        </a:rPr>
                        <a:t>Topic 1</a:t>
                      </a:r>
                      <a:endParaRPr lang="en" b="1" dirty="0">
                        <a:solidFill>
                          <a:schemeClr val="bg1">
                            <a:lumMod val="50000"/>
                          </a:schemeClr>
                        </a:solidFill>
                      </a:endParaRPr>
                    </a:p>
                  </a:txBody>
                  <a:tcPr marL="91425" marR="91425" marT="91425" marB="91425"/>
                </a:tc>
                <a:tc>
                  <a:txBody>
                    <a:bodyPr/>
                    <a:lstStyle/>
                    <a:p>
                      <a:pPr lvl="0">
                        <a:spcBef>
                          <a:spcPts val="0"/>
                        </a:spcBef>
                        <a:buNone/>
                      </a:pPr>
                      <a:r>
                        <a:rPr lang="en" dirty="0">
                          <a:solidFill>
                            <a:schemeClr val="bg1">
                              <a:lumMod val="50000"/>
                            </a:schemeClr>
                          </a:solidFill>
                        </a:rPr>
                        <a:t>Topic 2</a:t>
                      </a:r>
                      <a:endParaRPr lang="en" b="1" dirty="0">
                        <a:solidFill>
                          <a:schemeClr val="bg1">
                            <a:lumMod val="50000"/>
                          </a:schemeClr>
                        </a:solidFill>
                      </a:endParaRPr>
                    </a:p>
                  </a:txBody>
                  <a:tcPr marL="91425" marR="91425" marT="91425" marB="91425"/>
                </a:tc>
                <a:tc>
                  <a:txBody>
                    <a:bodyPr/>
                    <a:lstStyle/>
                    <a:p>
                      <a:pPr lvl="0">
                        <a:spcBef>
                          <a:spcPts val="0"/>
                        </a:spcBef>
                        <a:buNone/>
                      </a:pPr>
                      <a:r>
                        <a:rPr lang="en" dirty="0">
                          <a:solidFill>
                            <a:schemeClr val="bg1">
                              <a:lumMod val="50000"/>
                            </a:schemeClr>
                          </a:solidFill>
                        </a:rPr>
                        <a:t>Topic 3</a:t>
                      </a:r>
                      <a:endParaRPr lang="en" b="1" dirty="0">
                        <a:solidFill>
                          <a:schemeClr val="bg1">
                            <a:lumMod val="50000"/>
                          </a:schemeClr>
                        </a:solidFill>
                      </a:endParaRPr>
                    </a:p>
                  </a:txBody>
                  <a:tcPr marL="91425" marR="91425" marT="91425" marB="91425"/>
                </a:tc>
                <a:extLst>
                  <a:ext uri="{0D108BD9-81ED-4DB2-BD59-A6C34878D82A}">
                    <a16:rowId xmlns:a16="http://schemas.microsoft.com/office/drawing/2014/main" val="10000"/>
                  </a:ext>
                </a:extLst>
              </a:tr>
              <a:tr h="386425">
                <a:tc>
                  <a:txBody>
                    <a:bodyPr/>
                    <a:lstStyle/>
                    <a:p>
                      <a:pPr lvl="0">
                        <a:spcBef>
                          <a:spcPts val="0"/>
                        </a:spcBef>
                        <a:buNone/>
                      </a:pPr>
                      <a:r>
                        <a:rPr lang="en">
                          <a:solidFill>
                            <a:schemeClr val="bg1">
                              <a:lumMod val="50000"/>
                            </a:schemeClr>
                          </a:solidFill>
                        </a:rPr>
                        <a:t>Doc 1</a:t>
                      </a:r>
                      <a:endParaRPr lang="en" b="1">
                        <a:solidFill>
                          <a:schemeClr val="bg1">
                            <a:lumMod val="50000"/>
                          </a:schemeClr>
                        </a:solidFill>
                      </a:endParaRPr>
                    </a:p>
                  </a:txBody>
                  <a:tcPr marL="91425" marR="91425" marT="91425" marB="91425"/>
                </a:tc>
                <a:tc>
                  <a:txBody>
                    <a:bodyPr/>
                    <a:lstStyle/>
                    <a:p>
                      <a:pPr lvl="0">
                        <a:spcBef>
                          <a:spcPts val="0"/>
                        </a:spcBef>
                        <a:buNone/>
                      </a:pPr>
                      <a:r>
                        <a:rPr lang="en" dirty="0">
                          <a:solidFill>
                            <a:schemeClr val="bg1">
                              <a:lumMod val="50000"/>
                            </a:schemeClr>
                          </a:solidFill>
                        </a:rPr>
                        <a:t>0.87</a:t>
                      </a:r>
                    </a:p>
                  </a:txBody>
                  <a:tcPr marL="91425" marR="91425" marT="91425" marB="91425"/>
                </a:tc>
                <a:tc>
                  <a:txBody>
                    <a:bodyPr/>
                    <a:lstStyle/>
                    <a:p>
                      <a:pPr lvl="0">
                        <a:spcBef>
                          <a:spcPts val="0"/>
                        </a:spcBef>
                        <a:buNone/>
                      </a:pPr>
                      <a:r>
                        <a:rPr lang="en" dirty="0">
                          <a:solidFill>
                            <a:schemeClr val="bg1">
                              <a:lumMod val="50000"/>
                            </a:schemeClr>
                          </a:solidFill>
                        </a:rPr>
                        <a:t>0.09</a:t>
                      </a:r>
                    </a:p>
                  </a:txBody>
                  <a:tcPr marL="91425" marR="91425" marT="91425" marB="91425"/>
                </a:tc>
                <a:tc>
                  <a:txBody>
                    <a:bodyPr/>
                    <a:lstStyle/>
                    <a:p>
                      <a:pPr lvl="0">
                        <a:spcBef>
                          <a:spcPts val="0"/>
                        </a:spcBef>
                        <a:buNone/>
                      </a:pPr>
                      <a:r>
                        <a:rPr lang="en" dirty="0">
                          <a:solidFill>
                            <a:schemeClr val="bg1">
                              <a:lumMod val="50000"/>
                            </a:schemeClr>
                          </a:solidFill>
                        </a:rPr>
                        <a:t>0.04</a:t>
                      </a:r>
                    </a:p>
                  </a:txBody>
                  <a:tcPr marL="91425" marR="91425" marT="91425" marB="91425"/>
                </a:tc>
                <a:extLst>
                  <a:ext uri="{0D108BD9-81ED-4DB2-BD59-A6C34878D82A}">
                    <a16:rowId xmlns:a16="http://schemas.microsoft.com/office/drawing/2014/main" val="10001"/>
                  </a:ext>
                </a:extLst>
              </a:tr>
              <a:tr h="386425">
                <a:tc>
                  <a:txBody>
                    <a:bodyPr/>
                    <a:lstStyle/>
                    <a:p>
                      <a:pPr lvl="0" rtl="0">
                        <a:spcBef>
                          <a:spcPts val="0"/>
                        </a:spcBef>
                        <a:buNone/>
                      </a:pPr>
                      <a:r>
                        <a:rPr lang="en">
                          <a:solidFill>
                            <a:schemeClr val="bg1">
                              <a:lumMod val="50000"/>
                            </a:schemeClr>
                          </a:solidFill>
                        </a:rPr>
                        <a:t>Doc 2</a:t>
                      </a:r>
                      <a:endParaRPr lang="en" b="1">
                        <a:solidFill>
                          <a:schemeClr val="bg1">
                            <a:lumMod val="50000"/>
                          </a:schemeClr>
                        </a:solidFill>
                      </a:endParaRPr>
                    </a:p>
                  </a:txBody>
                  <a:tcPr marL="91425" marR="91425" marT="91425" marB="91425"/>
                </a:tc>
                <a:tc>
                  <a:txBody>
                    <a:bodyPr/>
                    <a:lstStyle/>
                    <a:p>
                      <a:pPr lvl="0">
                        <a:spcBef>
                          <a:spcPts val="0"/>
                        </a:spcBef>
                        <a:buNone/>
                      </a:pPr>
                      <a:r>
                        <a:rPr lang="en">
                          <a:solidFill>
                            <a:schemeClr val="bg1">
                              <a:lumMod val="50000"/>
                            </a:schemeClr>
                          </a:solidFill>
                        </a:rPr>
                        <a:t>0.05</a:t>
                      </a:r>
                    </a:p>
                  </a:txBody>
                  <a:tcPr marL="91425" marR="91425" marT="91425" marB="91425"/>
                </a:tc>
                <a:tc>
                  <a:txBody>
                    <a:bodyPr/>
                    <a:lstStyle/>
                    <a:p>
                      <a:pPr lvl="0">
                        <a:spcBef>
                          <a:spcPts val="0"/>
                        </a:spcBef>
                        <a:buNone/>
                      </a:pPr>
                      <a:r>
                        <a:rPr lang="en">
                          <a:solidFill>
                            <a:schemeClr val="bg1">
                              <a:lumMod val="50000"/>
                            </a:schemeClr>
                          </a:solidFill>
                        </a:rPr>
                        <a:t>0.92</a:t>
                      </a:r>
                    </a:p>
                  </a:txBody>
                  <a:tcPr marL="91425" marR="91425" marT="91425" marB="91425"/>
                </a:tc>
                <a:tc>
                  <a:txBody>
                    <a:bodyPr/>
                    <a:lstStyle/>
                    <a:p>
                      <a:pPr lvl="0">
                        <a:spcBef>
                          <a:spcPts val="0"/>
                        </a:spcBef>
                        <a:buNone/>
                      </a:pPr>
                      <a:r>
                        <a:rPr lang="en" dirty="0">
                          <a:solidFill>
                            <a:schemeClr val="bg1">
                              <a:lumMod val="50000"/>
                            </a:schemeClr>
                          </a:solidFill>
                        </a:rPr>
                        <a:t>0.03</a:t>
                      </a: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94" name="Shape 94"/>
          <p:cNvGraphicFramePr/>
          <p:nvPr>
            <p:extLst>
              <p:ext uri="{D42A27DB-BD31-4B8C-83A1-F6EECF244321}">
                <p14:modId xmlns:p14="http://schemas.microsoft.com/office/powerpoint/2010/main" val="3290127501"/>
              </p:ext>
            </p:extLst>
          </p:nvPr>
        </p:nvGraphicFramePr>
        <p:xfrm>
          <a:off x="404063" y="925200"/>
          <a:ext cx="4296300" cy="4023030"/>
        </p:xfrm>
        <a:graphic>
          <a:graphicData uri="http://schemas.openxmlformats.org/drawingml/2006/table">
            <a:tbl>
              <a:tblPr>
                <a:tableStyleId>{69CF1AB2-1976-4502-BF36-3FF5EA218861}</a:tableStyleId>
              </a:tblPr>
              <a:tblGrid>
                <a:gridCol w="1074075">
                  <a:extLst>
                    <a:ext uri="{9D8B030D-6E8A-4147-A177-3AD203B41FA5}">
                      <a16:colId xmlns:a16="http://schemas.microsoft.com/office/drawing/2014/main" val="20000"/>
                    </a:ext>
                  </a:extLst>
                </a:gridCol>
                <a:gridCol w="1074075">
                  <a:extLst>
                    <a:ext uri="{9D8B030D-6E8A-4147-A177-3AD203B41FA5}">
                      <a16:colId xmlns:a16="http://schemas.microsoft.com/office/drawing/2014/main" val="20001"/>
                    </a:ext>
                  </a:extLst>
                </a:gridCol>
                <a:gridCol w="1074075">
                  <a:extLst>
                    <a:ext uri="{9D8B030D-6E8A-4147-A177-3AD203B41FA5}">
                      <a16:colId xmlns:a16="http://schemas.microsoft.com/office/drawing/2014/main" val="20002"/>
                    </a:ext>
                  </a:extLst>
                </a:gridCol>
                <a:gridCol w="1074075">
                  <a:extLst>
                    <a:ext uri="{9D8B030D-6E8A-4147-A177-3AD203B41FA5}">
                      <a16:colId xmlns:a16="http://schemas.microsoft.com/office/drawing/2014/main" val="20003"/>
                    </a:ext>
                  </a:extLst>
                </a:gridCol>
              </a:tblGrid>
              <a:tr h="352525">
                <a:tc>
                  <a:txBody>
                    <a:bodyPr/>
                    <a:lstStyle/>
                    <a:p>
                      <a:pPr lvl="0">
                        <a:spcBef>
                          <a:spcPts val="0"/>
                        </a:spcBef>
                        <a:buNone/>
                      </a:pPr>
                      <a:endParaRPr sz="1200" dirty="0"/>
                    </a:p>
                  </a:txBody>
                  <a:tcPr marL="91425" marR="91425" marT="91425" marB="91425"/>
                </a:tc>
                <a:tc>
                  <a:txBody>
                    <a:bodyPr/>
                    <a:lstStyle/>
                    <a:p>
                      <a:pPr lvl="0">
                        <a:spcBef>
                          <a:spcPts val="0"/>
                        </a:spcBef>
                        <a:buNone/>
                      </a:pPr>
                      <a:r>
                        <a:rPr lang="en" sz="1200" dirty="0">
                          <a:solidFill>
                            <a:schemeClr val="accent3">
                              <a:lumMod val="10000"/>
                            </a:schemeClr>
                          </a:solidFill>
                        </a:rPr>
                        <a:t>Topic 1</a:t>
                      </a:r>
                      <a:endParaRPr lang="en" sz="1200" b="1" dirty="0">
                        <a:solidFill>
                          <a:schemeClr val="accent3">
                            <a:lumMod val="10000"/>
                          </a:schemeClr>
                        </a:solidFill>
                      </a:endParaRPr>
                    </a:p>
                  </a:txBody>
                  <a:tcPr marL="91425" marR="91425" marT="91425" marB="91425"/>
                </a:tc>
                <a:tc>
                  <a:txBody>
                    <a:bodyPr/>
                    <a:lstStyle/>
                    <a:p>
                      <a:pPr lvl="0">
                        <a:spcBef>
                          <a:spcPts val="0"/>
                        </a:spcBef>
                        <a:buNone/>
                      </a:pPr>
                      <a:r>
                        <a:rPr lang="en" sz="1200" dirty="0">
                          <a:solidFill>
                            <a:schemeClr val="accent3">
                              <a:lumMod val="10000"/>
                            </a:schemeClr>
                          </a:solidFill>
                        </a:rPr>
                        <a:t>Topic 2</a:t>
                      </a:r>
                      <a:endParaRPr lang="en" sz="1200" b="1" dirty="0">
                        <a:solidFill>
                          <a:schemeClr val="accent3">
                            <a:lumMod val="10000"/>
                          </a:schemeClr>
                        </a:solidFill>
                      </a:endParaRPr>
                    </a:p>
                  </a:txBody>
                  <a:tcPr marL="91425" marR="91425" marT="91425" marB="91425"/>
                </a:tc>
                <a:tc>
                  <a:txBody>
                    <a:bodyPr/>
                    <a:lstStyle/>
                    <a:p>
                      <a:pPr lvl="0">
                        <a:spcBef>
                          <a:spcPts val="0"/>
                        </a:spcBef>
                        <a:buNone/>
                      </a:pPr>
                      <a:r>
                        <a:rPr lang="en" sz="1200" dirty="0">
                          <a:solidFill>
                            <a:schemeClr val="accent3">
                              <a:lumMod val="10000"/>
                            </a:schemeClr>
                          </a:solidFill>
                        </a:rPr>
                        <a:t>Topic 3</a:t>
                      </a:r>
                      <a:endParaRPr lang="en" sz="1200" b="1" dirty="0">
                        <a:solidFill>
                          <a:schemeClr val="accent3">
                            <a:lumMod val="10000"/>
                          </a:schemeClr>
                        </a:solidFill>
                      </a:endParaRPr>
                    </a:p>
                  </a:txBody>
                  <a:tcPr marL="91425" marR="91425" marT="91425" marB="91425"/>
                </a:tc>
                <a:extLst>
                  <a:ext uri="{0D108BD9-81ED-4DB2-BD59-A6C34878D82A}">
                    <a16:rowId xmlns:a16="http://schemas.microsoft.com/office/drawing/2014/main" val="10000"/>
                  </a:ext>
                </a:extLst>
              </a:tr>
              <a:tr h="352525">
                <a:tc>
                  <a:txBody>
                    <a:bodyPr/>
                    <a:lstStyle/>
                    <a:p>
                      <a:pPr lvl="0">
                        <a:spcBef>
                          <a:spcPts val="0"/>
                        </a:spcBef>
                        <a:buNone/>
                      </a:pPr>
                      <a:r>
                        <a:rPr lang="en" sz="1200" dirty="0">
                          <a:solidFill>
                            <a:schemeClr val="bg1">
                              <a:lumMod val="50000"/>
                            </a:schemeClr>
                          </a:solidFill>
                        </a:rPr>
                        <a:t>computer</a:t>
                      </a:r>
                      <a:endParaRPr lang="en" sz="1200" b="1" dirty="0">
                        <a:solidFill>
                          <a:schemeClr val="bg1">
                            <a:lumMod val="50000"/>
                          </a:schemeClr>
                        </a:solidFill>
                      </a:endParaRPr>
                    </a:p>
                  </a:txBody>
                  <a:tcPr marL="91425" marR="91425" marT="91425" marB="91425"/>
                </a:tc>
                <a:tc>
                  <a:txBody>
                    <a:bodyPr/>
                    <a:lstStyle/>
                    <a:p>
                      <a:pPr lvl="0">
                        <a:spcBef>
                          <a:spcPts val="0"/>
                        </a:spcBef>
                        <a:buNone/>
                      </a:pPr>
                      <a:r>
                        <a:rPr lang="en" sz="1200" dirty="0">
                          <a:solidFill>
                            <a:schemeClr val="bg1"/>
                          </a:solidFill>
                        </a:rPr>
                        <a:t>0.035</a:t>
                      </a:r>
                      <a:endParaRPr lang="en" sz="1200" b="1" dirty="0">
                        <a:solidFill>
                          <a:schemeClr val="bg1"/>
                        </a:solidFill>
                      </a:endParaRPr>
                    </a:p>
                  </a:txBody>
                  <a:tcPr marL="91425" marR="91425" marT="91425" marB="91425">
                    <a:solidFill>
                      <a:schemeClr val="accent4">
                        <a:lumMod val="50000"/>
                      </a:schemeClr>
                    </a:solidFill>
                  </a:tcPr>
                </a:tc>
                <a:tc>
                  <a:txBody>
                    <a:bodyPr/>
                    <a:lstStyle/>
                    <a:p>
                      <a:pPr lvl="0">
                        <a:spcBef>
                          <a:spcPts val="0"/>
                        </a:spcBef>
                        <a:buNone/>
                      </a:pPr>
                      <a:r>
                        <a:rPr lang="en" sz="1200" dirty="0">
                          <a:solidFill>
                            <a:schemeClr val="bg1">
                              <a:lumMod val="65000"/>
                            </a:schemeClr>
                          </a:solidFill>
                        </a:rPr>
                        <a:t>8.3e-5</a:t>
                      </a:r>
                    </a:p>
                  </a:txBody>
                  <a:tcPr marL="91425" marR="91425" marT="91425" marB="91425"/>
                </a:tc>
                <a:tc>
                  <a:txBody>
                    <a:bodyPr/>
                    <a:lstStyle/>
                    <a:p>
                      <a:pPr lvl="0">
                        <a:spcBef>
                          <a:spcPts val="0"/>
                        </a:spcBef>
                        <a:buNone/>
                      </a:pPr>
                      <a:r>
                        <a:rPr lang="en" sz="1200" dirty="0">
                          <a:solidFill>
                            <a:schemeClr val="bg1">
                              <a:lumMod val="65000"/>
                            </a:schemeClr>
                          </a:solidFill>
                        </a:rPr>
                        <a:t>2.3e-5</a:t>
                      </a:r>
                    </a:p>
                  </a:txBody>
                  <a:tcPr marL="91425" marR="91425" marT="91425" marB="91425"/>
                </a:tc>
                <a:extLst>
                  <a:ext uri="{0D108BD9-81ED-4DB2-BD59-A6C34878D82A}">
                    <a16:rowId xmlns:a16="http://schemas.microsoft.com/office/drawing/2014/main" val="10001"/>
                  </a:ext>
                </a:extLst>
              </a:tr>
              <a:tr h="352525">
                <a:tc>
                  <a:txBody>
                    <a:bodyPr/>
                    <a:lstStyle/>
                    <a:p>
                      <a:pPr lvl="0">
                        <a:spcBef>
                          <a:spcPts val="0"/>
                        </a:spcBef>
                        <a:buNone/>
                      </a:pPr>
                      <a:r>
                        <a:rPr lang="en" sz="1200" dirty="0">
                          <a:solidFill>
                            <a:schemeClr val="bg1">
                              <a:lumMod val="50000"/>
                            </a:schemeClr>
                          </a:solidFill>
                        </a:rPr>
                        <a:t>earth</a:t>
                      </a:r>
                      <a:endParaRPr lang="en" sz="1200" b="1" dirty="0">
                        <a:solidFill>
                          <a:schemeClr val="bg1">
                            <a:lumMod val="50000"/>
                          </a:schemeClr>
                        </a:solidFill>
                      </a:endParaRPr>
                    </a:p>
                  </a:txBody>
                  <a:tcPr marL="91425" marR="91425" marT="91425" marB="91425"/>
                </a:tc>
                <a:tc>
                  <a:txBody>
                    <a:bodyPr/>
                    <a:lstStyle/>
                    <a:p>
                      <a:pPr lvl="0">
                        <a:spcBef>
                          <a:spcPts val="0"/>
                        </a:spcBef>
                        <a:buNone/>
                      </a:pPr>
                      <a:r>
                        <a:rPr lang="en" sz="1200" dirty="0">
                          <a:solidFill>
                            <a:schemeClr val="bg1">
                              <a:lumMod val="65000"/>
                            </a:schemeClr>
                          </a:solidFill>
                        </a:rPr>
                        <a:t>3.5e-5</a:t>
                      </a:r>
                    </a:p>
                  </a:txBody>
                  <a:tcPr marL="91425" marR="91425" marT="91425" marB="91425"/>
                </a:tc>
                <a:tc>
                  <a:txBody>
                    <a:bodyPr/>
                    <a:lstStyle/>
                    <a:p>
                      <a:pPr lvl="0">
                        <a:spcBef>
                          <a:spcPts val="0"/>
                        </a:spcBef>
                        <a:buNone/>
                      </a:pPr>
                      <a:r>
                        <a:rPr lang="en" sz="1200" dirty="0">
                          <a:solidFill>
                            <a:schemeClr val="bg1"/>
                          </a:solidFill>
                        </a:rPr>
                        <a:t>0.033</a:t>
                      </a:r>
                      <a:endParaRPr lang="en" sz="1200" b="1" dirty="0">
                        <a:solidFill>
                          <a:schemeClr val="bg1"/>
                        </a:solidFill>
                      </a:endParaRPr>
                    </a:p>
                  </a:txBody>
                  <a:tcPr marL="91425" marR="91425" marT="91425" marB="91425">
                    <a:solidFill>
                      <a:schemeClr val="accent4">
                        <a:lumMod val="50000"/>
                      </a:schemeClr>
                    </a:solidFill>
                  </a:tcPr>
                </a:tc>
                <a:tc>
                  <a:txBody>
                    <a:bodyPr/>
                    <a:lstStyle/>
                    <a:p>
                      <a:pPr lvl="0">
                        <a:spcBef>
                          <a:spcPts val="0"/>
                        </a:spcBef>
                        <a:buNone/>
                      </a:pPr>
                      <a:r>
                        <a:rPr lang="en" sz="1200" dirty="0">
                          <a:solidFill>
                            <a:schemeClr val="bg1">
                              <a:lumMod val="65000"/>
                            </a:schemeClr>
                          </a:solidFill>
                        </a:rPr>
                        <a:t>3.4e-7</a:t>
                      </a:r>
                    </a:p>
                  </a:txBody>
                  <a:tcPr marL="91425" marR="91425" marT="91425" marB="91425"/>
                </a:tc>
                <a:extLst>
                  <a:ext uri="{0D108BD9-81ED-4DB2-BD59-A6C34878D82A}">
                    <a16:rowId xmlns:a16="http://schemas.microsoft.com/office/drawing/2014/main" val="10002"/>
                  </a:ext>
                </a:extLst>
              </a:tr>
              <a:tr h="352525">
                <a:tc>
                  <a:txBody>
                    <a:bodyPr/>
                    <a:lstStyle/>
                    <a:p>
                      <a:pPr lvl="0" rtl="0">
                        <a:spcBef>
                          <a:spcPts val="0"/>
                        </a:spcBef>
                        <a:buNone/>
                      </a:pPr>
                      <a:r>
                        <a:rPr lang="en" sz="1200" dirty="0">
                          <a:solidFill>
                            <a:schemeClr val="bg1">
                              <a:lumMod val="50000"/>
                            </a:schemeClr>
                          </a:solidFill>
                        </a:rPr>
                        <a:t>file</a:t>
                      </a:r>
                      <a:endParaRPr lang="en" sz="1200" b="1" dirty="0">
                        <a:solidFill>
                          <a:schemeClr val="bg1">
                            <a:lumMod val="50000"/>
                          </a:schemeClr>
                        </a:solidFill>
                      </a:endParaRPr>
                    </a:p>
                  </a:txBody>
                  <a:tcPr marL="91425" marR="91425" marT="91425" marB="91425"/>
                </a:tc>
                <a:tc>
                  <a:txBody>
                    <a:bodyPr/>
                    <a:lstStyle/>
                    <a:p>
                      <a:pPr lvl="0">
                        <a:spcBef>
                          <a:spcPts val="0"/>
                        </a:spcBef>
                        <a:buNone/>
                      </a:pPr>
                      <a:r>
                        <a:rPr lang="en" sz="1200" dirty="0">
                          <a:solidFill>
                            <a:schemeClr val="bg1"/>
                          </a:solidFill>
                        </a:rPr>
                        <a:t>0.003</a:t>
                      </a:r>
                      <a:endParaRPr lang="en" sz="1200" b="1" dirty="0">
                        <a:solidFill>
                          <a:schemeClr val="bg1"/>
                        </a:solidFill>
                      </a:endParaRPr>
                    </a:p>
                  </a:txBody>
                  <a:tcPr marL="91425" marR="91425" marT="91425" marB="91425">
                    <a:solidFill>
                      <a:schemeClr val="accent4">
                        <a:lumMod val="50000"/>
                      </a:schemeClr>
                    </a:solidFill>
                  </a:tcPr>
                </a:tc>
                <a:tc>
                  <a:txBody>
                    <a:bodyPr/>
                    <a:lstStyle/>
                    <a:p>
                      <a:pPr lvl="0">
                        <a:spcBef>
                          <a:spcPts val="0"/>
                        </a:spcBef>
                        <a:buNone/>
                      </a:pPr>
                      <a:r>
                        <a:rPr lang="en" sz="1200" dirty="0">
                          <a:solidFill>
                            <a:schemeClr val="bg1">
                              <a:lumMod val="65000"/>
                            </a:schemeClr>
                          </a:solidFill>
                        </a:rPr>
                        <a:t>3.2e-8</a:t>
                      </a:r>
                    </a:p>
                  </a:txBody>
                  <a:tcPr marL="91425" marR="91425" marT="91425" marB="91425"/>
                </a:tc>
                <a:tc>
                  <a:txBody>
                    <a:bodyPr/>
                    <a:lstStyle/>
                    <a:p>
                      <a:pPr lvl="0">
                        <a:spcBef>
                          <a:spcPts val="0"/>
                        </a:spcBef>
                        <a:buNone/>
                      </a:pPr>
                      <a:r>
                        <a:rPr lang="en" sz="1200" dirty="0">
                          <a:solidFill>
                            <a:schemeClr val="bg1">
                              <a:lumMod val="65000"/>
                            </a:schemeClr>
                          </a:solidFill>
                        </a:rPr>
                        <a:t>1.0e-8</a:t>
                      </a:r>
                    </a:p>
                  </a:txBody>
                  <a:tcPr marL="91425" marR="91425" marT="91425" marB="91425"/>
                </a:tc>
                <a:extLst>
                  <a:ext uri="{0D108BD9-81ED-4DB2-BD59-A6C34878D82A}">
                    <a16:rowId xmlns:a16="http://schemas.microsoft.com/office/drawing/2014/main" val="10003"/>
                  </a:ext>
                </a:extLst>
              </a:tr>
              <a:tr h="352525">
                <a:tc>
                  <a:txBody>
                    <a:bodyPr/>
                    <a:lstStyle/>
                    <a:p>
                      <a:pPr lvl="0" rtl="0">
                        <a:spcBef>
                          <a:spcPts val="0"/>
                        </a:spcBef>
                        <a:buNone/>
                      </a:pPr>
                      <a:r>
                        <a:rPr lang="en" sz="1200" dirty="0">
                          <a:solidFill>
                            <a:schemeClr val="bg1">
                              <a:lumMod val="50000"/>
                            </a:schemeClr>
                          </a:solidFill>
                        </a:rPr>
                        <a:t>organic</a:t>
                      </a:r>
                      <a:endParaRPr lang="en" sz="1200" b="1" dirty="0">
                        <a:solidFill>
                          <a:schemeClr val="bg1">
                            <a:lumMod val="50000"/>
                          </a:schemeClr>
                        </a:solidFill>
                      </a:endParaRPr>
                    </a:p>
                  </a:txBody>
                  <a:tcPr marL="91425" marR="91425" marT="91425" marB="91425"/>
                </a:tc>
                <a:tc>
                  <a:txBody>
                    <a:bodyPr/>
                    <a:lstStyle/>
                    <a:p>
                      <a:pPr lvl="0">
                        <a:spcBef>
                          <a:spcPts val="0"/>
                        </a:spcBef>
                        <a:buNone/>
                      </a:pPr>
                      <a:r>
                        <a:rPr lang="en" sz="1200" dirty="0">
                          <a:solidFill>
                            <a:schemeClr val="bg1">
                              <a:lumMod val="65000"/>
                            </a:schemeClr>
                          </a:solidFill>
                        </a:rPr>
                        <a:t>2.7e-4</a:t>
                      </a:r>
                    </a:p>
                  </a:txBody>
                  <a:tcPr marL="91425" marR="91425" marT="91425" marB="91425"/>
                </a:tc>
                <a:tc>
                  <a:txBody>
                    <a:bodyPr/>
                    <a:lstStyle/>
                    <a:p>
                      <a:pPr lvl="0">
                        <a:spcBef>
                          <a:spcPts val="0"/>
                        </a:spcBef>
                        <a:buNone/>
                      </a:pPr>
                      <a:r>
                        <a:rPr lang="en" sz="1200" dirty="0">
                          <a:solidFill>
                            <a:schemeClr val="bg1"/>
                          </a:solidFill>
                        </a:rPr>
                        <a:t>0.010</a:t>
                      </a:r>
                      <a:endParaRPr lang="en" sz="1200" b="1" dirty="0">
                        <a:solidFill>
                          <a:schemeClr val="bg1"/>
                        </a:solidFill>
                      </a:endParaRPr>
                    </a:p>
                  </a:txBody>
                  <a:tcPr marL="91425" marR="91425" marT="91425" marB="91425">
                    <a:solidFill>
                      <a:schemeClr val="accent4">
                        <a:lumMod val="50000"/>
                      </a:schemeClr>
                    </a:solidFill>
                  </a:tcPr>
                </a:tc>
                <a:tc>
                  <a:txBody>
                    <a:bodyPr/>
                    <a:lstStyle/>
                    <a:p>
                      <a:pPr lvl="0">
                        <a:spcBef>
                          <a:spcPts val="0"/>
                        </a:spcBef>
                        <a:buNone/>
                      </a:pPr>
                      <a:r>
                        <a:rPr lang="en" sz="1200" dirty="0">
                          <a:solidFill>
                            <a:schemeClr val="bg1">
                              <a:lumMod val="65000"/>
                            </a:schemeClr>
                          </a:solidFill>
                        </a:rPr>
                        <a:t>9.2e-5</a:t>
                      </a:r>
                    </a:p>
                  </a:txBody>
                  <a:tcPr marL="91425" marR="91425" marT="91425" marB="91425"/>
                </a:tc>
                <a:extLst>
                  <a:ext uri="{0D108BD9-81ED-4DB2-BD59-A6C34878D82A}">
                    <a16:rowId xmlns:a16="http://schemas.microsoft.com/office/drawing/2014/main" val="10004"/>
                  </a:ext>
                </a:extLst>
              </a:tr>
              <a:tr h="352525">
                <a:tc>
                  <a:txBody>
                    <a:bodyPr/>
                    <a:lstStyle/>
                    <a:p>
                      <a:pPr lvl="0">
                        <a:spcBef>
                          <a:spcPts val="0"/>
                        </a:spcBef>
                        <a:buNone/>
                      </a:pPr>
                      <a:r>
                        <a:rPr lang="en" sz="1200" dirty="0">
                          <a:solidFill>
                            <a:schemeClr val="bg1">
                              <a:lumMod val="50000"/>
                            </a:schemeClr>
                          </a:solidFill>
                        </a:rPr>
                        <a:t>planet</a:t>
                      </a:r>
                      <a:endParaRPr lang="en" sz="1200" b="1" dirty="0">
                        <a:solidFill>
                          <a:schemeClr val="bg1">
                            <a:lumMod val="50000"/>
                          </a:schemeClr>
                        </a:solidFill>
                      </a:endParaRPr>
                    </a:p>
                  </a:txBody>
                  <a:tcPr marL="91425" marR="91425" marT="91425" marB="91425"/>
                </a:tc>
                <a:tc>
                  <a:txBody>
                    <a:bodyPr/>
                    <a:lstStyle/>
                    <a:p>
                      <a:pPr lvl="0">
                        <a:spcBef>
                          <a:spcPts val="0"/>
                        </a:spcBef>
                        <a:buNone/>
                      </a:pPr>
                      <a:r>
                        <a:rPr lang="en" sz="1200" dirty="0">
                          <a:solidFill>
                            <a:schemeClr val="bg1">
                              <a:lumMod val="65000"/>
                            </a:schemeClr>
                          </a:solidFill>
                        </a:rPr>
                        <a:t>1.9e-9</a:t>
                      </a:r>
                    </a:p>
                  </a:txBody>
                  <a:tcPr marL="91425" marR="91425" marT="91425" marB="91425"/>
                </a:tc>
                <a:tc>
                  <a:txBody>
                    <a:bodyPr/>
                    <a:lstStyle/>
                    <a:p>
                      <a:pPr lvl="0">
                        <a:spcBef>
                          <a:spcPts val="0"/>
                        </a:spcBef>
                        <a:buNone/>
                      </a:pPr>
                      <a:r>
                        <a:rPr lang="en" sz="1200" dirty="0">
                          <a:solidFill>
                            <a:schemeClr val="bg1">
                              <a:lumMod val="65000"/>
                            </a:schemeClr>
                          </a:solidFill>
                        </a:rPr>
                        <a:t>1.3e-7</a:t>
                      </a:r>
                    </a:p>
                  </a:txBody>
                  <a:tcPr marL="91425" marR="91425" marT="91425" marB="91425"/>
                </a:tc>
                <a:tc>
                  <a:txBody>
                    <a:bodyPr/>
                    <a:lstStyle/>
                    <a:p>
                      <a:pPr lvl="0">
                        <a:spcBef>
                          <a:spcPts val="0"/>
                        </a:spcBef>
                        <a:buNone/>
                      </a:pPr>
                      <a:r>
                        <a:rPr lang="en" sz="1200" dirty="0">
                          <a:solidFill>
                            <a:schemeClr val="bg1"/>
                          </a:solidFill>
                        </a:rPr>
                        <a:t>0.012</a:t>
                      </a:r>
                      <a:endParaRPr lang="en" sz="1200" b="1" dirty="0">
                        <a:solidFill>
                          <a:schemeClr val="bg1"/>
                        </a:solidFill>
                      </a:endParaRPr>
                    </a:p>
                  </a:txBody>
                  <a:tcPr marL="91425" marR="91425" marT="91425" marB="91425">
                    <a:solidFill>
                      <a:schemeClr val="accent4">
                        <a:lumMod val="50000"/>
                      </a:schemeClr>
                    </a:solidFill>
                  </a:tcPr>
                </a:tc>
                <a:extLst>
                  <a:ext uri="{0D108BD9-81ED-4DB2-BD59-A6C34878D82A}">
                    <a16:rowId xmlns:a16="http://schemas.microsoft.com/office/drawing/2014/main" val="10005"/>
                  </a:ext>
                </a:extLst>
              </a:tr>
              <a:tr h="352525">
                <a:tc>
                  <a:txBody>
                    <a:bodyPr/>
                    <a:lstStyle/>
                    <a:p>
                      <a:pPr lvl="0">
                        <a:spcBef>
                          <a:spcPts val="0"/>
                        </a:spcBef>
                        <a:buNone/>
                      </a:pPr>
                      <a:r>
                        <a:rPr lang="en" sz="1200" dirty="0">
                          <a:solidFill>
                            <a:schemeClr val="bg1">
                              <a:lumMod val="50000"/>
                            </a:schemeClr>
                          </a:solidFill>
                        </a:rPr>
                        <a:t>program</a:t>
                      </a:r>
                      <a:endParaRPr lang="en" sz="1200" b="1" dirty="0">
                        <a:solidFill>
                          <a:schemeClr val="bg1">
                            <a:lumMod val="50000"/>
                          </a:schemeClr>
                        </a:solidFill>
                      </a:endParaRPr>
                    </a:p>
                  </a:txBody>
                  <a:tcPr marL="91425" marR="91425" marT="91425" marB="91425"/>
                </a:tc>
                <a:tc>
                  <a:txBody>
                    <a:bodyPr/>
                    <a:lstStyle/>
                    <a:p>
                      <a:pPr lvl="0">
                        <a:spcBef>
                          <a:spcPts val="0"/>
                        </a:spcBef>
                        <a:buNone/>
                      </a:pPr>
                      <a:r>
                        <a:rPr lang="en" sz="1200" dirty="0">
                          <a:solidFill>
                            <a:schemeClr val="bg1"/>
                          </a:solidFill>
                        </a:rPr>
                        <a:t>0.025</a:t>
                      </a:r>
                      <a:endParaRPr lang="en" sz="1200" b="1" dirty="0">
                        <a:solidFill>
                          <a:schemeClr val="bg1"/>
                        </a:solidFill>
                      </a:endParaRPr>
                    </a:p>
                  </a:txBody>
                  <a:tcPr marL="91425" marR="91425" marT="91425" marB="91425">
                    <a:solidFill>
                      <a:schemeClr val="accent4">
                        <a:lumMod val="50000"/>
                      </a:schemeClr>
                    </a:solidFill>
                  </a:tcPr>
                </a:tc>
                <a:tc>
                  <a:txBody>
                    <a:bodyPr/>
                    <a:lstStyle/>
                    <a:p>
                      <a:pPr lvl="0">
                        <a:spcBef>
                          <a:spcPts val="0"/>
                        </a:spcBef>
                        <a:buNone/>
                      </a:pPr>
                      <a:r>
                        <a:rPr lang="en" sz="1200" dirty="0">
                          <a:solidFill>
                            <a:schemeClr val="bg1">
                              <a:lumMod val="65000"/>
                            </a:schemeClr>
                          </a:solidFill>
                        </a:rPr>
                        <a:t>9.2e-6</a:t>
                      </a:r>
                    </a:p>
                  </a:txBody>
                  <a:tcPr marL="91425" marR="91425" marT="91425" marB="91425"/>
                </a:tc>
                <a:tc>
                  <a:txBody>
                    <a:bodyPr/>
                    <a:lstStyle/>
                    <a:p>
                      <a:pPr lvl="0">
                        <a:spcBef>
                          <a:spcPts val="0"/>
                        </a:spcBef>
                        <a:buNone/>
                      </a:pPr>
                      <a:r>
                        <a:rPr lang="en" sz="1200" b="0" dirty="0">
                          <a:ln>
                            <a:noFill/>
                          </a:ln>
                          <a:solidFill>
                            <a:schemeClr val="bg1">
                              <a:lumMod val="65000"/>
                            </a:schemeClr>
                          </a:solidFill>
                        </a:rPr>
                        <a:t>7.2e-6</a:t>
                      </a:r>
                    </a:p>
                  </a:txBody>
                  <a:tcPr marL="91425" marR="91425" marT="91425" marB="91425"/>
                </a:tc>
                <a:extLst>
                  <a:ext uri="{0D108BD9-81ED-4DB2-BD59-A6C34878D82A}">
                    <a16:rowId xmlns:a16="http://schemas.microsoft.com/office/drawing/2014/main" val="10006"/>
                  </a:ext>
                </a:extLst>
              </a:tr>
              <a:tr h="352525">
                <a:tc>
                  <a:txBody>
                    <a:bodyPr/>
                    <a:lstStyle/>
                    <a:p>
                      <a:pPr lvl="0">
                        <a:spcBef>
                          <a:spcPts val="0"/>
                        </a:spcBef>
                        <a:buNone/>
                      </a:pPr>
                      <a:r>
                        <a:rPr lang="en" sz="1200" dirty="0">
                          <a:solidFill>
                            <a:schemeClr val="bg1">
                              <a:lumMod val="50000"/>
                            </a:schemeClr>
                          </a:solidFill>
                        </a:rPr>
                        <a:t>space</a:t>
                      </a:r>
                      <a:endParaRPr lang="en" sz="1200" b="1" dirty="0">
                        <a:solidFill>
                          <a:schemeClr val="bg1">
                            <a:lumMod val="50000"/>
                          </a:schemeClr>
                        </a:solidFill>
                      </a:endParaRPr>
                    </a:p>
                  </a:txBody>
                  <a:tcPr marL="91425" marR="91425" marT="91425" marB="91425"/>
                </a:tc>
                <a:tc>
                  <a:txBody>
                    <a:bodyPr/>
                    <a:lstStyle/>
                    <a:p>
                      <a:pPr lvl="0">
                        <a:spcBef>
                          <a:spcPts val="0"/>
                        </a:spcBef>
                        <a:buNone/>
                      </a:pPr>
                      <a:r>
                        <a:rPr lang="en" sz="1200" dirty="0">
                          <a:solidFill>
                            <a:schemeClr val="bg1">
                              <a:lumMod val="65000"/>
                            </a:schemeClr>
                          </a:solidFill>
                        </a:rPr>
                        <a:t>1.3e-8</a:t>
                      </a:r>
                    </a:p>
                  </a:txBody>
                  <a:tcPr marL="91425" marR="91425" marT="91425" marB="91425"/>
                </a:tc>
                <a:tc>
                  <a:txBody>
                    <a:bodyPr/>
                    <a:lstStyle/>
                    <a:p>
                      <a:pPr lvl="0">
                        <a:spcBef>
                          <a:spcPts val="0"/>
                        </a:spcBef>
                        <a:buNone/>
                      </a:pPr>
                      <a:r>
                        <a:rPr lang="en" sz="1200" dirty="0">
                          <a:solidFill>
                            <a:schemeClr val="bg1">
                              <a:lumMod val="65000"/>
                            </a:schemeClr>
                          </a:solidFill>
                        </a:rPr>
                        <a:t>5.4e-6</a:t>
                      </a:r>
                    </a:p>
                  </a:txBody>
                  <a:tcPr marL="91425" marR="91425" marT="91425" marB="91425"/>
                </a:tc>
                <a:tc>
                  <a:txBody>
                    <a:bodyPr/>
                    <a:lstStyle/>
                    <a:p>
                      <a:pPr lvl="0">
                        <a:spcBef>
                          <a:spcPts val="0"/>
                        </a:spcBef>
                        <a:buNone/>
                      </a:pPr>
                      <a:r>
                        <a:rPr lang="en" sz="1200" dirty="0">
                          <a:solidFill>
                            <a:schemeClr val="bg1"/>
                          </a:solidFill>
                        </a:rPr>
                        <a:t>0.008</a:t>
                      </a:r>
                      <a:endParaRPr lang="en" sz="1200" b="1" dirty="0">
                        <a:solidFill>
                          <a:schemeClr val="bg1"/>
                        </a:solidFill>
                      </a:endParaRPr>
                    </a:p>
                  </a:txBody>
                  <a:tcPr marL="91425" marR="91425" marT="91425" marB="91425">
                    <a:solidFill>
                      <a:schemeClr val="accent4">
                        <a:lumMod val="50000"/>
                      </a:schemeClr>
                    </a:solidFill>
                  </a:tcPr>
                </a:tc>
                <a:extLst>
                  <a:ext uri="{0D108BD9-81ED-4DB2-BD59-A6C34878D82A}">
                    <a16:rowId xmlns:a16="http://schemas.microsoft.com/office/drawing/2014/main" val="10007"/>
                  </a:ext>
                </a:extLst>
              </a:tr>
              <a:tr h="352525">
                <a:tc>
                  <a:txBody>
                    <a:bodyPr/>
                    <a:lstStyle/>
                    <a:p>
                      <a:pPr lvl="0" rtl="0">
                        <a:spcBef>
                          <a:spcPts val="0"/>
                        </a:spcBef>
                        <a:buNone/>
                      </a:pPr>
                      <a:r>
                        <a:rPr lang="en" sz="1200" dirty="0">
                          <a:solidFill>
                            <a:schemeClr val="bg1">
                              <a:lumMod val="50000"/>
                            </a:schemeClr>
                          </a:solidFill>
                        </a:rPr>
                        <a:t>soil</a:t>
                      </a:r>
                      <a:endParaRPr lang="en" sz="1200" b="1" dirty="0">
                        <a:solidFill>
                          <a:schemeClr val="bg1">
                            <a:lumMod val="50000"/>
                          </a:schemeClr>
                        </a:solidFill>
                      </a:endParaRPr>
                    </a:p>
                  </a:txBody>
                  <a:tcPr marL="91425" marR="91425" marT="91425" marB="91425"/>
                </a:tc>
                <a:tc>
                  <a:txBody>
                    <a:bodyPr/>
                    <a:lstStyle/>
                    <a:p>
                      <a:pPr lvl="0">
                        <a:spcBef>
                          <a:spcPts val="0"/>
                        </a:spcBef>
                        <a:buNone/>
                      </a:pPr>
                      <a:r>
                        <a:rPr lang="en" sz="1200" dirty="0">
                          <a:solidFill>
                            <a:schemeClr val="bg1">
                              <a:lumMod val="65000"/>
                            </a:schemeClr>
                          </a:solidFill>
                        </a:rPr>
                        <a:t>5.6e-5</a:t>
                      </a:r>
                    </a:p>
                  </a:txBody>
                  <a:tcPr marL="91425" marR="91425" marT="91425" marB="91425"/>
                </a:tc>
                <a:tc>
                  <a:txBody>
                    <a:bodyPr/>
                    <a:lstStyle/>
                    <a:p>
                      <a:pPr lvl="0">
                        <a:spcBef>
                          <a:spcPts val="0"/>
                        </a:spcBef>
                        <a:buNone/>
                      </a:pPr>
                      <a:r>
                        <a:rPr lang="en" sz="1200" dirty="0">
                          <a:solidFill>
                            <a:schemeClr val="bg1"/>
                          </a:solidFill>
                        </a:rPr>
                        <a:t>0.009</a:t>
                      </a:r>
                      <a:endParaRPr lang="en" sz="1200" b="1" dirty="0">
                        <a:solidFill>
                          <a:schemeClr val="bg1"/>
                        </a:solidFill>
                      </a:endParaRPr>
                    </a:p>
                  </a:txBody>
                  <a:tcPr marL="91425" marR="91425" marT="91425" marB="91425">
                    <a:solidFill>
                      <a:schemeClr val="accent4">
                        <a:lumMod val="50000"/>
                      </a:schemeClr>
                    </a:solidFill>
                  </a:tcPr>
                </a:tc>
                <a:tc>
                  <a:txBody>
                    <a:bodyPr/>
                    <a:lstStyle/>
                    <a:p>
                      <a:pPr lvl="0">
                        <a:spcBef>
                          <a:spcPts val="0"/>
                        </a:spcBef>
                        <a:buNone/>
                      </a:pPr>
                      <a:r>
                        <a:rPr lang="en" sz="1200" dirty="0">
                          <a:solidFill>
                            <a:schemeClr val="bg1">
                              <a:lumMod val="65000"/>
                            </a:schemeClr>
                          </a:solidFill>
                        </a:rPr>
                        <a:t>4.3e-7</a:t>
                      </a:r>
                    </a:p>
                  </a:txBody>
                  <a:tcPr marL="91425" marR="91425" marT="91425" marB="91425"/>
                </a:tc>
                <a:extLst>
                  <a:ext uri="{0D108BD9-81ED-4DB2-BD59-A6C34878D82A}">
                    <a16:rowId xmlns:a16="http://schemas.microsoft.com/office/drawing/2014/main" val="10008"/>
                  </a:ext>
                </a:extLst>
              </a:tr>
              <a:tr h="352525">
                <a:tc>
                  <a:txBody>
                    <a:bodyPr/>
                    <a:lstStyle/>
                    <a:p>
                      <a:pPr lvl="0" rtl="0">
                        <a:spcBef>
                          <a:spcPts val="0"/>
                        </a:spcBef>
                        <a:buNone/>
                      </a:pPr>
                      <a:r>
                        <a:rPr lang="en" sz="1200" dirty="0">
                          <a:solidFill>
                            <a:schemeClr val="bg1">
                              <a:lumMod val="50000"/>
                            </a:schemeClr>
                          </a:solidFill>
                        </a:rPr>
                        <a:t>universe</a:t>
                      </a:r>
                      <a:endParaRPr lang="en" sz="1200" b="1" dirty="0">
                        <a:solidFill>
                          <a:schemeClr val="bg1">
                            <a:lumMod val="50000"/>
                          </a:schemeClr>
                        </a:solidFill>
                      </a:endParaRPr>
                    </a:p>
                  </a:txBody>
                  <a:tcPr marL="91425" marR="91425" marT="91425" marB="91425"/>
                </a:tc>
                <a:tc>
                  <a:txBody>
                    <a:bodyPr/>
                    <a:lstStyle/>
                    <a:p>
                      <a:pPr lvl="0">
                        <a:spcBef>
                          <a:spcPts val="0"/>
                        </a:spcBef>
                        <a:buNone/>
                      </a:pPr>
                      <a:r>
                        <a:rPr lang="en" sz="1200" dirty="0">
                          <a:solidFill>
                            <a:schemeClr val="bg1">
                              <a:lumMod val="65000"/>
                            </a:schemeClr>
                          </a:solidFill>
                        </a:rPr>
                        <a:t>7.8e-6</a:t>
                      </a:r>
                    </a:p>
                  </a:txBody>
                  <a:tcPr marL="91425" marR="91425" marT="91425" marB="91425"/>
                </a:tc>
                <a:tc>
                  <a:txBody>
                    <a:bodyPr/>
                    <a:lstStyle/>
                    <a:p>
                      <a:pPr lvl="0">
                        <a:spcBef>
                          <a:spcPts val="0"/>
                        </a:spcBef>
                        <a:buNone/>
                      </a:pPr>
                      <a:r>
                        <a:rPr lang="en" sz="1200" dirty="0">
                          <a:solidFill>
                            <a:schemeClr val="bg1">
                              <a:lumMod val="65000"/>
                            </a:schemeClr>
                          </a:solidFill>
                        </a:rPr>
                        <a:t>1.9e-7</a:t>
                      </a:r>
                    </a:p>
                  </a:txBody>
                  <a:tcPr marL="91425" marR="91425" marT="91425" marB="91425"/>
                </a:tc>
                <a:tc>
                  <a:txBody>
                    <a:bodyPr/>
                    <a:lstStyle/>
                    <a:p>
                      <a:pPr lvl="0">
                        <a:spcBef>
                          <a:spcPts val="0"/>
                        </a:spcBef>
                        <a:buNone/>
                      </a:pPr>
                      <a:r>
                        <a:rPr lang="en" sz="1200" dirty="0">
                          <a:solidFill>
                            <a:schemeClr val="bg1"/>
                          </a:solidFill>
                        </a:rPr>
                        <a:t>0.065</a:t>
                      </a:r>
                      <a:endParaRPr lang="en" sz="1200" b="1" dirty="0">
                        <a:solidFill>
                          <a:schemeClr val="bg1"/>
                        </a:solidFill>
                      </a:endParaRPr>
                    </a:p>
                  </a:txBody>
                  <a:tcPr marL="91425" marR="91425" marT="91425" marB="91425">
                    <a:solidFill>
                      <a:schemeClr val="accent4">
                        <a:lumMod val="50000"/>
                      </a:schemeClr>
                    </a:solidFill>
                  </a:tcPr>
                </a:tc>
                <a:extLst>
                  <a:ext uri="{0D108BD9-81ED-4DB2-BD59-A6C34878D82A}">
                    <a16:rowId xmlns:a16="http://schemas.microsoft.com/office/drawing/2014/main" val="10009"/>
                  </a:ext>
                </a:extLst>
              </a:tr>
              <a:tr h="352525">
                <a:tc>
                  <a:txBody>
                    <a:bodyPr/>
                    <a:lstStyle/>
                    <a:p>
                      <a:pPr lvl="0" rtl="0">
                        <a:spcBef>
                          <a:spcPts val="0"/>
                        </a:spcBef>
                        <a:buNone/>
                      </a:pPr>
                      <a:r>
                        <a:rPr lang="en" sz="1200" dirty="0">
                          <a:solidFill>
                            <a:schemeClr val="bg1">
                              <a:lumMod val="50000"/>
                            </a:schemeClr>
                          </a:solidFill>
                        </a:rPr>
                        <a:t>...</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65000"/>
                            </a:schemeClr>
                          </a:solidFill>
                        </a:rPr>
                        <a:t>...</a:t>
                      </a:r>
                    </a:p>
                  </a:txBody>
                  <a:tcPr marL="91425" marR="91425" marT="91425" marB="91425"/>
                </a:tc>
                <a:tc>
                  <a:txBody>
                    <a:bodyPr/>
                    <a:lstStyle/>
                    <a:p>
                      <a:pPr lvl="0" rtl="0">
                        <a:spcBef>
                          <a:spcPts val="0"/>
                        </a:spcBef>
                        <a:buNone/>
                      </a:pPr>
                      <a:r>
                        <a:rPr lang="en" sz="1200" dirty="0">
                          <a:solidFill>
                            <a:schemeClr val="bg1">
                              <a:lumMod val="65000"/>
                            </a:schemeClr>
                          </a:solidFill>
                        </a:rPr>
                        <a:t>...</a:t>
                      </a:r>
                    </a:p>
                  </a:txBody>
                  <a:tcPr marL="91425" marR="91425" marT="91425" marB="91425"/>
                </a:tc>
                <a:tc>
                  <a:txBody>
                    <a:bodyPr/>
                    <a:lstStyle/>
                    <a:p>
                      <a:pPr lvl="0" rtl="0">
                        <a:spcBef>
                          <a:spcPts val="0"/>
                        </a:spcBef>
                        <a:buNone/>
                      </a:pPr>
                      <a:r>
                        <a:rPr lang="en" sz="1200" dirty="0">
                          <a:solidFill>
                            <a:schemeClr val="bg1">
                              <a:lumMod val="65000"/>
                            </a:schemeClr>
                          </a:solidFill>
                        </a:rPr>
                        <a:t>...</a:t>
                      </a:r>
                      <a:endParaRPr lang="en" sz="1200" b="1" dirty="0">
                        <a:solidFill>
                          <a:schemeClr val="bg1">
                            <a:lumMod val="65000"/>
                          </a:schemeClr>
                        </a:solidFill>
                      </a:endParaRPr>
                    </a:p>
                  </a:txBody>
                  <a:tcPr marL="91425" marR="91425" marT="91425" marB="91425"/>
                </a:tc>
                <a:extLst>
                  <a:ext uri="{0D108BD9-81ED-4DB2-BD59-A6C34878D82A}">
                    <a16:rowId xmlns:a16="http://schemas.microsoft.com/office/drawing/2014/main" val="10010"/>
                  </a:ext>
                </a:extLst>
              </a:tr>
            </a:tbl>
          </a:graphicData>
        </a:graphic>
      </p:graphicFrame>
      <p:cxnSp>
        <p:nvCxnSpPr>
          <p:cNvPr id="95" name="Shape 95"/>
          <p:cNvCxnSpPr/>
          <p:nvPr/>
        </p:nvCxnSpPr>
        <p:spPr>
          <a:xfrm>
            <a:off x="4793600" y="2705625"/>
            <a:ext cx="3240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35297" y="322359"/>
            <a:ext cx="8520600" cy="572700"/>
          </a:xfrm>
          <a:prstGeom prst="rect">
            <a:avLst/>
          </a:prstGeom>
        </p:spPr>
        <p:txBody>
          <a:bodyPr lIns="91425" tIns="91425" rIns="91425" bIns="91425" anchor="t" anchorCtr="0">
            <a:noAutofit/>
          </a:bodyPr>
          <a:lstStyle/>
          <a:p>
            <a:pPr lvl="0">
              <a:spcBef>
                <a:spcPts val="0"/>
              </a:spcBef>
              <a:buNone/>
            </a:pPr>
            <a:r>
              <a:rPr lang="en" dirty="0">
                <a:solidFill>
                  <a:schemeClr val="accent2"/>
                </a:solidFill>
              </a:rPr>
              <a:t>Latent Dirichlet Allocation</a:t>
            </a:r>
          </a:p>
        </p:txBody>
      </p:sp>
      <p:sp>
        <p:nvSpPr>
          <p:cNvPr id="152" name="Shape 152"/>
          <p:cNvSpPr txBox="1">
            <a:spLocks noGrp="1"/>
          </p:cNvSpPr>
          <p:nvPr>
            <p:ph type="body" idx="1"/>
          </p:nvPr>
        </p:nvSpPr>
        <p:spPr>
          <a:xfrm>
            <a:off x="617431" y="979293"/>
            <a:ext cx="2903001" cy="1893694"/>
          </a:xfrm>
          <a:prstGeom prst="rect">
            <a:avLst/>
          </a:prstGeom>
        </p:spPr>
        <p:style>
          <a:lnRef idx="2">
            <a:schemeClr val="accent3"/>
          </a:lnRef>
          <a:fillRef idx="1">
            <a:schemeClr val="lt1"/>
          </a:fillRef>
          <a:effectRef idx="0">
            <a:schemeClr val="accent3"/>
          </a:effectRef>
          <a:fontRef idx="minor">
            <a:schemeClr val="dk1"/>
          </a:fontRef>
        </p:style>
        <p:txBody>
          <a:bodyPr lIns="91425" tIns="91425" rIns="91425" bIns="91425" anchor="t" anchorCtr="0">
            <a:noAutofit/>
          </a:bodyPr>
          <a:lstStyle/>
          <a:p>
            <a:pPr lvl="0">
              <a:lnSpc>
                <a:spcPct val="120000"/>
              </a:lnSpc>
              <a:spcBef>
                <a:spcPts val="0"/>
              </a:spcBef>
              <a:buNone/>
            </a:pPr>
            <a:r>
              <a:rPr lang="en" sz="1400" dirty="0"/>
              <a:t>Doc 1: computer program…</a:t>
            </a:r>
          </a:p>
          <a:p>
            <a:pPr lvl="0">
              <a:lnSpc>
                <a:spcPct val="120000"/>
              </a:lnSpc>
              <a:spcBef>
                <a:spcPts val="0"/>
              </a:spcBef>
              <a:buNone/>
            </a:pPr>
            <a:r>
              <a:rPr lang="en" sz="1400" dirty="0"/>
              <a:t>Doc 2: earth soil…</a:t>
            </a:r>
          </a:p>
          <a:p>
            <a:pPr lvl="0">
              <a:lnSpc>
                <a:spcPct val="120000"/>
              </a:lnSpc>
              <a:spcBef>
                <a:spcPts val="0"/>
              </a:spcBef>
              <a:buNone/>
            </a:pPr>
            <a:r>
              <a:rPr lang="en" sz="1400" dirty="0"/>
              <a:t>Doc 3: sun universe…</a:t>
            </a:r>
          </a:p>
          <a:p>
            <a:pPr lvl="0">
              <a:lnSpc>
                <a:spcPct val="120000"/>
              </a:lnSpc>
              <a:spcBef>
                <a:spcPts val="0"/>
              </a:spcBef>
              <a:buNone/>
            </a:pPr>
            <a:r>
              <a:rPr lang="en" sz="1400" dirty="0"/>
              <a:t>Doc 4: …</a:t>
            </a:r>
          </a:p>
          <a:p>
            <a:pPr lvl="0">
              <a:lnSpc>
                <a:spcPct val="120000"/>
              </a:lnSpc>
              <a:spcBef>
                <a:spcPts val="0"/>
              </a:spcBef>
              <a:buNone/>
            </a:pPr>
            <a:r>
              <a:rPr lang="en" sz="1400" dirty="0"/>
              <a:t>…</a:t>
            </a:r>
          </a:p>
          <a:p>
            <a:pPr lvl="0">
              <a:lnSpc>
                <a:spcPct val="120000"/>
              </a:lnSpc>
              <a:spcBef>
                <a:spcPts val="0"/>
              </a:spcBef>
              <a:buNone/>
            </a:pPr>
            <a:r>
              <a:rPr lang="en" sz="1400" dirty="0"/>
              <a:t>Doc m: ...</a:t>
            </a:r>
          </a:p>
          <a:p>
            <a:pPr lvl="0">
              <a:spcBef>
                <a:spcPts val="0"/>
              </a:spcBef>
              <a:buNone/>
            </a:pPr>
            <a:endParaRPr sz="1400" dirty="0"/>
          </a:p>
        </p:txBody>
      </p:sp>
      <p:graphicFrame>
        <p:nvGraphicFramePr>
          <p:cNvPr id="8" name="Shape 103"/>
          <p:cNvGraphicFramePr/>
          <p:nvPr/>
        </p:nvGraphicFramePr>
        <p:xfrm>
          <a:off x="4937760" y="979292"/>
          <a:ext cx="4006628" cy="4023030"/>
        </p:xfrm>
        <a:graphic>
          <a:graphicData uri="http://schemas.openxmlformats.org/drawingml/2006/table">
            <a:tbl>
              <a:tblPr>
                <a:tableStyleId>{72833802-FEF1-4C79-8D5D-14CF1EAF98D9}</a:tableStyleId>
              </a:tblPr>
              <a:tblGrid>
                <a:gridCol w="1001657">
                  <a:extLst>
                    <a:ext uri="{9D8B030D-6E8A-4147-A177-3AD203B41FA5}">
                      <a16:colId xmlns:a16="http://schemas.microsoft.com/office/drawing/2014/main" val="20000"/>
                    </a:ext>
                  </a:extLst>
                </a:gridCol>
                <a:gridCol w="1001657">
                  <a:extLst>
                    <a:ext uri="{9D8B030D-6E8A-4147-A177-3AD203B41FA5}">
                      <a16:colId xmlns:a16="http://schemas.microsoft.com/office/drawing/2014/main" val="20001"/>
                    </a:ext>
                  </a:extLst>
                </a:gridCol>
                <a:gridCol w="1001657">
                  <a:extLst>
                    <a:ext uri="{9D8B030D-6E8A-4147-A177-3AD203B41FA5}">
                      <a16:colId xmlns:a16="http://schemas.microsoft.com/office/drawing/2014/main" val="20002"/>
                    </a:ext>
                  </a:extLst>
                </a:gridCol>
                <a:gridCol w="1001657">
                  <a:extLst>
                    <a:ext uri="{9D8B030D-6E8A-4147-A177-3AD203B41FA5}">
                      <a16:colId xmlns:a16="http://schemas.microsoft.com/office/drawing/2014/main" val="20003"/>
                    </a:ext>
                  </a:extLst>
                </a:gridCol>
              </a:tblGrid>
              <a:tr h="355854">
                <a:tc>
                  <a:txBody>
                    <a:bodyPr/>
                    <a:lstStyle/>
                    <a:p>
                      <a:pPr lvl="0" rtl="0">
                        <a:spcBef>
                          <a:spcPts val="0"/>
                        </a:spcBef>
                        <a:buNone/>
                      </a:pPr>
                      <a:endParaRPr sz="1200"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Topic 1</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Topic 2</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Topic 3</a:t>
                      </a:r>
                      <a:endParaRPr lang="en" sz="1200" b="1">
                        <a:solidFill>
                          <a:schemeClr val="bg1">
                            <a:lumMod val="50000"/>
                          </a:schemeClr>
                        </a:solidFill>
                      </a:endParaRPr>
                    </a:p>
                  </a:txBody>
                  <a:tcPr marL="91425" marR="91425" marT="91425" marB="91425"/>
                </a:tc>
                <a:extLst>
                  <a:ext uri="{0D108BD9-81ED-4DB2-BD59-A6C34878D82A}">
                    <a16:rowId xmlns:a16="http://schemas.microsoft.com/office/drawing/2014/main" val="10000"/>
                  </a:ext>
                </a:extLst>
              </a:tr>
              <a:tr h="355854">
                <a:tc>
                  <a:txBody>
                    <a:bodyPr/>
                    <a:lstStyle/>
                    <a:p>
                      <a:pPr lvl="0" rtl="0">
                        <a:spcBef>
                          <a:spcPts val="0"/>
                        </a:spcBef>
                        <a:buNone/>
                      </a:pPr>
                      <a:r>
                        <a:rPr lang="en" sz="1200" dirty="0">
                          <a:solidFill>
                            <a:schemeClr val="bg1">
                              <a:lumMod val="50000"/>
                            </a:schemeClr>
                          </a:solidFill>
                        </a:rPr>
                        <a:t>computer</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0.035</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8.3e-5</a:t>
                      </a:r>
                    </a:p>
                  </a:txBody>
                  <a:tcPr marL="91425" marR="91425" marT="91425" marB="91425"/>
                </a:tc>
                <a:tc>
                  <a:txBody>
                    <a:bodyPr/>
                    <a:lstStyle/>
                    <a:p>
                      <a:pPr lvl="0" rtl="0">
                        <a:spcBef>
                          <a:spcPts val="0"/>
                        </a:spcBef>
                        <a:buNone/>
                      </a:pPr>
                      <a:r>
                        <a:rPr lang="en" sz="1200">
                          <a:solidFill>
                            <a:schemeClr val="bg1">
                              <a:lumMod val="50000"/>
                            </a:schemeClr>
                          </a:solidFill>
                        </a:rPr>
                        <a:t>2.3e-5</a:t>
                      </a:r>
                    </a:p>
                  </a:txBody>
                  <a:tcPr marL="91425" marR="91425" marT="91425" marB="91425"/>
                </a:tc>
                <a:extLst>
                  <a:ext uri="{0D108BD9-81ED-4DB2-BD59-A6C34878D82A}">
                    <a16:rowId xmlns:a16="http://schemas.microsoft.com/office/drawing/2014/main" val="10001"/>
                  </a:ext>
                </a:extLst>
              </a:tr>
              <a:tr h="355854">
                <a:tc>
                  <a:txBody>
                    <a:bodyPr/>
                    <a:lstStyle/>
                    <a:p>
                      <a:pPr lvl="0" rtl="0">
                        <a:spcBef>
                          <a:spcPts val="0"/>
                        </a:spcBef>
                        <a:buNone/>
                      </a:pPr>
                      <a:r>
                        <a:rPr lang="en" sz="1200">
                          <a:solidFill>
                            <a:schemeClr val="bg1">
                              <a:lumMod val="50000"/>
                            </a:schemeClr>
                          </a:solidFill>
                        </a:rPr>
                        <a:t>earth</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3.5e-5</a:t>
                      </a:r>
                    </a:p>
                  </a:txBody>
                  <a:tcPr marL="91425" marR="91425" marT="91425" marB="91425"/>
                </a:tc>
                <a:tc>
                  <a:txBody>
                    <a:bodyPr/>
                    <a:lstStyle/>
                    <a:p>
                      <a:pPr lvl="0" rtl="0">
                        <a:spcBef>
                          <a:spcPts val="0"/>
                        </a:spcBef>
                        <a:buNone/>
                      </a:pPr>
                      <a:r>
                        <a:rPr lang="en" sz="1200" dirty="0">
                          <a:solidFill>
                            <a:schemeClr val="bg1">
                              <a:lumMod val="50000"/>
                            </a:schemeClr>
                          </a:solidFill>
                        </a:rPr>
                        <a:t>0.033</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3.4e-7</a:t>
                      </a:r>
                    </a:p>
                  </a:txBody>
                  <a:tcPr marL="91425" marR="91425" marT="91425" marB="91425"/>
                </a:tc>
                <a:extLst>
                  <a:ext uri="{0D108BD9-81ED-4DB2-BD59-A6C34878D82A}">
                    <a16:rowId xmlns:a16="http://schemas.microsoft.com/office/drawing/2014/main" val="10002"/>
                  </a:ext>
                </a:extLst>
              </a:tr>
              <a:tr h="355854">
                <a:tc>
                  <a:txBody>
                    <a:bodyPr/>
                    <a:lstStyle/>
                    <a:p>
                      <a:pPr lvl="0" rtl="0">
                        <a:spcBef>
                          <a:spcPts val="0"/>
                        </a:spcBef>
                        <a:buNone/>
                      </a:pPr>
                      <a:r>
                        <a:rPr lang="en" sz="1200">
                          <a:solidFill>
                            <a:schemeClr val="bg1">
                              <a:lumMod val="50000"/>
                            </a:schemeClr>
                          </a:solidFill>
                        </a:rPr>
                        <a:t>file</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0.003</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3.2e-8</a:t>
                      </a:r>
                    </a:p>
                  </a:txBody>
                  <a:tcPr marL="91425" marR="91425" marT="91425" marB="91425"/>
                </a:tc>
                <a:tc>
                  <a:txBody>
                    <a:bodyPr/>
                    <a:lstStyle/>
                    <a:p>
                      <a:pPr lvl="0" rtl="0">
                        <a:spcBef>
                          <a:spcPts val="0"/>
                        </a:spcBef>
                        <a:buNone/>
                      </a:pPr>
                      <a:r>
                        <a:rPr lang="en" sz="1200">
                          <a:solidFill>
                            <a:schemeClr val="bg1">
                              <a:lumMod val="50000"/>
                            </a:schemeClr>
                          </a:solidFill>
                        </a:rPr>
                        <a:t>1.0e-8</a:t>
                      </a:r>
                    </a:p>
                  </a:txBody>
                  <a:tcPr marL="91425" marR="91425" marT="91425" marB="91425"/>
                </a:tc>
                <a:extLst>
                  <a:ext uri="{0D108BD9-81ED-4DB2-BD59-A6C34878D82A}">
                    <a16:rowId xmlns:a16="http://schemas.microsoft.com/office/drawing/2014/main" val="10003"/>
                  </a:ext>
                </a:extLst>
              </a:tr>
              <a:tr h="355854">
                <a:tc>
                  <a:txBody>
                    <a:bodyPr/>
                    <a:lstStyle/>
                    <a:p>
                      <a:pPr lvl="0" rtl="0">
                        <a:spcBef>
                          <a:spcPts val="0"/>
                        </a:spcBef>
                        <a:buNone/>
                      </a:pPr>
                      <a:r>
                        <a:rPr lang="en" sz="1200" dirty="0">
                          <a:solidFill>
                            <a:schemeClr val="bg1">
                              <a:lumMod val="50000"/>
                            </a:schemeClr>
                          </a:solidFill>
                        </a:rPr>
                        <a:t>organic</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2.7e-4</a:t>
                      </a:r>
                    </a:p>
                  </a:txBody>
                  <a:tcPr marL="91425" marR="91425" marT="91425" marB="91425"/>
                </a:tc>
                <a:tc>
                  <a:txBody>
                    <a:bodyPr/>
                    <a:lstStyle/>
                    <a:p>
                      <a:pPr lvl="0" rtl="0">
                        <a:spcBef>
                          <a:spcPts val="0"/>
                        </a:spcBef>
                        <a:buNone/>
                      </a:pPr>
                      <a:r>
                        <a:rPr lang="en" sz="1200" dirty="0">
                          <a:solidFill>
                            <a:schemeClr val="bg1">
                              <a:lumMod val="50000"/>
                            </a:schemeClr>
                          </a:solidFill>
                        </a:rPr>
                        <a:t>0.010</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9.2e-5</a:t>
                      </a:r>
                    </a:p>
                  </a:txBody>
                  <a:tcPr marL="91425" marR="91425" marT="91425" marB="91425"/>
                </a:tc>
                <a:extLst>
                  <a:ext uri="{0D108BD9-81ED-4DB2-BD59-A6C34878D82A}">
                    <a16:rowId xmlns:a16="http://schemas.microsoft.com/office/drawing/2014/main" val="10004"/>
                  </a:ext>
                </a:extLst>
              </a:tr>
              <a:tr h="355854">
                <a:tc>
                  <a:txBody>
                    <a:bodyPr/>
                    <a:lstStyle/>
                    <a:p>
                      <a:pPr lvl="0" rtl="0">
                        <a:spcBef>
                          <a:spcPts val="0"/>
                        </a:spcBef>
                        <a:buNone/>
                      </a:pPr>
                      <a:r>
                        <a:rPr lang="en" sz="1200">
                          <a:solidFill>
                            <a:schemeClr val="bg1">
                              <a:lumMod val="50000"/>
                            </a:schemeClr>
                          </a:solidFill>
                        </a:rPr>
                        <a:t>planet</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1.9e-9</a:t>
                      </a:r>
                    </a:p>
                  </a:txBody>
                  <a:tcPr marL="91425" marR="91425" marT="91425" marB="91425"/>
                </a:tc>
                <a:tc>
                  <a:txBody>
                    <a:bodyPr/>
                    <a:lstStyle/>
                    <a:p>
                      <a:pPr lvl="0" rtl="0">
                        <a:spcBef>
                          <a:spcPts val="0"/>
                        </a:spcBef>
                        <a:buNone/>
                      </a:pPr>
                      <a:r>
                        <a:rPr lang="en" sz="1200" dirty="0">
                          <a:solidFill>
                            <a:schemeClr val="bg1">
                              <a:lumMod val="50000"/>
                            </a:schemeClr>
                          </a:solidFill>
                        </a:rPr>
                        <a:t>1.3e-7</a:t>
                      </a:r>
                    </a:p>
                  </a:txBody>
                  <a:tcPr marL="91425" marR="91425" marT="91425" marB="91425"/>
                </a:tc>
                <a:tc>
                  <a:txBody>
                    <a:bodyPr/>
                    <a:lstStyle/>
                    <a:p>
                      <a:pPr lvl="0" rtl="0">
                        <a:spcBef>
                          <a:spcPts val="0"/>
                        </a:spcBef>
                        <a:buNone/>
                      </a:pPr>
                      <a:r>
                        <a:rPr lang="en" sz="1200">
                          <a:solidFill>
                            <a:schemeClr val="bg1">
                              <a:lumMod val="50000"/>
                            </a:schemeClr>
                          </a:solidFill>
                        </a:rPr>
                        <a:t>0.012</a:t>
                      </a:r>
                      <a:endParaRPr lang="en" sz="1200" b="1">
                        <a:solidFill>
                          <a:schemeClr val="bg1">
                            <a:lumMod val="50000"/>
                          </a:schemeClr>
                        </a:solidFill>
                      </a:endParaRPr>
                    </a:p>
                  </a:txBody>
                  <a:tcPr marL="91425" marR="91425" marT="91425" marB="91425"/>
                </a:tc>
                <a:extLst>
                  <a:ext uri="{0D108BD9-81ED-4DB2-BD59-A6C34878D82A}">
                    <a16:rowId xmlns:a16="http://schemas.microsoft.com/office/drawing/2014/main" val="10005"/>
                  </a:ext>
                </a:extLst>
              </a:tr>
              <a:tr h="355854">
                <a:tc>
                  <a:txBody>
                    <a:bodyPr/>
                    <a:lstStyle/>
                    <a:p>
                      <a:pPr lvl="0" rtl="0">
                        <a:spcBef>
                          <a:spcPts val="0"/>
                        </a:spcBef>
                        <a:buNone/>
                      </a:pPr>
                      <a:r>
                        <a:rPr lang="en" sz="1200">
                          <a:solidFill>
                            <a:schemeClr val="bg1">
                              <a:lumMod val="50000"/>
                            </a:schemeClr>
                          </a:solidFill>
                        </a:rPr>
                        <a:t>program</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0.025</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9.2e-6</a:t>
                      </a:r>
                    </a:p>
                  </a:txBody>
                  <a:tcPr marL="91425" marR="91425" marT="91425" marB="91425"/>
                </a:tc>
                <a:tc>
                  <a:txBody>
                    <a:bodyPr/>
                    <a:lstStyle/>
                    <a:p>
                      <a:pPr lvl="0" rtl="0">
                        <a:spcBef>
                          <a:spcPts val="0"/>
                        </a:spcBef>
                        <a:buNone/>
                      </a:pPr>
                      <a:r>
                        <a:rPr lang="en" sz="1200">
                          <a:solidFill>
                            <a:schemeClr val="bg1">
                              <a:lumMod val="50000"/>
                            </a:schemeClr>
                          </a:solidFill>
                        </a:rPr>
                        <a:t>7.2e-6</a:t>
                      </a:r>
                    </a:p>
                  </a:txBody>
                  <a:tcPr marL="91425" marR="91425" marT="91425" marB="91425"/>
                </a:tc>
                <a:extLst>
                  <a:ext uri="{0D108BD9-81ED-4DB2-BD59-A6C34878D82A}">
                    <a16:rowId xmlns:a16="http://schemas.microsoft.com/office/drawing/2014/main" val="10006"/>
                  </a:ext>
                </a:extLst>
              </a:tr>
              <a:tr h="355854">
                <a:tc>
                  <a:txBody>
                    <a:bodyPr/>
                    <a:lstStyle/>
                    <a:p>
                      <a:pPr lvl="0" rtl="0">
                        <a:spcBef>
                          <a:spcPts val="0"/>
                        </a:spcBef>
                        <a:buNone/>
                      </a:pPr>
                      <a:r>
                        <a:rPr lang="en" sz="1200">
                          <a:solidFill>
                            <a:schemeClr val="bg1">
                              <a:lumMod val="50000"/>
                            </a:schemeClr>
                          </a:solidFill>
                        </a:rPr>
                        <a:t>space</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1.3e-8</a:t>
                      </a:r>
                    </a:p>
                  </a:txBody>
                  <a:tcPr marL="91425" marR="91425" marT="91425" marB="91425"/>
                </a:tc>
                <a:tc>
                  <a:txBody>
                    <a:bodyPr/>
                    <a:lstStyle/>
                    <a:p>
                      <a:pPr lvl="0" rtl="0">
                        <a:spcBef>
                          <a:spcPts val="0"/>
                        </a:spcBef>
                        <a:buNone/>
                      </a:pPr>
                      <a:r>
                        <a:rPr lang="en" sz="1200" dirty="0">
                          <a:solidFill>
                            <a:schemeClr val="bg1">
                              <a:lumMod val="50000"/>
                            </a:schemeClr>
                          </a:solidFill>
                        </a:rPr>
                        <a:t>5.4e-6</a:t>
                      </a:r>
                    </a:p>
                  </a:txBody>
                  <a:tcPr marL="91425" marR="91425" marT="91425" marB="91425"/>
                </a:tc>
                <a:tc>
                  <a:txBody>
                    <a:bodyPr/>
                    <a:lstStyle/>
                    <a:p>
                      <a:pPr lvl="0" rtl="0">
                        <a:spcBef>
                          <a:spcPts val="0"/>
                        </a:spcBef>
                        <a:buNone/>
                      </a:pPr>
                      <a:r>
                        <a:rPr lang="en" sz="1200">
                          <a:solidFill>
                            <a:schemeClr val="bg1">
                              <a:lumMod val="50000"/>
                            </a:schemeClr>
                          </a:solidFill>
                        </a:rPr>
                        <a:t>0.008</a:t>
                      </a:r>
                      <a:endParaRPr lang="en" sz="1200" b="1">
                        <a:solidFill>
                          <a:schemeClr val="bg1">
                            <a:lumMod val="50000"/>
                          </a:schemeClr>
                        </a:solidFill>
                      </a:endParaRPr>
                    </a:p>
                  </a:txBody>
                  <a:tcPr marL="91425" marR="91425" marT="91425" marB="91425"/>
                </a:tc>
                <a:extLst>
                  <a:ext uri="{0D108BD9-81ED-4DB2-BD59-A6C34878D82A}">
                    <a16:rowId xmlns:a16="http://schemas.microsoft.com/office/drawing/2014/main" val="10007"/>
                  </a:ext>
                </a:extLst>
              </a:tr>
              <a:tr h="355854">
                <a:tc>
                  <a:txBody>
                    <a:bodyPr/>
                    <a:lstStyle/>
                    <a:p>
                      <a:pPr lvl="0" rtl="0">
                        <a:spcBef>
                          <a:spcPts val="0"/>
                        </a:spcBef>
                        <a:buNone/>
                      </a:pPr>
                      <a:r>
                        <a:rPr lang="en" sz="1200" dirty="0">
                          <a:solidFill>
                            <a:schemeClr val="bg1">
                              <a:lumMod val="50000"/>
                            </a:schemeClr>
                          </a:solidFill>
                        </a:rPr>
                        <a:t>soil</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5.6e-5</a:t>
                      </a:r>
                    </a:p>
                  </a:txBody>
                  <a:tcPr marL="91425" marR="91425" marT="91425" marB="91425"/>
                </a:tc>
                <a:tc>
                  <a:txBody>
                    <a:bodyPr/>
                    <a:lstStyle/>
                    <a:p>
                      <a:pPr lvl="0" rtl="0">
                        <a:spcBef>
                          <a:spcPts val="0"/>
                        </a:spcBef>
                        <a:buNone/>
                      </a:pPr>
                      <a:r>
                        <a:rPr lang="en" sz="1200" dirty="0">
                          <a:solidFill>
                            <a:schemeClr val="bg1">
                              <a:lumMod val="50000"/>
                            </a:schemeClr>
                          </a:solidFill>
                        </a:rPr>
                        <a:t>0.009</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4.3e-7</a:t>
                      </a:r>
                    </a:p>
                  </a:txBody>
                  <a:tcPr marL="91425" marR="91425" marT="91425" marB="91425"/>
                </a:tc>
                <a:extLst>
                  <a:ext uri="{0D108BD9-81ED-4DB2-BD59-A6C34878D82A}">
                    <a16:rowId xmlns:a16="http://schemas.microsoft.com/office/drawing/2014/main" val="10008"/>
                  </a:ext>
                </a:extLst>
              </a:tr>
              <a:tr h="355854">
                <a:tc>
                  <a:txBody>
                    <a:bodyPr/>
                    <a:lstStyle/>
                    <a:p>
                      <a:pPr lvl="0" rtl="0">
                        <a:spcBef>
                          <a:spcPts val="0"/>
                        </a:spcBef>
                        <a:buNone/>
                      </a:pPr>
                      <a:r>
                        <a:rPr lang="en" sz="1200">
                          <a:solidFill>
                            <a:schemeClr val="bg1">
                              <a:lumMod val="50000"/>
                            </a:schemeClr>
                          </a:solidFill>
                        </a:rPr>
                        <a:t>universe</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7.8e-6</a:t>
                      </a:r>
                    </a:p>
                  </a:txBody>
                  <a:tcPr marL="91425" marR="91425" marT="91425" marB="91425"/>
                </a:tc>
                <a:tc>
                  <a:txBody>
                    <a:bodyPr/>
                    <a:lstStyle/>
                    <a:p>
                      <a:pPr lvl="0" rtl="0">
                        <a:spcBef>
                          <a:spcPts val="0"/>
                        </a:spcBef>
                        <a:buNone/>
                      </a:pPr>
                      <a:r>
                        <a:rPr lang="en" sz="1200" dirty="0">
                          <a:solidFill>
                            <a:schemeClr val="bg1">
                              <a:lumMod val="50000"/>
                            </a:schemeClr>
                          </a:solidFill>
                        </a:rPr>
                        <a:t>1.9e-7</a:t>
                      </a:r>
                    </a:p>
                  </a:txBody>
                  <a:tcPr marL="91425" marR="91425" marT="91425" marB="91425"/>
                </a:tc>
                <a:tc>
                  <a:txBody>
                    <a:bodyPr/>
                    <a:lstStyle/>
                    <a:p>
                      <a:pPr lvl="0" rtl="0">
                        <a:spcBef>
                          <a:spcPts val="0"/>
                        </a:spcBef>
                        <a:buNone/>
                      </a:pPr>
                      <a:r>
                        <a:rPr lang="en" sz="1200" dirty="0">
                          <a:solidFill>
                            <a:schemeClr val="bg1">
                              <a:lumMod val="50000"/>
                            </a:schemeClr>
                          </a:solidFill>
                        </a:rPr>
                        <a:t>0.065</a:t>
                      </a:r>
                      <a:endParaRPr lang="en" sz="1200" b="1" dirty="0">
                        <a:solidFill>
                          <a:schemeClr val="bg1">
                            <a:lumMod val="50000"/>
                          </a:schemeClr>
                        </a:solidFill>
                      </a:endParaRPr>
                    </a:p>
                  </a:txBody>
                  <a:tcPr marL="91425" marR="91425" marT="91425" marB="91425"/>
                </a:tc>
                <a:extLst>
                  <a:ext uri="{0D108BD9-81ED-4DB2-BD59-A6C34878D82A}">
                    <a16:rowId xmlns:a16="http://schemas.microsoft.com/office/drawing/2014/main" val="10009"/>
                  </a:ext>
                </a:extLst>
              </a:tr>
              <a:tr h="355854">
                <a:tc>
                  <a:txBody>
                    <a:bodyPr/>
                    <a:lstStyle/>
                    <a:p>
                      <a:pPr lvl="0" rtl="0">
                        <a:spcBef>
                          <a:spcPts val="0"/>
                        </a:spcBef>
                        <a:buNone/>
                      </a:pPr>
                      <a:r>
                        <a:rPr lang="en" sz="1200">
                          <a:solidFill>
                            <a:schemeClr val="bg1">
                              <a:lumMod val="50000"/>
                            </a:schemeClr>
                          </a:solidFill>
                        </a:rPr>
                        <a:t>...</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a:t>
                      </a:r>
                    </a:p>
                  </a:txBody>
                  <a:tcPr marL="91425" marR="91425" marT="91425" marB="91425"/>
                </a:tc>
                <a:tc>
                  <a:txBody>
                    <a:bodyPr/>
                    <a:lstStyle/>
                    <a:p>
                      <a:pPr lvl="0" rtl="0">
                        <a:spcBef>
                          <a:spcPts val="0"/>
                        </a:spcBef>
                        <a:buNone/>
                      </a:pPr>
                      <a:r>
                        <a:rPr lang="en" sz="1200">
                          <a:solidFill>
                            <a:schemeClr val="bg1">
                              <a:lumMod val="50000"/>
                            </a:schemeClr>
                          </a:solidFill>
                        </a:rPr>
                        <a:t>...</a:t>
                      </a:r>
                    </a:p>
                  </a:txBody>
                  <a:tcPr marL="91425" marR="91425" marT="91425" marB="91425"/>
                </a:tc>
                <a:tc>
                  <a:txBody>
                    <a:bodyPr/>
                    <a:lstStyle/>
                    <a:p>
                      <a:pPr lvl="0" rtl="0">
                        <a:spcBef>
                          <a:spcPts val="0"/>
                        </a:spcBef>
                        <a:buNone/>
                      </a:pPr>
                      <a:r>
                        <a:rPr lang="en" sz="1200" dirty="0">
                          <a:solidFill>
                            <a:schemeClr val="bg1">
                              <a:lumMod val="50000"/>
                            </a:schemeClr>
                          </a:solidFill>
                        </a:rPr>
                        <a:t>...</a:t>
                      </a:r>
                      <a:endParaRPr lang="en" sz="1200" b="1" dirty="0">
                        <a:solidFill>
                          <a:schemeClr val="bg1">
                            <a:lumMod val="50000"/>
                          </a:schemeClr>
                        </a:solidFill>
                      </a:endParaRPr>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7" name="Shape 93"/>
          <p:cNvGraphicFramePr/>
          <p:nvPr/>
        </p:nvGraphicFramePr>
        <p:xfrm>
          <a:off x="617431" y="3418993"/>
          <a:ext cx="2903000" cy="1554795"/>
        </p:xfrm>
        <a:graphic>
          <a:graphicData uri="http://schemas.openxmlformats.org/drawingml/2006/table">
            <a:tbl>
              <a:tblPr>
                <a:tableStyleId>{0E3FDE45-AF77-4B5C-9715-49D594BDF05E}</a:tableStyleId>
              </a:tblPr>
              <a:tblGrid>
                <a:gridCol w="725750">
                  <a:extLst>
                    <a:ext uri="{9D8B030D-6E8A-4147-A177-3AD203B41FA5}">
                      <a16:colId xmlns:a16="http://schemas.microsoft.com/office/drawing/2014/main" val="20000"/>
                    </a:ext>
                  </a:extLst>
                </a:gridCol>
                <a:gridCol w="725750">
                  <a:extLst>
                    <a:ext uri="{9D8B030D-6E8A-4147-A177-3AD203B41FA5}">
                      <a16:colId xmlns:a16="http://schemas.microsoft.com/office/drawing/2014/main" val="20001"/>
                    </a:ext>
                  </a:extLst>
                </a:gridCol>
                <a:gridCol w="725750">
                  <a:extLst>
                    <a:ext uri="{9D8B030D-6E8A-4147-A177-3AD203B41FA5}">
                      <a16:colId xmlns:a16="http://schemas.microsoft.com/office/drawing/2014/main" val="20002"/>
                    </a:ext>
                  </a:extLst>
                </a:gridCol>
                <a:gridCol w="725750">
                  <a:extLst>
                    <a:ext uri="{9D8B030D-6E8A-4147-A177-3AD203B41FA5}">
                      <a16:colId xmlns:a16="http://schemas.microsoft.com/office/drawing/2014/main" val="20003"/>
                    </a:ext>
                  </a:extLst>
                </a:gridCol>
              </a:tblGrid>
              <a:tr h="389025">
                <a:tc>
                  <a:txBody>
                    <a:bodyPr/>
                    <a:lstStyle/>
                    <a:p>
                      <a:pPr lvl="0">
                        <a:spcBef>
                          <a:spcPts val="0"/>
                        </a:spcBef>
                        <a:buNone/>
                      </a:pPr>
                      <a:endParaRPr dirty="0">
                        <a:solidFill>
                          <a:schemeClr val="bg1">
                            <a:lumMod val="50000"/>
                          </a:schemeClr>
                        </a:solidFill>
                      </a:endParaRPr>
                    </a:p>
                  </a:txBody>
                  <a:tcPr marL="91425" marR="91425" marT="91425" marB="91425"/>
                </a:tc>
                <a:tc>
                  <a:txBody>
                    <a:bodyPr/>
                    <a:lstStyle/>
                    <a:p>
                      <a:pPr lvl="0">
                        <a:spcBef>
                          <a:spcPts val="0"/>
                        </a:spcBef>
                        <a:buNone/>
                      </a:pPr>
                      <a:r>
                        <a:rPr lang="en" dirty="0">
                          <a:solidFill>
                            <a:schemeClr val="bg1">
                              <a:lumMod val="50000"/>
                            </a:schemeClr>
                          </a:solidFill>
                        </a:rPr>
                        <a:t>Topic 1</a:t>
                      </a:r>
                      <a:endParaRPr lang="en" b="1" dirty="0">
                        <a:solidFill>
                          <a:schemeClr val="bg1">
                            <a:lumMod val="50000"/>
                          </a:schemeClr>
                        </a:solidFill>
                      </a:endParaRPr>
                    </a:p>
                  </a:txBody>
                  <a:tcPr marL="91425" marR="91425" marT="91425" marB="91425"/>
                </a:tc>
                <a:tc>
                  <a:txBody>
                    <a:bodyPr/>
                    <a:lstStyle/>
                    <a:p>
                      <a:pPr lvl="0">
                        <a:spcBef>
                          <a:spcPts val="0"/>
                        </a:spcBef>
                        <a:buNone/>
                      </a:pPr>
                      <a:r>
                        <a:rPr lang="en" dirty="0">
                          <a:solidFill>
                            <a:schemeClr val="bg1">
                              <a:lumMod val="50000"/>
                            </a:schemeClr>
                          </a:solidFill>
                        </a:rPr>
                        <a:t>Topic 2</a:t>
                      </a:r>
                      <a:endParaRPr lang="en" b="1" dirty="0">
                        <a:solidFill>
                          <a:schemeClr val="bg1">
                            <a:lumMod val="50000"/>
                          </a:schemeClr>
                        </a:solidFill>
                      </a:endParaRPr>
                    </a:p>
                  </a:txBody>
                  <a:tcPr marL="91425" marR="91425" marT="91425" marB="91425"/>
                </a:tc>
                <a:tc>
                  <a:txBody>
                    <a:bodyPr/>
                    <a:lstStyle/>
                    <a:p>
                      <a:pPr lvl="0">
                        <a:spcBef>
                          <a:spcPts val="0"/>
                        </a:spcBef>
                        <a:buNone/>
                      </a:pPr>
                      <a:r>
                        <a:rPr lang="en" dirty="0">
                          <a:solidFill>
                            <a:schemeClr val="bg1">
                              <a:lumMod val="50000"/>
                            </a:schemeClr>
                          </a:solidFill>
                        </a:rPr>
                        <a:t>Topic 3</a:t>
                      </a:r>
                      <a:endParaRPr lang="en" b="1" dirty="0">
                        <a:solidFill>
                          <a:schemeClr val="bg1">
                            <a:lumMod val="50000"/>
                          </a:schemeClr>
                        </a:solidFill>
                      </a:endParaRPr>
                    </a:p>
                  </a:txBody>
                  <a:tcPr marL="91425" marR="91425" marT="91425" marB="91425"/>
                </a:tc>
                <a:extLst>
                  <a:ext uri="{0D108BD9-81ED-4DB2-BD59-A6C34878D82A}">
                    <a16:rowId xmlns:a16="http://schemas.microsoft.com/office/drawing/2014/main" val="10000"/>
                  </a:ext>
                </a:extLst>
              </a:tr>
              <a:tr h="309721">
                <a:tc>
                  <a:txBody>
                    <a:bodyPr/>
                    <a:lstStyle/>
                    <a:p>
                      <a:pPr lvl="0">
                        <a:spcBef>
                          <a:spcPts val="0"/>
                        </a:spcBef>
                        <a:buNone/>
                      </a:pPr>
                      <a:r>
                        <a:rPr lang="en">
                          <a:solidFill>
                            <a:schemeClr val="bg1">
                              <a:lumMod val="50000"/>
                            </a:schemeClr>
                          </a:solidFill>
                        </a:rPr>
                        <a:t>Doc 1</a:t>
                      </a:r>
                      <a:endParaRPr lang="en" b="1">
                        <a:solidFill>
                          <a:schemeClr val="bg1">
                            <a:lumMod val="50000"/>
                          </a:schemeClr>
                        </a:solidFill>
                      </a:endParaRPr>
                    </a:p>
                  </a:txBody>
                  <a:tcPr marL="91425" marR="91425" marT="91425" marB="91425"/>
                </a:tc>
                <a:tc>
                  <a:txBody>
                    <a:bodyPr/>
                    <a:lstStyle/>
                    <a:p>
                      <a:pPr lvl="0">
                        <a:spcBef>
                          <a:spcPts val="0"/>
                        </a:spcBef>
                        <a:buNone/>
                      </a:pPr>
                      <a:r>
                        <a:rPr lang="en" dirty="0">
                          <a:solidFill>
                            <a:schemeClr val="bg1">
                              <a:lumMod val="50000"/>
                            </a:schemeClr>
                          </a:solidFill>
                        </a:rPr>
                        <a:t>0.87</a:t>
                      </a:r>
                    </a:p>
                  </a:txBody>
                  <a:tcPr marL="91425" marR="91425" marT="91425" marB="91425"/>
                </a:tc>
                <a:tc>
                  <a:txBody>
                    <a:bodyPr/>
                    <a:lstStyle/>
                    <a:p>
                      <a:pPr lvl="0">
                        <a:spcBef>
                          <a:spcPts val="0"/>
                        </a:spcBef>
                        <a:buNone/>
                      </a:pPr>
                      <a:r>
                        <a:rPr lang="en" dirty="0">
                          <a:solidFill>
                            <a:schemeClr val="bg1">
                              <a:lumMod val="50000"/>
                            </a:schemeClr>
                          </a:solidFill>
                        </a:rPr>
                        <a:t>0.09</a:t>
                      </a:r>
                    </a:p>
                  </a:txBody>
                  <a:tcPr marL="91425" marR="91425" marT="91425" marB="91425"/>
                </a:tc>
                <a:tc>
                  <a:txBody>
                    <a:bodyPr/>
                    <a:lstStyle/>
                    <a:p>
                      <a:pPr lvl="0">
                        <a:spcBef>
                          <a:spcPts val="0"/>
                        </a:spcBef>
                        <a:buNone/>
                      </a:pPr>
                      <a:r>
                        <a:rPr lang="en" dirty="0">
                          <a:solidFill>
                            <a:schemeClr val="bg1">
                              <a:lumMod val="50000"/>
                            </a:schemeClr>
                          </a:solidFill>
                        </a:rPr>
                        <a:t>0.04</a:t>
                      </a:r>
                    </a:p>
                  </a:txBody>
                  <a:tcPr marL="91425" marR="91425" marT="91425" marB="91425"/>
                </a:tc>
                <a:extLst>
                  <a:ext uri="{0D108BD9-81ED-4DB2-BD59-A6C34878D82A}">
                    <a16:rowId xmlns:a16="http://schemas.microsoft.com/office/drawing/2014/main" val="10001"/>
                  </a:ext>
                </a:extLst>
              </a:tr>
              <a:tr h="309721">
                <a:tc>
                  <a:txBody>
                    <a:bodyPr/>
                    <a:lstStyle/>
                    <a:p>
                      <a:pPr lvl="0" rtl="0">
                        <a:spcBef>
                          <a:spcPts val="0"/>
                        </a:spcBef>
                        <a:buNone/>
                      </a:pPr>
                      <a:r>
                        <a:rPr lang="en">
                          <a:solidFill>
                            <a:schemeClr val="bg1">
                              <a:lumMod val="50000"/>
                            </a:schemeClr>
                          </a:solidFill>
                        </a:rPr>
                        <a:t>Doc 2</a:t>
                      </a:r>
                      <a:endParaRPr lang="en" b="1">
                        <a:solidFill>
                          <a:schemeClr val="bg1">
                            <a:lumMod val="50000"/>
                          </a:schemeClr>
                        </a:solidFill>
                      </a:endParaRPr>
                    </a:p>
                  </a:txBody>
                  <a:tcPr marL="91425" marR="91425" marT="91425" marB="91425"/>
                </a:tc>
                <a:tc>
                  <a:txBody>
                    <a:bodyPr/>
                    <a:lstStyle/>
                    <a:p>
                      <a:pPr lvl="0">
                        <a:spcBef>
                          <a:spcPts val="0"/>
                        </a:spcBef>
                        <a:buNone/>
                      </a:pPr>
                      <a:r>
                        <a:rPr lang="en" dirty="0">
                          <a:solidFill>
                            <a:schemeClr val="bg1">
                              <a:lumMod val="50000"/>
                            </a:schemeClr>
                          </a:solidFill>
                        </a:rPr>
                        <a:t>0.05</a:t>
                      </a:r>
                    </a:p>
                  </a:txBody>
                  <a:tcPr marL="91425" marR="91425" marT="91425" marB="91425"/>
                </a:tc>
                <a:tc>
                  <a:txBody>
                    <a:bodyPr/>
                    <a:lstStyle/>
                    <a:p>
                      <a:pPr lvl="0">
                        <a:spcBef>
                          <a:spcPts val="0"/>
                        </a:spcBef>
                        <a:buNone/>
                      </a:pPr>
                      <a:r>
                        <a:rPr lang="en">
                          <a:solidFill>
                            <a:schemeClr val="bg1">
                              <a:lumMod val="50000"/>
                            </a:schemeClr>
                          </a:solidFill>
                        </a:rPr>
                        <a:t>0.92</a:t>
                      </a:r>
                    </a:p>
                  </a:txBody>
                  <a:tcPr marL="91425" marR="91425" marT="91425" marB="91425"/>
                </a:tc>
                <a:tc>
                  <a:txBody>
                    <a:bodyPr/>
                    <a:lstStyle/>
                    <a:p>
                      <a:pPr lvl="0">
                        <a:spcBef>
                          <a:spcPts val="0"/>
                        </a:spcBef>
                        <a:buNone/>
                      </a:pPr>
                      <a:r>
                        <a:rPr lang="en" dirty="0">
                          <a:solidFill>
                            <a:schemeClr val="bg1">
                              <a:lumMod val="50000"/>
                            </a:schemeClr>
                          </a:solidFill>
                        </a:rPr>
                        <a:t>0.03</a:t>
                      </a:r>
                    </a:p>
                  </a:txBody>
                  <a:tcPr marL="91425" marR="91425" marT="91425" marB="91425"/>
                </a:tc>
                <a:extLst>
                  <a:ext uri="{0D108BD9-81ED-4DB2-BD59-A6C34878D82A}">
                    <a16:rowId xmlns:a16="http://schemas.microsoft.com/office/drawing/2014/main" val="10002"/>
                  </a:ext>
                </a:extLst>
              </a:tr>
              <a:tr h="309721">
                <a:tc>
                  <a:txBody>
                    <a:bodyPr/>
                    <a:lstStyle/>
                    <a:p>
                      <a:pPr lvl="0" rtl="0">
                        <a:spcBef>
                          <a:spcPts val="0"/>
                        </a:spcBef>
                        <a:buNone/>
                      </a:pPr>
                      <a:r>
                        <a:rPr lang="en" b="1" dirty="0">
                          <a:solidFill>
                            <a:schemeClr val="bg1">
                              <a:lumMod val="50000"/>
                            </a:schemeClr>
                          </a:solidFill>
                        </a:rPr>
                        <a:t>…</a:t>
                      </a:r>
                    </a:p>
                  </a:txBody>
                  <a:tcPr marL="91425" marR="91425" marT="91425" marB="91425"/>
                </a:tc>
                <a:tc>
                  <a:txBody>
                    <a:bodyPr/>
                    <a:lstStyle/>
                    <a:p>
                      <a:pPr lvl="0">
                        <a:spcBef>
                          <a:spcPts val="0"/>
                        </a:spcBef>
                        <a:buNone/>
                      </a:pPr>
                      <a:r>
                        <a:rPr lang="en" dirty="0">
                          <a:solidFill>
                            <a:schemeClr val="bg1">
                              <a:lumMod val="50000"/>
                            </a:schemeClr>
                          </a:solidFill>
                        </a:rPr>
                        <a:t>…</a:t>
                      </a:r>
                    </a:p>
                  </a:txBody>
                  <a:tcPr marL="91425" marR="91425" marT="91425" marB="91425"/>
                </a:tc>
                <a:tc>
                  <a:txBody>
                    <a:bodyPr/>
                    <a:lstStyle/>
                    <a:p>
                      <a:pPr lvl="0">
                        <a:spcBef>
                          <a:spcPts val="0"/>
                        </a:spcBef>
                        <a:buNone/>
                      </a:pPr>
                      <a:r>
                        <a:rPr lang="en" dirty="0">
                          <a:solidFill>
                            <a:schemeClr val="bg1">
                              <a:lumMod val="50000"/>
                            </a:schemeClr>
                          </a:solidFill>
                        </a:rPr>
                        <a:t>…</a:t>
                      </a:r>
                    </a:p>
                  </a:txBody>
                  <a:tcPr marL="91425" marR="91425" marT="91425" marB="91425"/>
                </a:tc>
                <a:tc>
                  <a:txBody>
                    <a:bodyPr/>
                    <a:lstStyle/>
                    <a:p>
                      <a:pPr lvl="0">
                        <a:spcBef>
                          <a:spcPts val="0"/>
                        </a:spcBef>
                        <a:buNone/>
                      </a:pPr>
                      <a:r>
                        <a:rPr lang="en" dirty="0">
                          <a:solidFill>
                            <a:schemeClr val="bg1">
                              <a:lumMod val="50000"/>
                            </a:schemeClr>
                          </a:solidFill>
                        </a:rPr>
                        <a:t>…</a:t>
                      </a:r>
                    </a:p>
                  </a:txBody>
                  <a:tcPr marL="91425" marR="91425" marT="91425" marB="91425"/>
                </a:tc>
                <a:extLst>
                  <a:ext uri="{0D108BD9-81ED-4DB2-BD59-A6C34878D82A}">
                    <a16:rowId xmlns:a16="http://schemas.microsoft.com/office/drawing/2014/main" val="10003"/>
                  </a:ext>
                </a:extLst>
              </a:tr>
            </a:tbl>
          </a:graphicData>
        </a:graphic>
      </p:graphicFrame>
      <p:cxnSp>
        <p:nvCxnSpPr>
          <p:cNvPr id="4" name="Straight Arrow Connector 3"/>
          <p:cNvCxnSpPr/>
          <p:nvPr/>
        </p:nvCxnSpPr>
        <p:spPr>
          <a:xfrm flipV="1">
            <a:off x="2041177" y="2973275"/>
            <a:ext cx="5899" cy="3952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flipH="1" flipV="1">
            <a:off x="3681197" y="1893693"/>
            <a:ext cx="1197570" cy="117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3125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58895" y="285538"/>
            <a:ext cx="8520600" cy="572700"/>
          </a:xfrm>
          <a:prstGeom prst="rect">
            <a:avLst/>
          </a:prstGeom>
        </p:spPr>
        <p:txBody>
          <a:bodyPr lIns="91425" tIns="91425" rIns="91425" bIns="91425" anchor="t" anchorCtr="0">
            <a:noAutofit/>
          </a:bodyPr>
          <a:lstStyle/>
          <a:p>
            <a:pPr lvl="0">
              <a:spcBef>
                <a:spcPts val="0"/>
              </a:spcBef>
              <a:buNone/>
            </a:pPr>
            <a:r>
              <a:rPr lang="en" dirty="0">
                <a:solidFill>
                  <a:schemeClr val="accent2"/>
                </a:solidFill>
              </a:rPr>
              <a:t>LDA - Corpus Generation Process</a:t>
            </a:r>
          </a:p>
        </p:txBody>
      </p:sp>
      <p:sp>
        <p:nvSpPr>
          <p:cNvPr id="101" name="Shape 101"/>
          <p:cNvSpPr txBox="1">
            <a:spLocks noGrp="1"/>
          </p:cNvSpPr>
          <p:nvPr>
            <p:ph type="body" idx="1"/>
          </p:nvPr>
        </p:nvSpPr>
        <p:spPr>
          <a:xfrm>
            <a:off x="202131" y="1017724"/>
            <a:ext cx="4129237" cy="1943190"/>
          </a:xfrm>
          <a:prstGeom prst="rect">
            <a:avLst/>
          </a:prstGeom>
        </p:spPr>
        <p:txBody>
          <a:bodyPr lIns="91425" tIns="91425" rIns="91425" bIns="91425" anchor="t" anchorCtr="0">
            <a:noAutofit/>
          </a:bodyPr>
          <a:lstStyle/>
          <a:p>
            <a:pPr marL="457200" lvl="0" indent="-228600">
              <a:lnSpc>
                <a:spcPct val="120000"/>
              </a:lnSpc>
              <a:buChar char="-"/>
            </a:pPr>
            <a:r>
              <a:rPr lang="en-US" sz="1800" dirty="0">
                <a:solidFill>
                  <a:schemeClr val="tx1">
                    <a:lumMod val="50000"/>
                  </a:schemeClr>
                </a:solidFill>
              </a:rPr>
              <a:t>𝜷</a:t>
            </a:r>
            <a:r>
              <a:rPr lang="en-US" sz="1800" baseline="-25000" dirty="0">
                <a:solidFill>
                  <a:schemeClr val="tx1">
                    <a:lumMod val="50000"/>
                  </a:schemeClr>
                </a:solidFill>
              </a:rPr>
              <a:t>k</a:t>
            </a:r>
            <a:r>
              <a:rPr lang="en-US" sz="1800" dirty="0">
                <a:solidFill>
                  <a:schemeClr val="tx1">
                    <a:lumMod val="50000"/>
                  </a:schemeClr>
                </a:solidFill>
              </a:rPr>
              <a:t>: A topic/A probability distribution over the vocabulary </a:t>
            </a:r>
            <a:endParaRPr lang="el-GR" sz="1800" dirty="0">
              <a:solidFill>
                <a:schemeClr val="tx1">
                  <a:lumMod val="50000"/>
                </a:schemeClr>
              </a:solidFill>
            </a:endParaRPr>
          </a:p>
          <a:p>
            <a:pPr marL="457200" lvl="0" indent="-228600">
              <a:lnSpc>
                <a:spcPct val="120000"/>
              </a:lnSpc>
              <a:buChar char="-"/>
            </a:pPr>
            <a:r>
              <a:rPr lang="en-US" sz="1800" dirty="0">
                <a:solidFill>
                  <a:schemeClr val="tx1">
                    <a:lumMod val="50000"/>
                  </a:schemeClr>
                </a:solidFill>
              </a:rPr>
              <a:t>There are K 𝜷</a:t>
            </a:r>
            <a:endParaRPr lang="ar-AE" sz="1800" dirty="0">
              <a:solidFill>
                <a:schemeClr val="tx1">
                  <a:lumMod val="50000"/>
                </a:schemeClr>
              </a:solidFill>
            </a:endParaRPr>
          </a:p>
          <a:p>
            <a:pPr lvl="0">
              <a:lnSpc>
                <a:spcPct val="120000"/>
              </a:lnSpc>
              <a:spcBef>
                <a:spcPts val="0"/>
              </a:spcBef>
              <a:buNone/>
            </a:pPr>
            <a:endParaRPr lang="ar-AE" sz="1800" dirty="0"/>
          </a:p>
          <a:p>
            <a:pPr lvl="0">
              <a:lnSpc>
                <a:spcPct val="120000"/>
              </a:lnSpc>
              <a:spcBef>
                <a:spcPts val="0"/>
              </a:spcBef>
              <a:buNone/>
            </a:pPr>
            <a:endParaRPr sz="1800" dirty="0"/>
          </a:p>
        </p:txBody>
      </p:sp>
      <p:pic>
        <p:nvPicPr>
          <p:cNvPr id="102" name="Shape 102" descr="main_figure_3.png"/>
          <p:cNvPicPr preferRelativeResize="0"/>
          <p:nvPr/>
        </p:nvPicPr>
        <p:blipFill rotWithShape="1">
          <a:blip r:embed="rId3">
            <a:alphaModFix/>
          </a:blip>
          <a:srcRect l="70286" t="25560"/>
          <a:stretch/>
        </p:blipFill>
        <p:spPr>
          <a:xfrm>
            <a:off x="1130415" y="2838994"/>
            <a:ext cx="1943711" cy="2011680"/>
          </a:xfrm>
          <a:prstGeom prst="rect">
            <a:avLst/>
          </a:prstGeom>
          <a:noFill/>
          <a:ln>
            <a:noFill/>
          </a:ln>
        </p:spPr>
      </p:pic>
      <p:graphicFrame>
        <p:nvGraphicFramePr>
          <p:cNvPr id="103" name="Shape 103"/>
          <p:cNvGraphicFramePr/>
          <p:nvPr>
            <p:extLst/>
          </p:nvPr>
        </p:nvGraphicFramePr>
        <p:xfrm>
          <a:off x="4536000" y="1017717"/>
          <a:ext cx="4296300" cy="4023030"/>
        </p:xfrm>
        <a:graphic>
          <a:graphicData uri="http://schemas.openxmlformats.org/drawingml/2006/table">
            <a:tbl>
              <a:tblPr>
                <a:tableStyleId>{72833802-FEF1-4C79-8D5D-14CF1EAF98D9}</a:tableStyleId>
              </a:tblPr>
              <a:tblGrid>
                <a:gridCol w="1074075">
                  <a:extLst>
                    <a:ext uri="{9D8B030D-6E8A-4147-A177-3AD203B41FA5}">
                      <a16:colId xmlns:a16="http://schemas.microsoft.com/office/drawing/2014/main" val="20000"/>
                    </a:ext>
                  </a:extLst>
                </a:gridCol>
                <a:gridCol w="1074075">
                  <a:extLst>
                    <a:ext uri="{9D8B030D-6E8A-4147-A177-3AD203B41FA5}">
                      <a16:colId xmlns:a16="http://schemas.microsoft.com/office/drawing/2014/main" val="20001"/>
                    </a:ext>
                  </a:extLst>
                </a:gridCol>
                <a:gridCol w="1074075">
                  <a:extLst>
                    <a:ext uri="{9D8B030D-6E8A-4147-A177-3AD203B41FA5}">
                      <a16:colId xmlns:a16="http://schemas.microsoft.com/office/drawing/2014/main" val="20002"/>
                    </a:ext>
                  </a:extLst>
                </a:gridCol>
                <a:gridCol w="1074075">
                  <a:extLst>
                    <a:ext uri="{9D8B030D-6E8A-4147-A177-3AD203B41FA5}">
                      <a16:colId xmlns:a16="http://schemas.microsoft.com/office/drawing/2014/main" val="20003"/>
                    </a:ext>
                  </a:extLst>
                </a:gridCol>
              </a:tblGrid>
              <a:tr h="352525">
                <a:tc>
                  <a:txBody>
                    <a:bodyPr/>
                    <a:lstStyle/>
                    <a:p>
                      <a:pPr lvl="0" rtl="0">
                        <a:spcBef>
                          <a:spcPts val="0"/>
                        </a:spcBef>
                        <a:buNone/>
                      </a:pPr>
                      <a:endParaRPr sz="1200"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Topic 1</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Topic 2</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Topic 3</a:t>
                      </a:r>
                      <a:endParaRPr lang="en" sz="1200" b="1">
                        <a:solidFill>
                          <a:schemeClr val="bg1">
                            <a:lumMod val="50000"/>
                          </a:schemeClr>
                        </a:solidFill>
                      </a:endParaRPr>
                    </a:p>
                  </a:txBody>
                  <a:tcPr marL="91425" marR="91425" marT="91425" marB="91425"/>
                </a:tc>
                <a:extLst>
                  <a:ext uri="{0D108BD9-81ED-4DB2-BD59-A6C34878D82A}">
                    <a16:rowId xmlns:a16="http://schemas.microsoft.com/office/drawing/2014/main" val="10000"/>
                  </a:ext>
                </a:extLst>
              </a:tr>
              <a:tr h="352525">
                <a:tc>
                  <a:txBody>
                    <a:bodyPr/>
                    <a:lstStyle/>
                    <a:p>
                      <a:pPr lvl="0" rtl="0">
                        <a:spcBef>
                          <a:spcPts val="0"/>
                        </a:spcBef>
                        <a:buNone/>
                      </a:pPr>
                      <a:r>
                        <a:rPr lang="en" sz="1200" dirty="0">
                          <a:solidFill>
                            <a:schemeClr val="bg1">
                              <a:lumMod val="50000"/>
                            </a:schemeClr>
                          </a:solidFill>
                        </a:rPr>
                        <a:t>computer</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0.035</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8.3e-5</a:t>
                      </a:r>
                    </a:p>
                  </a:txBody>
                  <a:tcPr marL="91425" marR="91425" marT="91425" marB="91425"/>
                </a:tc>
                <a:tc>
                  <a:txBody>
                    <a:bodyPr/>
                    <a:lstStyle/>
                    <a:p>
                      <a:pPr lvl="0" rtl="0">
                        <a:spcBef>
                          <a:spcPts val="0"/>
                        </a:spcBef>
                        <a:buNone/>
                      </a:pPr>
                      <a:r>
                        <a:rPr lang="en" sz="1200">
                          <a:solidFill>
                            <a:schemeClr val="bg1">
                              <a:lumMod val="50000"/>
                            </a:schemeClr>
                          </a:solidFill>
                        </a:rPr>
                        <a:t>2.3e-5</a:t>
                      </a:r>
                    </a:p>
                  </a:txBody>
                  <a:tcPr marL="91425" marR="91425" marT="91425" marB="91425"/>
                </a:tc>
                <a:extLst>
                  <a:ext uri="{0D108BD9-81ED-4DB2-BD59-A6C34878D82A}">
                    <a16:rowId xmlns:a16="http://schemas.microsoft.com/office/drawing/2014/main" val="10001"/>
                  </a:ext>
                </a:extLst>
              </a:tr>
              <a:tr h="352525">
                <a:tc>
                  <a:txBody>
                    <a:bodyPr/>
                    <a:lstStyle/>
                    <a:p>
                      <a:pPr lvl="0" rtl="0">
                        <a:spcBef>
                          <a:spcPts val="0"/>
                        </a:spcBef>
                        <a:buNone/>
                      </a:pPr>
                      <a:r>
                        <a:rPr lang="en" sz="1200">
                          <a:solidFill>
                            <a:schemeClr val="bg1">
                              <a:lumMod val="50000"/>
                            </a:schemeClr>
                          </a:solidFill>
                        </a:rPr>
                        <a:t>earth</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3.5e-5</a:t>
                      </a:r>
                    </a:p>
                  </a:txBody>
                  <a:tcPr marL="91425" marR="91425" marT="91425" marB="91425"/>
                </a:tc>
                <a:tc>
                  <a:txBody>
                    <a:bodyPr/>
                    <a:lstStyle/>
                    <a:p>
                      <a:pPr lvl="0" rtl="0">
                        <a:spcBef>
                          <a:spcPts val="0"/>
                        </a:spcBef>
                        <a:buNone/>
                      </a:pPr>
                      <a:r>
                        <a:rPr lang="en" sz="1200" dirty="0">
                          <a:solidFill>
                            <a:schemeClr val="bg1">
                              <a:lumMod val="50000"/>
                            </a:schemeClr>
                          </a:solidFill>
                        </a:rPr>
                        <a:t>0.033</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3.4e-7</a:t>
                      </a:r>
                    </a:p>
                  </a:txBody>
                  <a:tcPr marL="91425" marR="91425" marT="91425" marB="91425"/>
                </a:tc>
                <a:extLst>
                  <a:ext uri="{0D108BD9-81ED-4DB2-BD59-A6C34878D82A}">
                    <a16:rowId xmlns:a16="http://schemas.microsoft.com/office/drawing/2014/main" val="10002"/>
                  </a:ext>
                </a:extLst>
              </a:tr>
              <a:tr h="352525">
                <a:tc>
                  <a:txBody>
                    <a:bodyPr/>
                    <a:lstStyle/>
                    <a:p>
                      <a:pPr lvl="0" rtl="0">
                        <a:spcBef>
                          <a:spcPts val="0"/>
                        </a:spcBef>
                        <a:buNone/>
                      </a:pPr>
                      <a:r>
                        <a:rPr lang="en" sz="1200">
                          <a:solidFill>
                            <a:schemeClr val="bg1">
                              <a:lumMod val="50000"/>
                            </a:schemeClr>
                          </a:solidFill>
                        </a:rPr>
                        <a:t>file</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0.003</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3.2e-8</a:t>
                      </a:r>
                    </a:p>
                  </a:txBody>
                  <a:tcPr marL="91425" marR="91425" marT="91425" marB="91425"/>
                </a:tc>
                <a:tc>
                  <a:txBody>
                    <a:bodyPr/>
                    <a:lstStyle/>
                    <a:p>
                      <a:pPr lvl="0" rtl="0">
                        <a:spcBef>
                          <a:spcPts val="0"/>
                        </a:spcBef>
                        <a:buNone/>
                      </a:pPr>
                      <a:r>
                        <a:rPr lang="en" sz="1200">
                          <a:solidFill>
                            <a:schemeClr val="bg1">
                              <a:lumMod val="50000"/>
                            </a:schemeClr>
                          </a:solidFill>
                        </a:rPr>
                        <a:t>1.0e-8</a:t>
                      </a:r>
                    </a:p>
                  </a:txBody>
                  <a:tcPr marL="91425" marR="91425" marT="91425" marB="91425"/>
                </a:tc>
                <a:extLst>
                  <a:ext uri="{0D108BD9-81ED-4DB2-BD59-A6C34878D82A}">
                    <a16:rowId xmlns:a16="http://schemas.microsoft.com/office/drawing/2014/main" val="10003"/>
                  </a:ext>
                </a:extLst>
              </a:tr>
              <a:tr h="352525">
                <a:tc>
                  <a:txBody>
                    <a:bodyPr/>
                    <a:lstStyle/>
                    <a:p>
                      <a:pPr lvl="0" rtl="0">
                        <a:spcBef>
                          <a:spcPts val="0"/>
                        </a:spcBef>
                        <a:buNone/>
                      </a:pPr>
                      <a:r>
                        <a:rPr lang="en" sz="1200" dirty="0">
                          <a:solidFill>
                            <a:schemeClr val="bg1">
                              <a:lumMod val="50000"/>
                            </a:schemeClr>
                          </a:solidFill>
                        </a:rPr>
                        <a:t>organic</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2.7e-4</a:t>
                      </a:r>
                    </a:p>
                  </a:txBody>
                  <a:tcPr marL="91425" marR="91425" marT="91425" marB="91425"/>
                </a:tc>
                <a:tc>
                  <a:txBody>
                    <a:bodyPr/>
                    <a:lstStyle/>
                    <a:p>
                      <a:pPr lvl="0" rtl="0">
                        <a:spcBef>
                          <a:spcPts val="0"/>
                        </a:spcBef>
                        <a:buNone/>
                      </a:pPr>
                      <a:r>
                        <a:rPr lang="en" sz="1200" dirty="0">
                          <a:solidFill>
                            <a:schemeClr val="bg1">
                              <a:lumMod val="50000"/>
                            </a:schemeClr>
                          </a:solidFill>
                        </a:rPr>
                        <a:t>0.010</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9.2e-5</a:t>
                      </a:r>
                    </a:p>
                  </a:txBody>
                  <a:tcPr marL="91425" marR="91425" marT="91425" marB="91425"/>
                </a:tc>
                <a:extLst>
                  <a:ext uri="{0D108BD9-81ED-4DB2-BD59-A6C34878D82A}">
                    <a16:rowId xmlns:a16="http://schemas.microsoft.com/office/drawing/2014/main" val="10004"/>
                  </a:ext>
                </a:extLst>
              </a:tr>
              <a:tr h="352525">
                <a:tc>
                  <a:txBody>
                    <a:bodyPr/>
                    <a:lstStyle/>
                    <a:p>
                      <a:pPr lvl="0" rtl="0">
                        <a:spcBef>
                          <a:spcPts val="0"/>
                        </a:spcBef>
                        <a:buNone/>
                      </a:pPr>
                      <a:r>
                        <a:rPr lang="en" sz="1200">
                          <a:solidFill>
                            <a:schemeClr val="bg1">
                              <a:lumMod val="50000"/>
                            </a:schemeClr>
                          </a:solidFill>
                        </a:rPr>
                        <a:t>planet</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1.9e-9</a:t>
                      </a:r>
                    </a:p>
                  </a:txBody>
                  <a:tcPr marL="91425" marR="91425" marT="91425" marB="91425"/>
                </a:tc>
                <a:tc>
                  <a:txBody>
                    <a:bodyPr/>
                    <a:lstStyle/>
                    <a:p>
                      <a:pPr lvl="0" rtl="0">
                        <a:spcBef>
                          <a:spcPts val="0"/>
                        </a:spcBef>
                        <a:buNone/>
                      </a:pPr>
                      <a:r>
                        <a:rPr lang="en" sz="1200" dirty="0">
                          <a:solidFill>
                            <a:schemeClr val="bg1">
                              <a:lumMod val="50000"/>
                            </a:schemeClr>
                          </a:solidFill>
                        </a:rPr>
                        <a:t>1.3e-7</a:t>
                      </a:r>
                    </a:p>
                  </a:txBody>
                  <a:tcPr marL="91425" marR="91425" marT="91425" marB="91425"/>
                </a:tc>
                <a:tc>
                  <a:txBody>
                    <a:bodyPr/>
                    <a:lstStyle/>
                    <a:p>
                      <a:pPr lvl="0" rtl="0">
                        <a:spcBef>
                          <a:spcPts val="0"/>
                        </a:spcBef>
                        <a:buNone/>
                      </a:pPr>
                      <a:r>
                        <a:rPr lang="en" sz="1200">
                          <a:solidFill>
                            <a:schemeClr val="bg1">
                              <a:lumMod val="50000"/>
                            </a:schemeClr>
                          </a:solidFill>
                        </a:rPr>
                        <a:t>0.012</a:t>
                      </a:r>
                      <a:endParaRPr lang="en" sz="1200" b="1">
                        <a:solidFill>
                          <a:schemeClr val="bg1">
                            <a:lumMod val="50000"/>
                          </a:schemeClr>
                        </a:solidFill>
                      </a:endParaRPr>
                    </a:p>
                  </a:txBody>
                  <a:tcPr marL="91425" marR="91425" marT="91425" marB="91425"/>
                </a:tc>
                <a:extLst>
                  <a:ext uri="{0D108BD9-81ED-4DB2-BD59-A6C34878D82A}">
                    <a16:rowId xmlns:a16="http://schemas.microsoft.com/office/drawing/2014/main" val="10005"/>
                  </a:ext>
                </a:extLst>
              </a:tr>
              <a:tr h="352525">
                <a:tc>
                  <a:txBody>
                    <a:bodyPr/>
                    <a:lstStyle/>
                    <a:p>
                      <a:pPr lvl="0" rtl="0">
                        <a:spcBef>
                          <a:spcPts val="0"/>
                        </a:spcBef>
                        <a:buNone/>
                      </a:pPr>
                      <a:r>
                        <a:rPr lang="en" sz="1200">
                          <a:solidFill>
                            <a:schemeClr val="bg1">
                              <a:lumMod val="50000"/>
                            </a:schemeClr>
                          </a:solidFill>
                        </a:rPr>
                        <a:t>program</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0.025</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9.2e-6</a:t>
                      </a:r>
                    </a:p>
                  </a:txBody>
                  <a:tcPr marL="91425" marR="91425" marT="91425" marB="91425"/>
                </a:tc>
                <a:tc>
                  <a:txBody>
                    <a:bodyPr/>
                    <a:lstStyle/>
                    <a:p>
                      <a:pPr lvl="0" rtl="0">
                        <a:spcBef>
                          <a:spcPts val="0"/>
                        </a:spcBef>
                        <a:buNone/>
                      </a:pPr>
                      <a:r>
                        <a:rPr lang="en" sz="1200">
                          <a:solidFill>
                            <a:schemeClr val="bg1">
                              <a:lumMod val="50000"/>
                            </a:schemeClr>
                          </a:solidFill>
                        </a:rPr>
                        <a:t>7.2e-6</a:t>
                      </a:r>
                    </a:p>
                  </a:txBody>
                  <a:tcPr marL="91425" marR="91425" marT="91425" marB="91425"/>
                </a:tc>
                <a:extLst>
                  <a:ext uri="{0D108BD9-81ED-4DB2-BD59-A6C34878D82A}">
                    <a16:rowId xmlns:a16="http://schemas.microsoft.com/office/drawing/2014/main" val="10006"/>
                  </a:ext>
                </a:extLst>
              </a:tr>
              <a:tr h="352525">
                <a:tc>
                  <a:txBody>
                    <a:bodyPr/>
                    <a:lstStyle/>
                    <a:p>
                      <a:pPr lvl="0" rtl="0">
                        <a:spcBef>
                          <a:spcPts val="0"/>
                        </a:spcBef>
                        <a:buNone/>
                      </a:pPr>
                      <a:r>
                        <a:rPr lang="en" sz="1200">
                          <a:solidFill>
                            <a:schemeClr val="bg1">
                              <a:lumMod val="50000"/>
                            </a:schemeClr>
                          </a:solidFill>
                        </a:rPr>
                        <a:t>space</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1.3e-8</a:t>
                      </a:r>
                    </a:p>
                  </a:txBody>
                  <a:tcPr marL="91425" marR="91425" marT="91425" marB="91425"/>
                </a:tc>
                <a:tc>
                  <a:txBody>
                    <a:bodyPr/>
                    <a:lstStyle/>
                    <a:p>
                      <a:pPr lvl="0" rtl="0">
                        <a:spcBef>
                          <a:spcPts val="0"/>
                        </a:spcBef>
                        <a:buNone/>
                      </a:pPr>
                      <a:r>
                        <a:rPr lang="en" sz="1200" dirty="0">
                          <a:solidFill>
                            <a:schemeClr val="bg1">
                              <a:lumMod val="50000"/>
                            </a:schemeClr>
                          </a:solidFill>
                        </a:rPr>
                        <a:t>5.4e-6</a:t>
                      </a:r>
                    </a:p>
                  </a:txBody>
                  <a:tcPr marL="91425" marR="91425" marT="91425" marB="91425"/>
                </a:tc>
                <a:tc>
                  <a:txBody>
                    <a:bodyPr/>
                    <a:lstStyle/>
                    <a:p>
                      <a:pPr lvl="0" rtl="0">
                        <a:spcBef>
                          <a:spcPts val="0"/>
                        </a:spcBef>
                        <a:buNone/>
                      </a:pPr>
                      <a:r>
                        <a:rPr lang="en" sz="1200">
                          <a:solidFill>
                            <a:schemeClr val="bg1">
                              <a:lumMod val="50000"/>
                            </a:schemeClr>
                          </a:solidFill>
                        </a:rPr>
                        <a:t>0.008</a:t>
                      </a:r>
                      <a:endParaRPr lang="en" sz="1200" b="1">
                        <a:solidFill>
                          <a:schemeClr val="bg1">
                            <a:lumMod val="50000"/>
                          </a:schemeClr>
                        </a:solidFill>
                      </a:endParaRPr>
                    </a:p>
                  </a:txBody>
                  <a:tcPr marL="91425" marR="91425" marT="91425" marB="91425"/>
                </a:tc>
                <a:extLst>
                  <a:ext uri="{0D108BD9-81ED-4DB2-BD59-A6C34878D82A}">
                    <a16:rowId xmlns:a16="http://schemas.microsoft.com/office/drawing/2014/main" val="10007"/>
                  </a:ext>
                </a:extLst>
              </a:tr>
              <a:tr h="352525">
                <a:tc>
                  <a:txBody>
                    <a:bodyPr/>
                    <a:lstStyle/>
                    <a:p>
                      <a:pPr lvl="0" rtl="0">
                        <a:spcBef>
                          <a:spcPts val="0"/>
                        </a:spcBef>
                        <a:buNone/>
                      </a:pPr>
                      <a:r>
                        <a:rPr lang="en" sz="1200">
                          <a:solidFill>
                            <a:schemeClr val="bg1">
                              <a:lumMod val="50000"/>
                            </a:schemeClr>
                          </a:solidFill>
                        </a:rPr>
                        <a:t>soil</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5.6e-5</a:t>
                      </a:r>
                    </a:p>
                  </a:txBody>
                  <a:tcPr marL="91425" marR="91425" marT="91425" marB="91425"/>
                </a:tc>
                <a:tc>
                  <a:txBody>
                    <a:bodyPr/>
                    <a:lstStyle/>
                    <a:p>
                      <a:pPr lvl="0" rtl="0">
                        <a:spcBef>
                          <a:spcPts val="0"/>
                        </a:spcBef>
                        <a:buNone/>
                      </a:pPr>
                      <a:r>
                        <a:rPr lang="en" sz="1200" dirty="0">
                          <a:solidFill>
                            <a:schemeClr val="bg1">
                              <a:lumMod val="50000"/>
                            </a:schemeClr>
                          </a:solidFill>
                        </a:rPr>
                        <a:t>0.009</a:t>
                      </a:r>
                      <a:endParaRPr lang="en" sz="1200" b="1" dirty="0">
                        <a:solidFill>
                          <a:schemeClr val="bg1">
                            <a:lumMod val="50000"/>
                          </a:schemeClr>
                        </a:solidFill>
                      </a:endParaRPr>
                    </a:p>
                  </a:txBody>
                  <a:tcPr marL="91425" marR="91425" marT="91425" marB="91425"/>
                </a:tc>
                <a:tc>
                  <a:txBody>
                    <a:bodyPr/>
                    <a:lstStyle/>
                    <a:p>
                      <a:pPr lvl="0" rtl="0">
                        <a:spcBef>
                          <a:spcPts val="0"/>
                        </a:spcBef>
                        <a:buNone/>
                      </a:pPr>
                      <a:r>
                        <a:rPr lang="en" sz="1200" dirty="0">
                          <a:solidFill>
                            <a:schemeClr val="bg1">
                              <a:lumMod val="50000"/>
                            </a:schemeClr>
                          </a:solidFill>
                        </a:rPr>
                        <a:t>4.3e-7</a:t>
                      </a:r>
                    </a:p>
                  </a:txBody>
                  <a:tcPr marL="91425" marR="91425" marT="91425" marB="91425"/>
                </a:tc>
                <a:extLst>
                  <a:ext uri="{0D108BD9-81ED-4DB2-BD59-A6C34878D82A}">
                    <a16:rowId xmlns:a16="http://schemas.microsoft.com/office/drawing/2014/main" val="10008"/>
                  </a:ext>
                </a:extLst>
              </a:tr>
              <a:tr h="352525">
                <a:tc>
                  <a:txBody>
                    <a:bodyPr/>
                    <a:lstStyle/>
                    <a:p>
                      <a:pPr lvl="0" rtl="0">
                        <a:spcBef>
                          <a:spcPts val="0"/>
                        </a:spcBef>
                        <a:buNone/>
                      </a:pPr>
                      <a:r>
                        <a:rPr lang="en" sz="1200">
                          <a:solidFill>
                            <a:schemeClr val="bg1">
                              <a:lumMod val="50000"/>
                            </a:schemeClr>
                          </a:solidFill>
                        </a:rPr>
                        <a:t>universe</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7.8e-6</a:t>
                      </a:r>
                    </a:p>
                  </a:txBody>
                  <a:tcPr marL="91425" marR="91425" marT="91425" marB="91425"/>
                </a:tc>
                <a:tc>
                  <a:txBody>
                    <a:bodyPr/>
                    <a:lstStyle/>
                    <a:p>
                      <a:pPr lvl="0" rtl="0">
                        <a:spcBef>
                          <a:spcPts val="0"/>
                        </a:spcBef>
                        <a:buNone/>
                      </a:pPr>
                      <a:r>
                        <a:rPr lang="en" sz="1200" dirty="0">
                          <a:solidFill>
                            <a:schemeClr val="bg1">
                              <a:lumMod val="50000"/>
                            </a:schemeClr>
                          </a:solidFill>
                        </a:rPr>
                        <a:t>1.9e-7</a:t>
                      </a:r>
                    </a:p>
                  </a:txBody>
                  <a:tcPr marL="91425" marR="91425" marT="91425" marB="91425"/>
                </a:tc>
                <a:tc>
                  <a:txBody>
                    <a:bodyPr/>
                    <a:lstStyle/>
                    <a:p>
                      <a:pPr lvl="0" rtl="0">
                        <a:spcBef>
                          <a:spcPts val="0"/>
                        </a:spcBef>
                        <a:buNone/>
                      </a:pPr>
                      <a:r>
                        <a:rPr lang="en" sz="1200" dirty="0">
                          <a:solidFill>
                            <a:schemeClr val="bg1">
                              <a:lumMod val="50000"/>
                            </a:schemeClr>
                          </a:solidFill>
                        </a:rPr>
                        <a:t>0.065</a:t>
                      </a:r>
                      <a:endParaRPr lang="en" sz="1200" b="1" dirty="0">
                        <a:solidFill>
                          <a:schemeClr val="bg1">
                            <a:lumMod val="50000"/>
                          </a:schemeClr>
                        </a:solidFill>
                      </a:endParaRPr>
                    </a:p>
                  </a:txBody>
                  <a:tcPr marL="91425" marR="91425" marT="91425" marB="91425"/>
                </a:tc>
                <a:extLst>
                  <a:ext uri="{0D108BD9-81ED-4DB2-BD59-A6C34878D82A}">
                    <a16:rowId xmlns:a16="http://schemas.microsoft.com/office/drawing/2014/main" val="10009"/>
                  </a:ext>
                </a:extLst>
              </a:tr>
              <a:tr h="352525">
                <a:tc>
                  <a:txBody>
                    <a:bodyPr/>
                    <a:lstStyle/>
                    <a:p>
                      <a:pPr lvl="0" rtl="0">
                        <a:spcBef>
                          <a:spcPts val="0"/>
                        </a:spcBef>
                        <a:buNone/>
                      </a:pPr>
                      <a:r>
                        <a:rPr lang="en" sz="1200">
                          <a:solidFill>
                            <a:schemeClr val="bg1">
                              <a:lumMod val="50000"/>
                            </a:schemeClr>
                          </a:solidFill>
                        </a:rPr>
                        <a:t>...</a:t>
                      </a:r>
                      <a:endParaRPr lang="en" sz="1200" b="1">
                        <a:solidFill>
                          <a:schemeClr val="bg1">
                            <a:lumMod val="50000"/>
                          </a:schemeClr>
                        </a:solidFill>
                      </a:endParaRPr>
                    </a:p>
                  </a:txBody>
                  <a:tcPr marL="91425" marR="91425" marT="91425" marB="91425"/>
                </a:tc>
                <a:tc>
                  <a:txBody>
                    <a:bodyPr/>
                    <a:lstStyle/>
                    <a:p>
                      <a:pPr lvl="0" rtl="0">
                        <a:spcBef>
                          <a:spcPts val="0"/>
                        </a:spcBef>
                        <a:buNone/>
                      </a:pPr>
                      <a:r>
                        <a:rPr lang="en" sz="1200">
                          <a:solidFill>
                            <a:schemeClr val="bg1">
                              <a:lumMod val="50000"/>
                            </a:schemeClr>
                          </a:solidFill>
                        </a:rPr>
                        <a:t>...</a:t>
                      </a:r>
                    </a:p>
                  </a:txBody>
                  <a:tcPr marL="91425" marR="91425" marT="91425" marB="91425"/>
                </a:tc>
                <a:tc>
                  <a:txBody>
                    <a:bodyPr/>
                    <a:lstStyle/>
                    <a:p>
                      <a:pPr lvl="0" rtl="0">
                        <a:spcBef>
                          <a:spcPts val="0"/>
                        </a:spcBef>
                        <a:buNone/>
                      </a:pPr>
                      <a:r>
                        <a:rPr lang="en" sz="1200">
                          <a:solidFill>
                            <a:schemeClr val="bg1">
                              <a:lumMod val="50000"/>
                            </a:schemeClr>
                          </a:solidFill>
                        </a:rPr>
                        <a:t>...</a:t>
                      </a:r>
                    </a:p>
                  </a:txBody>
                  <a:tcPr marL="91425" marR="91425" marT="91425" marB="91425"/>
                </a:tc>
                <a:tc>
                  <a:txBody>
                    <a:bodyPr/>
                    <a:lstStyle/>
                    <a:p>
                      <a:pPr lvl="0" rtl="0">
                        <a:spcBef>
                          <a:spcPts val="0"/>
                        </a:spcBef>
                        <a:buNone/>
                      </a:pPr>
                      <a:r>
                        <a:rPr lang="en" sz="1200" dirty="0">
                          <a:solidFill>
                            <a:schemeClr val="bg1">
                              <a:lumMod val="50000"/>
                            </a:schemeClr>
                          </a:solidFill>
                        </a:rPr>
                        <a:t>...</a:t>
                      </a:r>
                      <a:endParaRPr lang="en" sz="1200" b="1" dirty="0">
                        <a:solidFill>
                          <a:schemeClr val="bg1">
                            <a:lumMod val="50000"/>
                          </a:schemeClr>
                        </a:solidFill>
                      </a:endParaRPr>
                    </a:p>
                  </a:txBody>
                  <a:tcPr marL="91425" marR="91425" marT="91425" marB="91425"/>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902684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LDA - Corpus Generation Process</a:t>
            </a:r>
          </a:p>
        </p:txBody>
      </p:sp>
      <p:graphicFrame>
        <p:nvGraphicFramePr>
          <p:cNvPr id="109" name="Shape 109"/>
          <p:cNvGraphicFramePr/>
          <p:nvPr>
            <p:extLst>
              <p:ext uri="{D42A27DB-BD31-4B8C-83A1-F6EECF244321}">
                <p14:modId xmlns:p14="http://schemas.microsoft.com/office/powerpoint/2010/main" val="877014733"/>
              </p:ext>
            </p:extLst>
          </p:nvPr>
        </p:nvGraphicFramePr>
        <p:xfrm>
          <a:off x="4257375" y="2918750"/>
          <a:ext cx="3796200" cy="1028700"/>
        </p:xfrm>
        <a:graphic>
          <a:graphicData uri="http://schemas.openxmlformats.org/drawingml/2006/table">
            <a:tbl>
              <a:tblPr>
                <a:tableStyleId>{0E3FDE45-AF77-4B5C-9715-49D594BDF05E}</a:tableStyleId>
              </a:tblPr>
              <a:tblGrid>
                <a:gridCol w="949050">
                  <a:extLst>
                    <a:ext uri="{9D8B030D-6E8A-4147-A177-3AD203B41FA5}">
                      <a16:colId xmlns:a16="http://schemas.microsoft.com/office/drawing/2014/main" val="20000"/>
                    </a:ext>
                  </a:extLst>
                </a:gridCol>
                <a:gridCol w="949050">
                  <a:extLst>
                    <a:ext uri="{9D8B030D-6E8A-4147-A177-3AD203B41FA5}">
                      <a16:colId xmlns:a16="http://schemas.microsoft.com/office/drawing/2014/main" val="20001"/>
                    </a:ext>
                  </a:extLst>
                </a:gridCol>
                <a:gridCol w="949050">
                  <a:extLst>
                    <a:ext uri="{9D8B030D-6E8A-4147-A177-3AD203B41FA5}">
                      <a16:colId xmlns:a16="http://schemas.microsoft.com/office/drawing/2014/main" val="20002"/>
                    </a:ext>
                  </a:extLst>
                </a:gridCol>
                <a:gridCol w="949050">
                  <a:extLst>
                    <a:ext uri="{9D8B030D-6E8A-4147-A177-3AD203B41FA5}">
                      <a16:colId xmlns:a16="http://schemas.microsoft.com/office/drawing/2014/main" val="20003"/>
                    </a:ext>
                  </a:extLst>
                </a:gridCol>
              </a:tblGrid>
              <a:tr h="514350">
                <a:tc>
                  <a:txBody>
                    <a:bodyPr/>
                    <a:lstStyle/>
                    <a:p>
                      <a:pPr lvl="0" rtl="0">
                        <a:spcBef>
                          <a:spcPts val="0"/>
                        </a:spcBef>
                        <a:buNone/>
                      </a:pPr>
                      <a:endParaRPr sz="2000" dirty="0">
                        <a:solidFill>
                          <a:schemeClr val="bg1">
                            <a:lumMod val="50000"/>
                          </a:schemeClr>
                        </a:solidFill>
                      </a:endParaRPr>
                    </a:p>
                  </a:txBody>
                  <a:tcPr marL="91425" marR="91425" marT="91425" marB="91425"/>
                </a:tc>
                <a:tc>
                  <a:txBody>
                    <a:bodyPr/>
                    <a:lstStyle/>
                    <a:p>
                      <a:pPr lvl="0" rtl="0">
                        <a:spcBef>
                          <a:spcPts val="0"/>
                        </a:spcBef>
                        <a:buNone/>
                      </a:pPr>
                      <a:r>
                        <a:rPr lang="en" sz="2000" dirty="0">
                          <a:solidFill>
                            <a:schemeClr val="bg1">
                              <a:lumMod val="50000"/>
                            </a:schemeClr>
                          </a:solidFill>
                        </a:rPr>
                        <a:t>Topic 1</a:t>
                      </a:r>
                      <a:endParaRPr lang="en" sz="2000" b="1" dirty="0">
                        <a:solidFill>
                          <a:schemeClr val="bg1">
                            <a:lumMod val="50000"/>
                          </a:schemeClr>
                        </a:solidFill>
                      </a:endParaRPr>
                    </a:p>
                  </a:txBody>
                  <a:tcPr marL="91425" marR="91425" marT="91425" marB="91425"/>
                </a:tc>
                <a:tc>
                  <a:txBody>
                    <a:bodyPr/>
                    <a:lstStyle/>
                    <a:p>
                      <a:pPr lvl="0" rtl="0">
                        <a:spcBef>
                          <a:spcPts val="0"/>
                        </a:spcBef>
                        <a:buNone/>
                      </a:pPr>
                      <a:r>
                        <a:rPr lang="en" sz="2000" dirty="0">
                          <a:solidFill>
                            <a:schemeClr val="bg1">
                              <a:lumMod val="50000"/>
                            </a:schemeClr>
                          </a:solidFill>
                        </a:rPr>
                        <a:t>Topic 2</a:t>
                      </a:r>
                      <a:endParaRPr lang="en" sz="2000" b="1" dirty="0">
                        <a:solidFill>
                          <a:schemeClr val="bg1">
                            <a:lumMod val="50000"/>
                          </a:schemeClr>
                        </a:solidFill>
                      </a:endParaRPr>
                    </a:p>
                  </a:txBody>
                  <a:tcPr marL="91425" marR="91425" marT="91425" marB="91425"/>
                </a:tc>
                <a:tc>
                  <a:txBody>
                    <a:bodyPr/>
                    <a:lstStyle/>
                    <a:p>
                      <a:pPr lvl="0" rtl="0">
                        <a:spcBef>
                          <a:spcPts val="0"/>
                        </a:spcBef>
                        <a:buNone/>
                      </a:pPr>
                      <a:r>
                        <a:rPr lang="en" sz="2000" dirty="0">
                          <a:solidFill>
                            <a:schemeClr val="bg1">
                              <a:lumMod val="50000"/>
                            </a:schemeClr>
                          </a:solidFill>
                        </a:rPr>
                        <a:t>Topic 3</a:t>
                      </a:r>
                      <a:endParaRPr lang="en" sz="2000" b="1" dirty="0">
                        <a:solidFill>
                          <a:schemeClr val="bg1">
                            <a:lumMod val="50000"/>
                          </a:schemeClr>
                        </a:solidFill>
                      </a:endParaRPr>
                    </a:p>
                  </a:txBody>
                  <a:tcPr marL="91425" marR="91425" marT="91425" marB="91425"/>
                </a:tc>
                <a:extLst>
                  <a:ext uri="{0D108BD9-81ED-4DB2-BD59-A6C34878D82A}">
                    <a16:rowId xmlns:a16="http://schemas.microsoft.com/office/drawing/2014/main" val="10000"/>
                  </a:ext>
                </a:extLst>
              </a:tr>
              <a:tr h="514350">
                <a:tc>
                  <a:txBody>
                    <a:bodyPr/>
                    <a:lstStyle/>
                    <a:p>
                      <a:pPr lvl="0" rtl="0">
                        <a:spcBef>
                          <a:spcPts val="0"/>
                        </a:spcBef>
                        <a:buNone/>
                      </a:pPr>
                      <a:r>
                        <a:rPr lang="en" sz="2000">
                          <a:solidFill>
                            <a:schemeClr val="bg1">
                              <a:lumMod val="50000"/>
                            </a:schemeClr>
                          </a:solidFill>
                        </a:rPr>
                        <a:t>Doc 1</a:t>
                      </a:r>
                      <a:endParaRPr lang="en" sz="2000" b="1">
                        <a:solidFill>
                          <a:schemeClr val="bg1">
                            <a:lumMod val="50000"/>
                          </a:schemeClr>
                        </a:solidFill>
                      </a:endParaRPr>
                    </a:p>
                  </a:txBody>
                  <a:tcPr marL="91425" marR="91425" marT="91425" marB="91425"/>
                </a:tc>
                <a:tc>
                  <a:txBody>
                    <a:bodyPr/>
                    <a:lstStyle/>
                    <a:p>
                      <a:pPr lvl="0" rtl="0">
                        <a:spcBef>
                          <a:spcPts val="0"/>
                        </a:spcBef>
                        <a:buNone/>
                      </a:pPr>
                      <a:r>
                        <a:rPr lang="en" sz="2000" dirty="0">
                          <a:solidFill>
                            <a:schemeClr val="bg1">
                              <a:lumMod val="50000"/>
                            </a:schemeClr>
                          </a:solidFill>
                        </a:rPr>
                        <a:t>0.87</a:t>
                      </a:r>
                    </a:p>
                  </a:txBody>
                  <a:tcPr marL="91425" marR="91425" marT="91425" marB="91425"/>
                </a:tc>
                <a:tc>
                  <a:txBody>
                    <a:bodyPr/>
                    <a:lstStyle/>
                    <a:p>
                      <a:pPr lvl="0" rtl="0">
                        <a:spcBef>
                          <a:spcPts val="0"/>
                        </a:spcBef>
                        <a:buNone/>
                      </a:pPr>
                      <a:r>
                        <a:rPr lang="en" sz="2000" dirty="0">
                          <a:solidFill>
                            <a:schemeClr val="bg1">
                              <a:lumMod val="50000"/>
                            </a:schemeClr>
                          </a:solidFill>
                        </a:rPr>
                        <a:t>0.09</a:t>
                      </a:r>
                    </a:p>
                  </a:txBody>
                  <a:tcPr marL="91425" marR="91425" marT="91425" marB="91425"/>
                </a:tc>
                <a:tc>
                  <a:txBody>
                    <a:bodyPr/>
                    <a:lstStyle/>
                    <a:p>
                      <a:pPr lvl="0" rtl="0">
                        <a:spcBef>
                          <a:spcPts val="0"/>
                        </a:spcBef>
                        <a:buNone/>
                      </a:pPr>
                      <a:r>
                        <a:rPr lang="en" sz="2000" dirty="0">
                          <a:solidFill>
                            <a:schemeClr val="bg1">
                              <a:lumMod val="50000"/>
                            </a:schemeClr>
                          </a:solidFill>
                        </a:rPr>
                        <a:t>0.04</a:t>
                      </a:r>
                    </a:p>
                  </a:txBody>
                  <a:tcPr marL="91425" marR="91425" marT="91425" marB="91425"/>
                </a:tc>
                <a:extLst>
                  <a:ext uri="{0D108BD9-81ED-4DB2-BD59-A6C34878D82A}">
                    <a16:rowId xmlns:a16="http://schemas.microsoft.com/office/drawing/2014/main" val="10001"/>
                  </a:ext>
                </a:extLst>
              </a:tr>
            </a:tbl>
          </a:graphicData>
        </a:graphic>
      </p:graphicFrame>
      <p:pic>
        <p:nvPicPr>
          <p:cNvPr id="110" name="Shape 110" descr="main_figure_3 (1).png"/>
          <p:cNvPicPr preferRelativeResize="0"/>
          <p:nvPr/>
        </p:nvPicPr>
        <p:blipFill rotWithShape="1">
          <a:blip r:embed="rId3">
            <a:alphaModFix/>
          </a:blip>
          <a:srcRect t="22999" r="60183"/>
          <a:stretch/>
        </p:blipFill>
        <p:spPr>
          <a:xfrm>
            <a:off x="541152" y="1993962"/>
            <a:ext cx="2987499" cy="2367425"/>
          </a:xfrm>
          <a:prstGeom prst="rect">
            <a:avLst/>
          </a:prstGeom>
          <a:noFill/>
          <a:ln>
            <a:noFill/>
          </a:ln>
        </p:spPr>
      </p:pic>
      <p:sp>
        <p:nvSpPr>
          <p:cNvPr id="111" name="Shape 111"/>
          <p:cNvSpPr txBox="1"/>
          <p:nvPr/>
        </p:nvSpPr>
        <p:spPr>
          <a:xfrm>
            <a:off x="1310525" y="1108543"/>
            <a:ext cx="6360810" cy="1719388"/>
          </a:xfrm>
          <a:prstGeom prst="rect">
            <a:avLst/>
          </a:prstGeom>
          <a:noFill/>
          <a:ln>
            <a:noFill/>
          </a:ln>
        </p:spPr>
        <p:txBody>
          <a:bodyPr lIns="91425" tIns="91425" rIns="91425" bIns="91425" anchor="t" anchorCtr="0">
            <a:noAutofit/>
          </a:bodyPr>
          <a:lstStyle/>
          <a:p>
            <a:pPr marL="457200" lvl="0" indent="-342900">
              <a:lnSpc>
                <a:spcPct val="130000"/>
              </a:lnSpc>
              <a:buClr>
                <a:srgbClr val="434343"/>
              </a:buClr>
              <a:buSzPct val="100000"/>
              <a:buChar char="-"/>
            </a:pPr>
            <a:r>
              <a:rPr lang="en" sz="2000" dirty="0">
                <a:solidFill>
                  <a:srgbClr val="434343"/>
                </a:solidFill>
              </a:rPr>
              <a:t>To generate a document, a probability distribution over topics 𝜽</a:t>
            </a:r>
            <a:r>
              <a:rPr lang="en" sz="2000" baseline="-25000" dirty="0">
                <a:solidFill>
                  <a:srgbClr val="434343"/>
                </a:solidFill>
              </a:rPr>
              <a:t>d</a:t>
            </a:r>
            <a:r>
              <a:rPr lang="en" sz="2000" dirty="0">
                <a:solidFill>
                  <a:srgbClr val="434343"/>
                </a:solidFill>
              </a:rPr>
              <a:t>  is generated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accent2"/>
                </a:solidFill>
              </a:rPr>
              <a:t>Topic Model</a:t>
            </a:r>
          </a:p>
        </p:txBody>
      </p:sp>
      <p:sp>
        <p:nvSpPr>
          <p:cNvPr id="3" name="Text Placeholder 2"/>
          <p:cNvSpPr>
            <a:spLocks noGrp="1"/>
          </p:cNvSpPr>
          <p:nvPr>
            <p:ph type="body" idx="1"/>
          </p:nvPr>
        </p:nvSpPr>
        <p:spPr/>
        <p:txBody>
          <a:bodyPr>
            <a:normAutofit/>
          </a:bodyPr>
          <a:lstStyle/>
          <a:p>
            <a:pPr marL="0" indent="0">
              <a:lnSpc>
                <a:spcPct val="130000"/>
              </a:lnSpc>
              <a:buNone/>
            </a:pPr>
            <a:r>
              <a:rPr lang="en" dirty="0">
                <a:solidFill>
                  <a:schemeClr val="accent4">
                    <a:lumMod val="50000"/>
                  </a:schemeClr>
                </a:solidFill>
              </a:rPr>
              <a:t>Application</a:t>
            </a:r>
          </a:p>
          <a:p>
            <a:pPr>
              <a:lnSpc>
                <a:spcPct val="130000"/>
              </a:lnSpc>
            </a:pPr>
            <a:r>
              <a:rPr lang="en" dirty="0"/>
              <a:t>Searching</a:t>
            </a:r>
          </a:p>
          <a:p>
            <a:pPr>
              <a:lnSpc>
                <a:spcPct val="130000"/>
              </a:lnSpc>
            </a:pPr>
            <a:r>
              <a:rPr lang="en" dirty="0"/>
              <a:t>Classification</a:t>
            </a:r>
          </a:p>
          <a:p>
            <a:pPr>
              <a:lnSpc>
                <a:spcPct val="130000"/>
              </a:lnSpc>
            </a:pPr>
            <a:r>
              <a:rPr lang="en" dirty="0"/>
              <a:t>Similarity and Relevance Judgment</a:t>
            </a:r>
          </a:p>
          <a:p>
            <a:pPr>
              <a:lnSpc>
                <a:spcPct val="130000"/>
              </a:lnSpc>
            </a:pPr>
            <a:r>
              <a:rPr lang="en" dirty="0"/>
              <a:t>Summarization</a:t>
            </a:r>
          </a:p>
          <a:p>
            <a:pPr marL="0" indent="0">
              <a:lnSpc>
                <a:spcPct val="130000"/>
              </a:lnSpc>
              <a:buNone/>
            </a:pPr>
            <a:endParaRPr lang="en" dirty="0"/>
          </a:p>
          <a:p>
            <a:pPr marL="0" indent="0">
              <a:lnSpc>
                <a:spcPct val="130000"/>
              </a:lnSpc>
              <a:buNone/>
            </a:pPr>
            <a:r>
              <a:rPr lang="en" b="1" dirty="0">
                <a:solidFill>
                  <a:schemeClr val="accent4">
                    <a:lumMod val="50000"/>
                  </a:schemeClr>
                </a:solidFill>
              </a:rPr>
              <a:t>Latent Dirichlet Allocation</a:t>
            </a:r>
          </a:p>
          <a:p>
            <a:pPr marL="0" indent="0">
              <a:buNone/>
            </a:pPr>
            <a:endParaRPr lang="en" dirty="0"/>
          </a:p>
          <a:p>
            <a:pPr marL="0" indent="0">
              <a:buNone/>
            </a:pPr>
            <a:endParaRPr lang="en-US" dirty="0"/>
          </a:p>
        </p:txBody>
      </p:sp>
    </p:spTree>
    <p:extLst>
      <p:ext uri="{BB962C8B-B14F-4D97-AF65-F5344CB8AC3E}">
        <p14:creationId xmlns:p14="http://schemas.microsoft.com/office/powerpoint/2010/main" val="337185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LDA - Corpus Generation Process</a:t>
            </a:r>
          </a:p>
        </p:txBody>
      </p:sp>
      <p:sp>
        <p:nvSpPr>
          <p:cNvPr id="117" name="Shape 117"/>
          <p:cNvSpPr txBox="1">
            <a:spLocks noGrp="1"/>
          </p:cNvSpPr>
          <p:nvPr>
            <p:ph type="body" idx="1"/>
          </p:nvPr>
        </p:nvSpPr>
        <p:spPr>
          <a:xfrm>
            <a:off x="6309800" y="3979487"/>
            <a:ext cx="2184300" cy="466500"/>
          </a:xfrm>
          <a:prstGeom prst="rect">
            <a:avLst/>
          </a:prstGeom>
        </p:spPr>
        <p:txBody>
          <a:bodyPr lIns="91425" tIns="91425" rIns="91425" bIns="91425" anchor="t" anchorCtr="0">
            <a:noAutofit/>
          </a:bodyPr>
          <a:lstStyle/>
          <a:p>
            <a:pPr lvl="0">
              <a:spcBef>
                <a:spcPts val="0"/>
              </a:spcBef>
              <a:buNone/>
            </a:pPr>
            <a:r>
              <a:rPr lang="en" b="1" dirty="0"/>
              <a:t>    </a:t>
            </a:r>
            <a:r>
              <a:rPr lang="en" dirty="0">
                <a:solidFill>
                  <a:schemeClr val="accent4">
                    <a:lumMod val="50000"/>
                  </a:schemeClr>
                </a:solidFill>
              </a:rPr>
              <a:t>program</a:t>
            </a:r>
          </a:p>
        </p:txBody>
      </p:sp>
      <p:pic>
        <p:nvPicPr>
          <p:cNvPr id="118" name="Shape 118" descr="lda3.png"/>
          <p:cNvPicPr preferRelativeResize="0"/>
          <p:nvPr/>
        </p:nvPicPr>
        <p:blipFill rotWithShape="1">
          <a:blip r:embed="rId3">
            <a:alphaModFix/>
          </a:blip>
          <a:srcRect t="21036"/>
          <a:stretch/>
        </p:blipFill>
        <p:spPr>
          <a:xfrm>
            <a:off x="3333713" y="1287926"/>
            <a:ext cx="5397332" cy="1801986"/>
          </a:xfrm>
          <a:prstGeom prst="rect">
            <a:avLst/>
          </a:prstGeom>
          <a:noFill/>
          <a:ln>
            <a:noFill/>
          </a:ln>
        </p:spPr>
      </p:pic>
      <p:graphicFrame>
        <p:nvGraphicFramePr>
          <p:cNvPr id="119" name="Shape 119"/>
          <p:cNvGraphicFramePr/>
          <p:nvPr>
            <p:extLst>
              <p:ext uri="{D42A27DB-BD31-4B8C-83A1-F6EECF244321}">
                <p14:modId xmlns:p14="http://schemas.microsoft.com/office/powerpoint/2010/main" val="46210485"/>
              </p:ext>
            </p:extLst>
          </p:nvPr>
        </p:nvGraphicFramePr>
        <p:xfrm>
          <a:off x="311700" y="3687217"/>
          <a:ext cx="3133975" cy="1035800"/>
        </p:xfrm>
        <a:graphic>
          <a:graphicData uri="http://schemas.openxmlformats.org/drawingml/2006/table">
            <a:tbl>
              <a:tblPr>
                <a:tableStyleId>{0E3FDE45-AF77-4B5C-9715-49D594BDF05E}</a:tableStyleId>
              </a:tblPr>
              <a:tblGrid>
                <a:gridCol w="684300">
                  <a:extLst>
                    <a:ext uri="{9D8B030D-6E8A-4147-A177-3AD203B41FA5}">
                      <a16:colId xmlns:a16="http://schemas.microsoft.com/office/drawing/2014/main" val="20000"/>
                    </a:ext>
                  </a:extLst>
                </a:gridCol>
                <a:gridCol w="821925">
                  <a:extLst>
                    <a:ext uri="{9D8B030D-6E8A-4147-A177-3AD203B41FA5}">
                      <a16:colId xmlns:a16="http://schemas.microsoft.com/office/drawing/2014/main" val="20001"/>
                    </a:ext>
                  </a:extLst>
                </a:gridCol>
                <a:gridCol w="808150">
                  <a:extLst>
                    <a:ext uri="{9D8B030D-6E8A-4147-A177-3AD203B41FA5}">
                      <a16:colId xmlns:a16="http://schemas.microsoft.com/office/drawing/2014/main" val="20002"/>
                    </a:ext>
                  </a:extLst>
                </a:gridCol>
                <a:gridCol w="819600">
                  <a:extLst>
                    <a:ext uri="{9D8B030D-6E8A-4147-A177-3AD203B41FA5}">
                      <a16:colId xmlns:a16="http://schemas.microsoft.com/office/drawing/2014/main" val="20003"/>
                    </a:ext>
                  </a:extLst>
                </a:gridCol>
              </a:tblGrid>
              <a:tr h="517900">
                <a:tc>
                  <a:txBody>
                    <a:bodyPr/>
                    <a:lstStyle/>
                    <a:p>
                      <a:pPr lvl="0" rtl="0">
                        <a:spcBef>
                          <a:spcPts val="0"/>
                        </a:spcBef>
                        <a:buNone/>
                      </a:pPr>
                      <a:endParaRPr dirty="0">
                        <a:solidFill>
                          <a:schemeClr val="bg1">
                            <a:lumMod val="50000"/>
                          </a:schemeClr>
                        </a:solidFill>
                      </a:endParaRPr>
                    </a:p>
                  </a:txBody>
                  <a:tcPr marL="91425" marR="91425" marT="91425" marB="91425"/>
                </a:tc>
                <a:tc>
                  <a:txBody>
                    <a:bodyPr/>
                    <a:lstStyle/>
                    <a:p>
                      <a:pPr lvl="0" rtl="0">
                        <a:spcBef>
                          <a:spcPts val="0"/>
                        </a:spcBef>
                        <a:buNone/>
                      </a:pPr>
                      <a:r>
                        <a:rPr lang="en" dirty="0">
                          <a:solidFill>
                            <a:schemeClr val="bg1">
                              <a:lumMod val="50000"/>
                            </a:schemeClr>
                          </a:solidFill>
                        </a:rPr>
                        <a:t>Topic 1</a:t>
                      </a:r>
                      <a:endParaRPr lang="en" b="1" dirty="0">
                        <a:solidFill>
                          <a:schemeClr val="bg1">
                            <a:lumMod val="50000"/>
                          </a:schemeClr>
                        </a:solidFill>
                      </a:endParaRPr>
                    </a:p>
                  </a:txBody>
                  <a:tcPr marL="91425" marR="91425" marT="91425" marB="91425"/>
                </a:tc>
                <a:tc>
                  <a:txBody>
                    <a:bodyPr/>
                    <a:lstStyle/>
                    <a:p>
                      <a:pPr lvl="0" rtl="0">
                        <a:spcBef>
                          <a:spcPts val="0"/>
                        </a:spcBef>
                        <a:buNone/>
                      </a:pPr>
                      <a:r>
                        <a:rPr lang="en" dirty="0">
                          <a:solidFill>
                            <a:schemeClr val="bg1">
                              <a:lumMod val="50000"/>
                            </a:schemeClr>
                          </a:solidFill>
                        </a:rPr>
                        <a:t>Topic 2</a:t>
                      </a:r>
                      <a:endParaRPr lang="en" b="1" dirty="0">
                        <a:solidFill>
                          <a:schemeClr val="bg1">
                            <a:lumMod val="50000"/>
                          </a:schemeClr>
                        </a:solidFill>
                      </a:endParaRPr>
                    </a:p>
                  </a:txBody>
                  <a:tcPr marL="91425" marR="91425" marT="91425" marB="91425"/>
                </a:tc>
                <a:tc>
                  <a:txBody>
                    <a:bodyPr/>
                    <a:lstStyle/>
                    <a:p>
                      <a:pPr lvl="0" rtl="0">
                        <a:spcBef>
                          <a:spcPts val="0"/>
                        </a:spcBef>
                        <a:buNone/>
                      </a:pPr>
                      <a:r>
                        <a:rPr lang="en">
                          <a:solidFill>
                            <a:schemeClr val="bg1">
                              <a:lumMod val="50000"/>
                            </a:schemeClr>
                          </a:solidFill>
                        </a:rPr>
                        <a:t>Topic 3</a:t>
                      </a:r>
                      <a:endParaRPr lang="en" b="1">
                        <a:solidFill>
                          <a:schemeClr val="bg1">
                            <a:lumMod val="50000"/>
                          </a:schemeClr>
                        </a:solidFill>
                      </a:endParaRPr>
                    </a:p>
                  </a:txBody>
                  <a:tcPr marL="91425" marR="91425" marT="91425" marB="91425"/>
                </a:tc>
                <a:extLst>
                  <a:ext uri="{0D108BD9-81ED-4DB2-BD59-A6C34878D82A}">
                    <a16:rowId xmlns:a16="http://schemas.microsoft.com/office/drawing/2014/main" val="10000"/>
                  </a:ext>
                </a:extLst>
              </a:tr>
              <a:tr h="517900">
                <a:tc>
                  <a:txBody>
                    <a:bodyPr/>
                    <a:lstStyle/>
                    <a:p>
                      <a:pPr lvl="0" rtl="0">
                        <a:spcBef>
                          <a:spcPts val="0"/>
                        </a:spcBef>
                        <a:buNone/>
                      </a:pPr>
                      <a:r>
                        <a:rPr lang="en">
                          <a:solidFill>
                            <a:schemeClr val="bg1">
                              <a:lumMod val="50000"/>
                            </a:schemeClr>
                          </a:solidFill>
                        </a:rPr>
                        <a:t>Doc 1</a:t>
                      </a:r>
                      <a:endParaRPr lang="en" b="1">
                        <a:solidFill>
                          <a:schemeClr val="bg1">
                            <a:lumMod val="50000"/>
                          </a:schemeClr>
                        </a:solidFill>
                      </a:endParaRPr>
                    </a:p>
                  </a:txBody>
                  <a:tcPr marL="91425" marR="91425" marT="91425" marB="91425"/>
                </a:tc>
                <a:tc>
                  <a:txBody>
                    <a:bodyPr/>
                    <a:lstStyle/>
                    <a:p>
                      <a:pPr lvl="0" rtl="0">
                        <a:spcBef>
                          <a:spcPts val="0"/>
                        </a:spcBef>
                        <a:buNone/>
                      </a:pPr>
                      <a:r>
                        <a:rPr lang="en">
                          <a:solidFill>
                            <a:schemeClr val="bg1">
                              <a:lumMod val="50000"/>
                            </a:schemeClr>
                          </a:solidFill>
                        </a:rPr>
                        <a:t>0.87</a:t>
                      </a:r>
                    </a:p>
                  </a:txBody>
                  <a:tcPr marL="91425" marR="91425" marT="91425" marB="91425"/>
                </a:tc>
                <a:tc>
                  <a:txBody>
                    <a:bodyPr/>
                    <a:lstStyle/>
                    <a:p>
                      <a:pPr lvl="0" rtl="0">
                        <a:spcBef>
                          <a:spcPts val="0"/>
                        </a:spcBef>
                        <a:buNone/>
                      </a:pPr>
                      <a:r>
                        <a:rPr lang="en" dirty="0">
                          <a:solidFill>
                            <a:schemeClr val="bg1">
                              <a:lumMod val="50000"/>
                            </a:schemeClr>
                          </a:solidFill>
                        </a:rPr>
                        <a:t>0.09</a:t>
                      </a:r>
                    </a:p>
                  </a:txBody>
                  <a:tcPr marL="91425" marR="91425" marT="91425" marB="91425"/>
                </a:tc>
                <a:tc>
                  <a:txBody>
                    <a:bodyPr/>
                    <a:lstStyle/>
                    <a:p>
                      <a:pPr lvl="0" rtl="0">
                        <a:spcBef>
                          <a:spcPts val="0"/>
                        </a:spcBef>
                        <a:buNone/>
                      </a:pPr>
                      <a:r>
                        <a:rPr lang="en" dirty="0">
                          <a:solidFill>
                            <a:schemeClr val="bg1">
                              <a:lumMod val="50000"/>
                            </a:schemeClr>
                          </a:solidFill>
                        </a:rPr>
                        <a:t>0.04</a:t>
                      </a:r>
                    </a:p>
                  </a:txBody>
                  <a:tcPr marL="91425" marR="91425" marT="91425" marB="91425"/>
                </a:tc>
                <a:extLst>
                  <a:ext uri="{0D108BD9-81ED-4DB2-BD59-A6C34878D82A}">
                    <a16:rowId xmlns:a16="http://schemas.microsoft.com/office/drawing/2014/main" val="10001"/>
                  </a:ext>
                </a:extLst>
              </a:tr>
            </a:tbl>
          </a:graphicData>
        </a:graphic>
      </p:graphicFrame>
      <p:sp>
        <p:nvSpPr>
          <p:cNvPr id="120" name="Shape 120"/>
          <p:cNvSpPr txBox="1"/>
          <p:nvPr/>
        </p:nvSpPr>
        <p:spPr>
          <a:xfrm>
            <a:off x="311700" y="1287926"/>
            <a:ext cx="2809059" cy="2051154"/>
          </a:xfrm>
          <a:prstGeom prst="rect">
            <a:avLst/>
          </a:prstGeom>
          <a:noFill/>
          <a:ln>
            <a:noFill/>
          </a:ln>
        </p:spPr>
        <p:txBody>
          <a:bodyPr lIns="91425" tIns="91425" rIns="91425" bIns="91425" anchor="t" anchorCtr="0">
            <a:noAutofit/>
          </a:bodyPr>
          <a:lstStyle/>
          <a:p>
            <a:pPr marL="285750" lvl="0" indent="-285750">
              <a:lnSpc>
                <a:spcPct val="120000"/>
              </a:lnSpc>
              <a:spcBef>
                <a:spcPts val="0"/>
              </a:spcBef>
              <a:buFont typeface="Arial" panose="020B0604020202020204" pitchFamily="34" charset="0"/>
              <a:buChar char="•"/>
            </a:pPr>
            <a:r>
              <a:rPr lang="en" sz="1600" dirty="0">
                <a:solidFill>
                  <a:schemeClr val="accent4">
                    <a:lumMod val="50000"/>
                  </a:schemeClr>
                </a:solidFill>
              </a:rPr>
              <a:t>To generate a word in the document: </a:t>
            </a:r>
          </a:p>
          <a:p>
            <a:pPr marL="285750" lvl="0" indent="-285750">
              <a:lnSpc>
                <a:spcPct val="120000"/>
              </a:lnSpc>
              <a:spcBef>
                <a:spcPts val="0"/>
              </a:spcBef>
              <a:buFont typeface="Arial" panose="020B0604020202020204" pitchFamily="34" charset="0"/>
              <a:buChar char="•"/>
            </a:pPr>
            <a:r>
              <a:rPr lang="en" dirty="0">
                <a:solidFill>
                  <a:schemeClr val="tx1">
                    <a:lumMod val="75000"/>
                  </a:schemeClr>
                </a:solidFill>
              </a:rPr>
              <a:t>Based on 𝜽</a:t>
            </a:r>
            <a:r>
              <a:rPr lang="en" baseline="-25000" dirty="0">
                <a:solidFill>
                  <a:schemeClr val="tx1">
                    <a:lumMod val="75000"/>
                  </a:schemeClr>
                </a:solidFill>
              </a:rPr>
              <a:t>d</a:t>
            </a:r>
            <a:r>
              <a:rPr lang="en" dirty="0">
                <a:solidFill>
                  <a:schemeClr val="tx1">
                    <a:lumMod val="75000"/>
                  </a:schemeClr>
                </a:solidFill>
              </a:rPr>
              <a:t>, a topic Z is selected   </a:t>
            </a:r>
          </a:p>
          <a:p>
            <a:pPr marL="285750" lvl="0" indent="-285750">
              <a:lnSpc>
                <a:spcPct val="120000"/>
              </a:lnSpc>
              <a:spcBef>
                <a:spcPts val="0"/>
              </a:spcBef>
              <a:buFont typeface="Arial" panose="020B0604020202020204" pitchFamily="34" charset="0"/>
              <a:buChar char="•"/>
            </a:pPr>
            <a:r>
              <a:rPr lang="en" dirty="0">
                <a:solidFill>
                  <a:schemeClr val="tx1">
                    <a:lumMod val="75000"/>
                  </a:schemeClr>
                </a:solidFill>
              </a:rPr>
              <a:t>Based on 𝜷</a:t>
            </a:r>
            <a:r>
              <a:rPr lang="en" baseline="-25000" dirty="0">
                <a:solidFill>
                  <a:schemeClr val="tx1">
                    <a:lumMod val="75000"/>
                  </a:schemeClr>
                </a:solidFill>
              </a:rPr>
              <a:t>z</a:t>
            </a:r>
            <a:r>
              <a:rPr lang="en" dirty="0">
                <a:solidFill>
                  <a:schemeClr val="tx1">
                    <a:lumMod val="75000"/>
                  </a:schemeClr>
                </a:solidFill>
              </a:rPr>
              <a:t>, a word W is selected</a:t>
            </a:r>
          </a:p>
        </p:txBody>
      </p:sp>
      <p:sp>
        <p:nvSpPr>
          <p:cNvPr id="121" name="Shape 121"/>
          <p:cNvSpPr txBox="1"/>
          <p:nvPr/>
        </p:nvSpPr>
        <p:spPr>
          <a:xfrm>
            <a:off x="4509375" y="3694850"/>
            <a:ext cx="1226100" cy="366300"/>
          </a:xfrm>
          <a:prstGeom prst="rect">
            <a:avLst/>
          </a:prstGeom>
          <a:noFill/>
          <a:ln>
            <a:noFill/>
          </a:ln>
        </p:spPr>
        <p:txBody>
          <a:bodyPr lIns="91425" tIns="91425" rIns="91425" bIns="91425" anchor="t" anchorCtr="0">
            <a:noAutofit/>
          </a:bodyPr>
          <a:lstStyle/>
          <a:p>
            <a:pPr lvl="0">
              <a:spcBef>
                <a:spcPts val="0"/>
              </a:spcBef>
              <a:buNone/>
            </a:pPr>
            <a:endParaRPr sz="1800" b="1">
              <a:solidFill>
                <a:srgbClr val="434343"/>
              </a:solidFill>
            </a:endParaRPr>
          </a:p>
        </p:txBody>
      </p:sp>
      <p:graphicFrame>
        <p:nvGraphicFramePr>
          <p:cNvPr id="122" name="Shape 122"/>
          <p:cNvGraphicFramePr/>
          <p:nvPr>
            <p:extLst>
              <p:ext uri="{D42A27DB-BD31-4B8C-83A1-F6EECF244321}">
                <p14:modId xmlns:p14="http://schemas.microsoft.com/office/powerpoint/2010/main" val="2962231686"/>
              </p:ext>
            </p:extLst>
          </p:nvPr>
        </p:nvGraphicFramePr>
        <p:xfrm>
          <a:off x="4193300" y="3500200"/>
          <a:ext cx="1586650" cy="1409835"/>
        </p:xfrm>
        <a:graphic>
          <a:graphicData uri="http://schemas.openxmlformats.org/drawingml/2006/table">
            <a:tbl>
              <a:tblPr>
                <a:tableStyleId>{72833802-FEF1-4C79-8D5D-14CF1EAF98D9}</a:tableStyleId>
              </a:tblPr>
              <a:tblGrid>
                <a:gridCol w="1586650">
                  <a:extLst>
                    <a:ext uri="{9D8B030D-6E8A-4147-A177-3AD203B41FA5}">
                      <a16:colId xmlns:a16="http://schemas.microsoft.com/office/drawing/2014/main" val="20000"/>
                    </a:ext>
                  </a:extLst>
                </a:gridCol>
              </a:tblGrid>
              <a:tr h="404025">
                <a:tc>
                  <a:txBody>
                    <a:bodyPr/>
                    <a:lstStyle/>
                    <a:p>
                      <a:pPr lvl="0" algn="ctr" rtl="0">
                        <a:spcBef>
                          <a:spcPts val="0"/>
                        </a:spcBef>
                        <a:buNone/>
                      </a:pPr>
                      <a:r>
                        <a:rPr lang="en" dirty="0">
                          <a:solidFill>
                            <a:schemeClr val="bg1">
                              <a:lumMod val="50000"/>
                            </a:schemeClr>
                          </a:solidFill>
                        </a:rPr>
                        <a:t>Topic 1</a:t>
                      </a:r>
                      <a:endParaRPr lang="en" b="1" dirty="0">
                        <a:solidFill>
                          <a:schemeClr val="bg1">
                            <a:lumMod val="50000"/>
                          </a:schemeClr>
                        </a:solidFill>
                      </a:endParaRPr>
                    </a:p>
                  </a:txBody>
                  <a:tcPr marL="91425" marR="91425" marT="91425" marB="91425"/>
                </a:tc>
                <a:extLst>
                  <a:ext uri="{0D108BD9-81ED-4DB2-BD59-A6C34878D82A}">
                    <a16:rowId xmlns:a16="http://schemas.microsoft.com/office/drawing/2014/main" val="10000"/>
                  </a:ext>
                </a:extLst>
              </a:tr>
              <a:tr h="964675">
                <a:tc>
                  <a:txBody>
                    <a:bodyPr/>
                    <a:lstStyle/>
                    <a:p>
                      <a:pPr lvl="0" rtl="0">
                        <a:spcBef>
                          <a:spcPts val="0"/>
                        </a:spcBef>
                        <a:buNone/>
                      </a:pPr>
                      <a:r>
                        <a:rPr lang="en" dirty="0">
                          <a:solidFill>
                            <a:schemeClr val="bg1">
                              <a:lumMod val="50000"/>
                            </a:schemeClr>
                          </a:solidFill>
                        </a:rPr>
                        <a:t>Computer: 0.035</a:t>
                      </a:r>
                    </a:p>
                    <a:p>
                      <a:pPr lvl="0" rtl="0">
                        <a:spcBef>
                          <a:spcPts val="0"/>
                        </a:spcBef>
                        <a:buNone/>
                      </a:pPr>
                      <a:r>
                        <a:rPr lang="en" dirty="0">
                          <a:solidFill>
                            <a:schemeClr val="bg1">
                              <a:lumMod val="50000"/>
                            </a:schemeClr>
                          </a:solidFill>
                        </a:rPr>
                        <a:t>Program: 0.025</a:t>
                      </a:r>
                    </a:p>
                    <a:p>
                      <a:pPr lvl="0" rtl="0">
                        <a:spcBef>
                          <a:spcPts val="0"/>
                        </a:spcBef>
                        <a:buNone/>
                      </a:pPr>
                      <a:r>
                        <a:rPr lang="en" dirty="0">
                          <a:solidFill>
                            <a:schemeClr val="bg1">
                              <a:lumMod val="50000"/>
                            </a:schemeClr>
                          </a:solidFill>
                        </a:rPr>
                        <a:t>File: 0.003</a:t>
                      </a:r>
                    </a:p>
                    <a:p>
                      <a:pPr lvl="0" rtl="0">
                        <a:spcBef>
                          <a:spcPts val="0"/>
                        </a:spcBef>
                        <a:buNone/>
                      </a:pPr>
                      <a:r>
                        <a:rPr lang="en" dirty="0">
                          <a:solidFill>
                            <a:schemeClr val="bg1">
                              <a:lumMod val="50000"/>
                            </a:schemeClr>
                          </a:solidFill>
                        </a:rPr>
                        <a:t>...</a:t>
                      </a:r>
                    </a:p>
                  </a:txBody>
                  <a:tcPr marL="91425" marR="91425" marT="91425" marB="91425"/>
                </a:tc>
                <a:extLst>
                  <a:ext uri="{0D108BD9-81ED-4DB2-BD59-A6C34878D82A}">
                    <a16:rowId xmlns:a16="http://schemas.microsoft.com/office/drawing/2014/main" val="10001"/>
                  </a:ext>
                </a:extLst>
              </a:tr>
            </a:tbl>
          </a:graphicData>
        </a:graphic>
      </p:graphicFrame>
      <p:cxnSp>
        <p:nvCxnSpPr>
          <p:cNvPr id="123" name="Shape 123"/>
          <p:cNvCxnSpPr/>
          <p:nvPr/>
        </p:nvCxnSpPr>
        <p:spPr>
          <a:xfrm>
            <a:off x="3638956" y="4227438"/>
            <a:ext cx="408600" cy="0"/>
          </a:xfrm>
          <a:prstGeom prst="straightConnector1">
            <a:avLst/>
          </a:prstGeom>
          <a:noFill/>
          <a:ln w="9525" cap="flat" cmpd="sng">
            <a:solidFill>
              <a:schemeClr val="dk2"/>
            </a:solidFill>
            <a:prstDash val="solid"/>
            <a:round/>
            <a:headEnd type="none" w="lg" len="lg"/>
            <a:tailEnd type="triangle" w="lg" len="lg"/>
          </a:ln>
        </p:spPr>
      </p:cxnSp>
      <p:cxnSp>
        <p:nvCxnSpPr>
          <p:cNvPr id="124" name="Shape 124"/>
          <p:cNvCxnSpPr>
            <a:endCxn id="117" idx="1"/>
          </p:cNvCxnSpPr>
          <p:nvPr/>
        </p:nvCxnSpPr>
        <p:spPr>
          <a:xfrm rot="10800000" flipH="1">
            <a:off x="5876300" y="4212737"/>
            <a:ext cx="433500" cy="14700"/>
          </a:xfrm>
          <a:prstGeom prst="straightConnector1">
            <a:avLst/>
          </a:prstGeom>
          <a:noFill/>
          <a:ln w="9525" cap="flat" cmpd="sng">
            <a:solidFill>
              <a:schemeClr val="dk2"/>
            </a:solidFill>
            <a:prstDash val="solid"/>
            <a:round/>
            <a:headEnd type="none" w="lg" len="lg"/>
            <a:tailEnd type="triangle" w="lg" len="lg"/>
          </a:ln>
        </p:spPr>
      </p:cxnSp>
      <p:cxnSp>
        <p:nvCxnSpPr>
          <p:cNvPr id="3" name="Straight Arrow Connector 2"/>
          <p:cNvCxnSpPr/>
          <p:nvPr/>
        </p:nvCxnSpPr>
        <p:spPr>
          <a:xfrm flipH="1">
            <a:off x="2182761" y="2749099"/>
            <a:ext cx="2326614" cy="8495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 name="Straight Arrow Connector 4"/>
          <p:cNvCxnSpPr/>
          <p:nvPr/>
        </p:nvCxnSpPr>
        <p:spPr>
          <a:xfrm flipH="1">
            <a:off x="5122425" y="2796294"/>
            <a:ext cx="86705" cy="6312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p:cNvCxnSpPr/>
          <p:nvPr/>
        </p:nvCxnSpPr>
        <p:spPr>
          <a:xfrm>
            <a:off x="6093049" y="2796294"/>
            <a:ext cx="1009774" cy="12648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LDA - Corpus Generation Process</a:t>
            </a:r>
          </a:p>
        </p:txBody>
      </p:sp>
      <p:sp>
        <p:nvSpPr>
          <p:cNvPr id="130" name="Shape 130"/>
          <p:cNvSpPr txBox="1">
            <a:spLocks noGrp="1"/>
          </p:cNvSpPr>
          <p:nvPr>
            <p:ph type="body" idx="1"/>
          </p:nvPr>
        </p:nvSpPr>
        <p:spPr>
          <a:xfrm>
            <a:off x="4793604" y="3981766"/>
            <a:ext cx="4421575" cy="380400"/>
          </a:xfrm>
          <a:prstGeom prst="rect">
            <a:avLst/>
          </a:prstGeom>
        </p:spPr>
        <p:txBody>
          <a:bodyPr lIns="91425" tIns="91425" rIns="91425" bIns="91425" anchor="t" anchorCtr="0">
            <a:noAutofit/>
          </a:bodyPr>
          <a:lstStyle/>
          <a:p>
            <a:pPr lvl="0">
              <a:spcBef>
                <a:spcPts val="0"/>
              </a:spcBef>
              <a:buNone/>
            </a:pPr>
            <a:r>
              <a:rPr lang="en" sz="1800" b="1" dirty="0"/>
              <a:t>Doc 1:</a:t>
            </a:r>
            <a:r>
              <a:rPr lang="en" sz="1800" dirty="0"/>
              <a:t> program file earth command...</a:t>
            </a:r>
          </a:p>
        </p:txBody>
      </p:sp>
      <p:pic>
        <p:nvPicPr>
          <p:cNvPr id="131" name="Shape 131" descr="lda4.png"/>
          <p:cNvPicPr preferRelativeResize="0"/>
          <p:nvPr/>
        </p:nvPicPr>
        <p:blipFill rotWithShape="1">
          <a:blip r:embed="rId3">
            <a:alphaModFix/>
          </a:blip>
          <a:srcRect t="22069"/>
          <a:stretch/>
        </p:blipFill>
        <p:spPr>
          <a:xfrm>
            <a:off x="1048886" y="1245974"/>
            <a:ext cx="6486549" cy="2071500"/>
          </a:xfrm>
          <a:prstGeom prst="rect">
            <a:avLst/>
          </a:prstGeom>
          <a:noFill/>
          <a:ln>
            <a:noFill/>
          </a:ln>
        </p:spPr>
      </p:pic>
      <p:cxnSp>
        <p:nvCxnSpPr>
          <p:cNvPr id="3" name="Straight Arrow Connector 2"/>
          <p:cNvCxnSpPr/>
          <p:nvPr/>
        </p:nvCxnSpPr>
        <p:spPr>
          <a:xfrm>
            <a:off x="3522294" y="4167580"/>
            <a:ext cx="946467" cy="43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TextBox 4"/>
          <p:cNvSpPr txBox="1"/>
          <p:nvPr/>
        </p:nvSpPr>
        <p:spPr>
          <a:xfrm>
            <a:off x="1212218" y="3981766"/>
            <a:ext cx="1985233" cy="369332"/>
          </a:xfrm>
          <a:prstGeom prst="rect">
            <a:avLst/>
          </a:prstGeom>
          <a:noFill/>
        </p:spPr>
        <p:txBody>
          <a:bodyPr wrap="square" rtlCol="0">
            <a:spAutoFit/>
          </a:bodyPr>
          <a:lstStyle/>
          <a:p>
            <a:r>
              <a:rPr lang="en-US" sz="1800" dirty="0">
                <a:solidFill>
                  <a:schemeClr val="tx1">
                    <a:lumMod val="75000"/>
                  </a:schemeClr>
                </a:solidFill>
              </a:rPr>
              <a:t>Repeat N Times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LDA - Corpus Generation Process</a:t>
            </a:r>
          </a:p>
        </p:txBody>
      </p:sp>
      <p:sp>
        <p:nvSpPr>
          <p:cNvPr id="138" name="Shape 138"/>
          <p:cNvSpPr txBox="1">
            <a:spLocks noGrp="1"/>
          </p:cNvSpPr>
          <p:nvPr>
            <p:ph type="body" idx="1"/>
          </p:nvPr>
        </p:nvSpPr>
        <p:spPr>
          <a:xfrm>
            <a:off x="1964486" y="4294875"/>
            <a:ext cx="6282812" cy="443100"/>
          </a:xfrm>
          <a:prstGeom prst="rect">
            <a:avLst/>
          </a:prstGeom>
        </p:spPr>
        <p:txBody>
          <a:bodyPr lIns="91425" tIns="91425" rIns="91425" bIns="91425" anchor="t" anchorCtr="0">
            <a:noAutofit/>
          </a:bodyPr>
          <a:lstStyle/>
          <a:p>
            <a:pPr lvl="0">
              <a:spcBef>
                <a:spcPts val="0"/>
              </a:spcBef>
              <a:buNone/>
            </a:pPr>
            <a:r>
              <a:rPr lang="en" dirty="0">
                <a:solidFill>
                  <a:schemeClr val="tx1">
                    <a:lumMod val="75000"/>
                  </a:schemeClr>
                </a:solidFill>
              </a:rPr>
              <a:t>Repeat D times                        (Doc1, Doc2, Doc3….)</a:t>
            </a:r>
          </a:p>
        </p:txBody>
      </p:sp>
      <p:pic>
        <p:nvPicPr>
          <p:cNvPr id="139" name="Shape 139" descr="lda.png"/>
          <p:cNvPicPr preferRelativeResize="0"/>
          <p:nvPr/>
        </p:nvPicPr>
        <p:blipFill rotWithShape="1">
          <a:blip r:embed="rId3">
            <a:alphaModFix/>
          </a:blip>
          <a:srcRect l="1400"/>
          <a:stretch/>
        </p:blipFill>
        <p:spPr>
          <a:xfrm>
            <a:off x="931725" y="1238750"/>
            <a:ext cx="6821649" cy="2835099"/>
          </a:xfrm>
          <a:prstGeom prst="rect">
            <a:avLst/>
          </a:prstGeom>
          <a:noFill/>
          <a:ln>
            <a:noFill/>
          </a:ln>
        </p:spPr>
      </p:pic>
      <p:cxnSp>
        <p:nvCxnSpPr>
          <p:cNvPr id="3" name="Straight Arrow Connector 2"/>
          <p:cNvCxnSpPr/>
          <p:nvPr/>
        </p:nvCxnSpPr>
        <p:spPr>
          <a:xfrm>
            <a:off x="4123649" y="4536604"/>
            <a:ext cx="57223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LDA - Inference Process</a:t>
            </a:r>
          </a:p>
        </p:txBody>
      </p:sp>
      <p:pic>
        <p:nvPicPr>
          <p:cNvPr id="159" name="Shape 159" descr="lda6.png"/>
          <p:cNvPicPr preferRelativeResize="0"/>
          <p:nvPr/>
        </p:nvPicPr>
        <p:blipFill>
          <a:blip r:embed="rId3">
            <a:alphaModFix/>
          </a:blip>
          <a:stretch>
            <a:fillRect/>
          </a:stretch>
        </p:blipFill>
        <p:spPr>
          <a:xfrm>
            <a:off x="5257890" y="2481169"/>
            <a:ext cx="3326324" cy="1606075"/>
          </a:xfrm>
          <a:prstGeom prst="rect">
            <a:avLst/>
          </a:prstGeom>
          <a:noFill/>
          <a:ln>
            <a:noFill/>
          </a:ln>
        </p:spPr>
      </p:pic>
      <p:pic>
        <p:nvPicPr>
          <p:cNvPr id="160" name="Shape 160" descr="lda5.png"/>
          <p:cNvPicPr preferRelativeResize="0"/>
          <p:nvPr/>
        </p:nvPicPr>
        <p:blipFill>
          <a:blip r:embed="rId4">
            <a:alphaModFix/>
          </a:blip>
          <a:stretch>
            <a:fillRect/>
          </a:stretch>
        </p:blipFill>
        <p:spPr>
          <a:xfrm>
            <a:off x="362816" y="2271867"/>
            <a:ext cx="4067600" cy="2163335"/>
          </a:xfrm>
          <a:prstGeom prst="rect">
            <a:avLst/>
          </a:prstGeom>
          <a:noFill/>
          <a:ln>
            <a:noFill/>
          </a:ln>
        </p:spPr>
      </p:pic>
      <p:cxnSp>
        <p:nvCxnSpPr>
          <p:cNvPr id="161" name="Shape 161"/>
          <p:cNvCxnSpPr/>
          <p:nvPr/>
        </p:nvCxnSpPr>
        <p:spPr>
          <a:xfrm>
            <a:off x="3660650" y="3110062"/>
            <a:ext cx="1437300" cy="0"/>
          </a:xfrm>
          <a:prstGeom prst="straightConnector1">
            <a:avLst/>
          </a:prstGeom>
          <a:noFill/>
          <a:ln w="9525" cap="flat" cmpd="sng">
            <a:solidFill>
              <a:schemeClr val="dk2"/>
            </a:solidFill>
            <a:prstDash val="solid"/>
            <a:round/>
            <a:headEnd type="none" w="lg" len="lg"/>
            <a:tailEnd type="triangle" w="lg" len="lg"/>
          </a:ln>
        </p:spPr>
      </p:cxnSp>
      <p:sp>
        <p:nvSpPr>
          <p:cNvPr id="5" name="TextBox 4"/>
          <p:cNvSpPr txBox="1"/>
          <p:nvPr/>
        </p:nvSpPr>
        <p:spPr>
          <a:xfrm>
            <a:off x="5097695" y="1110376"/>
            <a:ext cx="3486519" cy="830997"/>
          </a:xfrm>
          <a:prstGeom prst="rect">
            <a:avLst/>
          </a:prstGeom>
          <a:noFill/>
        </p:spPr>
        <p:txBody>
          <a:bodyPr wrap="square" rtlCol="0">
            <a:spAutoFit/>
          </a:bodyPr>
          <a:lstStyle/>
          <a:p>
            <a:pPr>
              <a:lnSpc>
                <a:spcPct val="150000"/>
              </a:lnSpc>
            </a:pPr>
            <a:r>
              <a:rPr lang="en-US" sz="1600" dirty="0">
                <a:solidFill>
                  <a:schemeClr val="tx1"/>
                </a:solidFill>
                <a:latin typeface="Cambria Math" panose="02040503050406030204" pitchFamily="18" charset="0"/>
                <a:ea typeface="Cambria Math" panose="02040503050406030204" pitchFamily="18" charset="0"/>
              </a:rPr>
              <a:t>What we want/hidden :   </a:t>
            </a:r>
            <a:r>
              <a:rPr lang="el-GR" sz="1600" dirty="0">
                <a:solidFill>
                  <a:schemeClr val="tx1"/>
                </a:solidFill>
                <a:latin typeface="Cambria Math" panose="02040503050406030204" pitchFamily="18" charset="0"/>
                <a:ea typeface="Cambria Math" panose="02040503050406030204" pitchFamily="18" charset="0"/>
              </a:rPr>
              <a:t>β</a:t>
            </a:r>
            <a:r>
              <a:rPr lang="en-US" sz="1600" baseline="-25000" dirty="0">
                <a:solidFill>
                  <a:schemeClr val="tx1"/>
                </a:solidFill>
                <a:latin typeface="Cambria Math" panose="02040503050406030204" pitchFamily="18" charset="0"/>
                <a:ea typeface="Cambria Math" panose="02040503050406030204" pitchFamily="18" charset="0"/>
              </a:rPr>
              <a:t>1:K</a:t>
            </a:r>
            <a:r>
              <a:rPr lang="en-US" sz="1600" dirty="0">
                <a:solidFill>
                  <a:schemeClr val="tx1"/>
                </a:solidFill>
                <a:latin typeface="Cambria Math" panose="02040503050406030204" pitchFamily="18" charset="0"/>
                <a:ea typeface="Cambria Math" panose="02040503050406030204" pitchFamily="18" charset="0"/>
              </a:rPr>
              <a:t>, </a:t>
            </a:r>
            <a:r>
              <a:rPr lang="el-GR" sz="1600" dirty="0">
                <a:solidFill>
                  <a:schemeClr val="tx1"/>
                </a:solidFill>
                <a:latin typeface="Cambria Math" panose="02040503050406030204" pitchFamily="18" charset="0"/>
                <a:ea typeface="Cambria Math" panose="02040503050406030204" pitchFamily="18" charset="0"/>
              </a:rPr>
              <a:t>θ</a:t>
            </a:r>
            <a:r>
              <a:rPr lang="en-US" sz="1600" baseline="-25000" dirty="0">
                <a:solidFill>
                  <a:schemeClr val="tx1"/>
                </a:solidFill>
                <a:latin typeface="Cambria Math" panose="02040503050406030204" pitchFamily="18" charset="0"/>
                <a:ea typeface="Cambria Math" panose="02040503050406030204" pitchFamily="18" charset="0"/>
              </a:rPr>
              <a:t>1:D</a:t>
            </a:r>
            <a:r>
              <a:rPr lang="en-US" sz="1600" dirty="0">
                <a:solidFill>
                  <a:schemeClr val="tx1"/>
                </a:solidFill>
                <a:latin typeface="Cambria Math" panose="02040503050406030204" pitchFamily="18" charset="0"/>
                <a:ea typeface="Cambria Math" panose="02040503050406030204" pitchFamily="18" charset="0"/>
              </a:rPr>
              <a:t>, z</a:t>
            </a:r>
            <a:r>
              <a:rPr lang="en-US" sz="1600" baseline="-25000" dirty="0">
                <a:solidFill>
                  <a:schemeClr val="tx1"/>
                </a:solidFill>
                <a:latin typeface="Cambria Math" panose="02040503050406030204" pitchFamily="18" charset="0"/>
                <a:ea typeface="Cambria Math" panose="02040503050406030204" pitchFamily="18" charset="0"/>
              </a:rPr>
              <a:t>1:D</a:t>
            </a:r>
            <a:endParaRPr lang="en-US" sz="1600" dirty="0">
              <a:solidFill>
                <a:schemeClr val="tx1"/>
              </a:solidFill>
              <a:latin typeface="Cambria Math" panose="02040503050406030204" pitchFamily="18" charset="0"/>
              <a:ea typeface="Cambria Math" panose="02040503050406030204" pitchFamily="18" charset="0"/>
            </a:endParaRPr>
          </a:p>
          <a:p>
            <a:pPr>
              <a:lnSpc>
                <a:spcPct val="150000"/>
              </a:lnSpc>
            </a:pPr>
            <a:r>
              <a:rPr lang="en-US" sz="1600" dirty="0">
                <a:solidFill>
                  <a:schemeClr val="tx1"/>
                </a:solidFill>
                <a:latin typeface="Cambria Math" panose="02040503050406030204" pitchFamily="18" charset="0"/>
                <a:ea typeface="Cambria Math" panose="02040503050406030204" pitchFamily="18" charset="0"/>
              </a:rPr>
              <a:t>What we know/observed:   w</a:t>
            </a:r>
            <a:r>
              <a:rPr lang="en-US" sz="1600" baseline="-25000" dirty="0">
                <a:solidFill>
                  <a:schemeClr val="tx1"/>
                </a:solidFill>
                <a:latin typeface="Cambria Math" panose="02040503050406030204" pitchFamily="18" charset="0"/>
                <a:ea typeface="Cambria Math" panose="02040503050406030204" pitchFamily="18" charset="0"/>
              </a:rPr>
              <a:t>1:D</a:t>
            </a:r>
            <a:endParaRPr lang="en-US" sz="1600" dirty="0">
              <a:solidFill>
                <a:schemeClr val="tx1"/>
              </a:solidFill>
              <a:latin typeface="Cambria Math" panose="02040503050406030204" pitchFamily="18" charset="0"/>
              <a:ea typeface="Cambria Math" panose="02040503050406030204" pitchFamily="18" charset="0"/>
            </a:endParaRPr>
          </a:p>
        </p:txBody>
      </p:sp>
      <p:pic>
        <p:nvPicPr>
          <p:cNvPr id="11" name="Shape 146" descr="lda.png"/>
          <p:cNvPicPr preferRelativeResize="0"/>
          <p:nvPr/>
        </p:nvPicPr>
        <p:blipFill>
          <a:blip r:embed="rId5">
            <a:alphaModFix/>
          </a:blip>
          <a:stretch>
            <a:fillRect/>
          </a:stretch>
        </p:blipFill>
        <p:spPr>
          <a:xfrm>
            <a:off x="188779" y="1183293"/>
            <a:ext cx="4241637" cy="1003121"/>
          </a:xfrm>
          <a:prstGeom prst="rect">
            <a:avLst/>
          </a:prstGeom>
          <a:noFill/>
          <a:ln>
            <a:noFill/>
          </a:ln>
        </p:spPr>
      </p:pic>
      <p:sp>
        <p:nvSpPr>
          <p:cNvPr id="6" name="TextBox 5"/>
          <p:cNvSpPr txBox="1"/>
          <p:nvPr/>
        </p:nvSpPr>
        <p:spPr>
          <a:xfrm>
            <a:off x="2753524" y="4480856"/>
            <a:ext cx="3636952" cy="375552"/>
          </a:xfrm>
          <a:prstGeom prst="rect">
            <a:avLst/>
          </a:prstGeom>
          <a:noFill/>
        </p:spPr>
        <p:txBody>
          <a:bodyPr wrap="square" rtlCol="0">
            <a:spAutoFit/>
          </a:bodyPr>
          <a:lstStyle/>
          <a:p>
            <a:pPr>
              <a:lnSpc>
                <a:spcPct val="150000"/>
              </a:lnSpc>
            </a:pPr>
            <a:r>
              <a:rPr lang="el-GR" b="1" dirty="0">
                <a:solidFill>
                  <a:schemeClr val="accent4">
                    <a:lumMod val="50000"/>
                  </a:schemeClr>
                </a:solidFill>
                <a:latin typeface="Cambria Math" panose="02040503050406030204" pitchFamily="18" charset="0"/>
                <a:ea typeface="Cambria Math" panose="02040503050406030204" pitchFamily="18" charset="0"/>
              </a:rPr>
              <a:t>β</a:t>
            </a:r>
            <a:r>
              <a:rPr lang="en-US" b="1" baseline="-25000" dirty="0">
                <a:solidFill>
                  <a:schemeClr val="accent4">
                    <a:lumMod val="50000"/>
                  </a:schemeClr>
                </a:solidFill>
                <a:latin typeface="Cambria Math" panose="02040503050406030204" pitchFamily="18" charset="0"/>
                <a:ea typeface="Cambria Math" panose="02040503050406030204" pitchFamily="18" charset="0"/>
              </a:rPr>
              <a:t>1:K</a:t>
            </a:r>
            <a:r>
              <a:rPr lang="en-US" b="1" dirty="0">
                <a:solidFill>
                  <a:schemeClr val="accent4">
                    <a:lumMod val="50000"/>
                  </a:schemeClr>
                </a:solidFill>
                <a:latin typeface="Cambria Math" panose="02040503050406030204" pitchFamily="18" charset="0"/>
                <a:ea typeface="Cambria Math" panose="02040503050406030204" pitchFamily="18" charset="0"/>
              </a:rPr>
              <a:t>, </a:t>
            </a:r>
            <a:r>
              <a:rPr lang="el-GR" b="1" dirty="0">
                <a:solidFill>
                  <a:schemeClr val="accent4">
                    <a:lumMod val="50000"/>
                  </a:schemeClr>
                </a:solidFill>
                <a:latin typeface="Cambria Math" panose="02040503050406030204" pitchFamily="18" charset="0"/>
                <a:ea typeface="Cambria Math" panose="02040503050406030204" pitchFamily="18" charset="0"/>
              </a:rPr>
              <a:t>θ</a:t>
            </a:r>
            <a:r>
              <a:rPr lang="en-US" b="1" baseline="-25000" dirty="0">
                <a:solidFill>
                  <a:schemeClr val="accent4">
                    <a:lumMod val="50000"/>
                  </a:schemeClr>
                </a:solidFill>
                <a:latin typeface="Cambria Math" panose="02040503050406030204" pitchFamily="18" charset="0"/>
                <a:ea typeface="Cambria Math" panose="02040503050406030204" pitchFamily="18" charset="0"/>
              </a:rPr>
              <a:t>1:D</a:t>
            </a:r>
            <a:r>
              <a:rPr lang="en-US" b="1" dirty="0">
                <a:solidFill>
                  <a:schemeClr val="accent4">
                    <a:lumMod val="50000"/>
                  </a:schemeClr>
                </a:solidFill>
                <a:latin typeface="Cambria Math" panose="02040503050406030204" pitchFamily="18" charset="0"/>
                <a:ea typeface="Cambria Math" panose="02040503050406030204" pitchFamily="18" charset="0"/>
              </a:rPr>
              <a:t>, z</a:t>
            </a:r>
            <a:r>
              <a:rPr lang="en-US" b="1" baseline="-25000" dirty="0">
                <a:solidFill>
                  <a:schemeClr val="accent4">
                    <a:lumMod val="50000"/>
                  </a:schemeClr>
                </a:solidFill>
                <a:latin typeface="Cambria Math" panose="02040503050406030204" pitchFamily="18" charset="0"/>
                <a:ea typeface="Cambria Math" panose="02040503050406030204" pitchFamily="18" charset="0"/>
              </a:rPr>
              <a:t>1:D </a:t>
            </a:r>
            <a:r>
              <a:rPr lang="en-US" b="1" dirty="0">
                <a:solidFill>
                  <a:schemeClr val="accent4">
                    <a:lumMod val="50000"/>
                  </a:schemeClr>
                </a:solidFill>
                <a:latin typeface="Cambria Math" panose="02040503050406030204" pitchFamily="18" charset="0"/>
                <a:ea typeface="Cambria Math" panose="02040503050406030204" pitchFamily="18" charset="0"/>
              </a:rPr>
              <a:t> could not be directly computed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LDA – Gibbs Sampling</a:t>
            </a:r>
          </a:p>
        </p:txBody>
      </p:sp>
      <mc:AlternateContent xmlns:mc="http://schemas.openxmlformats.org/markup-compatibility/2006" xmlns:a14="http://schemas.microsoft.com/office/drawing/2010/main">
        <mc:Choice Requires="a14">
          <p:sp>
            <p:nvSpPr>
              <p:cNvPr id="5" name="TextBox 4"/>
              <p:cNvSpPr txBox="1"/>
              <p:nvPr/>
            </p:nvSpPr>
            <p:spPr>
              <a:xfrm>
                <a:off x="311700" y="1079581"/>
                <a:ext cx="8425245" cy="381642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rPr>
                  <a:t>Initiate </a:t>
                </a:r>
                <a:r>
                  <a:rPr lang="el-GR" sz="1600" dirty="0">
                    <a:solidFill>
                      <a:schemeClr val="tx1"/>
                    </a:solidFill>
                    <a:latin typeface="Cambria Math" panose="02040503050406030204" pitchFamily="18" charset="0"/>
                    <a:ea typeface="Cambria Math" panose="02040503050406030204" pitchFamily="18" charset="0"/>
                  </a:rPr>
                  <a:t>β</a:t>
                </a:r>
                <a:r>
                  <a:rPr lang="en-US" sz="1600" baseline="-25000" dirty="0">
                    <a:solidFill>
                      <a:schemeClr val="tx1"/>
                    </a:solidFill>
                    <a:latin typeface="Cambria Math" panose="02040503050406030204" pitchFamily="18" charset="0"/>
                    <a:ea typeface="Cambria Math" panose="02040503050406030204" pitchFamily="18" charset="0"/>
                  </a:rPr>
                  <a:t>1:k</a:t>
                </a:r>
                <a:r>
                  <a:rPr lang="en-US" sz="1600" dirty="0">
                    <a:solidFill>
                      <a:schemeClr val="tx1"/>
                    </a:solidFill>
                    <a:latin typeface="Cambria Math" panose="02040503050406030204" pitchFamily="18" charset="0"/>
                    <a:ea typeface="Cambria Math" panose="02040503050406030204" pitchFamily="18" charset="0"/>
                  </a:rPr>
                  <a:t>, </a:t>
                </a:r>
                <a:r>
                  <a:rPr lang="el-GR" sz="1600" dirty="0">
                    <a:solidFill>
                      <a:schemeClr val="tx1"/>
                    </a:solidFill>
                    <a:latin typeface="Cambria Math" panose="02040503050406030204" pitchFamily="18" charset="0"/>
                    <a:ea typeface="Cambria Math" panose="02040503050406030204" pitchFamily="18" charset="0"/>
                  </a:rPr>
                  <a:t>θ</a:t>
                </a:r>
                <a:r>
                  <a:rPr lang="en-US" sz="1600" baseline="-25000" dirty="0">
                    <a:solidFill>
                      <a:schemeClr val="tx1"/>
                    </a:solidFill>
                    <a:latin typeface="Cambria Math" panose="02040503050406030204" pitchFamily="18" charset="0"/>
                    <a:ea typeface="Cambria Math" panose="02040503050406030204" pitchFamily="18" charset="0"/>
                  </a:rPr>
                  <a:t>1:D</a:t>
                </a:r>
                <a:r>
                  <a:rPr lang="en-US" sz="1600" dirty="0">
                    <a:solidFill>
                      <a:schemeClr val="tx1"/>
                    </a:solidFill>
                    <a:ea typeface="Cambria Math" panose="02040503050406030204" pitchFamily="18" charset="0"/>
                  </a:rPr>
                  <a:t>, </a:t>
                </a:r>
                <a:r>
                  <a:rPr lang="en-US" sz="1600" dirty="0">
                    <a:solidFill>
                      <a:schemeClr val="tx1"/>
                    </a:solidFill>
                    <a:latin typeface="Cambria Math" panose="02040503050406030204" pitchFamily="18" charset="0"/>
                    <a:ea typeface="Cambria Math" panose="02040503050406030204" pitchFamily="18" charset="0"/>
                  </a:rPr>
                  <a:t>z</a:t>
                </a:r>
                <a:r>
                  <a:rPr lang="en-US" sz="1600" baseline="-25000" dirty="0">
                    <a:solidFill>
                      <a:schemeClr val="tx1"/>
                    </a:solidFill>
                    <a:latin typeface="Cambria Math" panose="02040503050406030204" pitchFamily="18" charset="0"/>
                    <a:ea typeface="Cambria Math" panose="02040503050406030204" pitchFamily="18" charset="0"/>
                  </a:rPr>
                  <a:t>1:D </a:t>
                </a:r>
                <a:r>
                  <a:rPr lang="en-US" sz="1600" dirty="0">
                    <a:solidFill>
                      <a:schemeClr val="tx1"/>
                    </a:solidFill>
                  </a:rPr>
                  <a:t>with random values</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For a specific word </a:t>
                </a:r>
                <a:r>
                  <a:rPr lang="en-US" sz="1600" dirty="0">
                    <a:solidFill>
                      <a:schemeClr val="tx1"/>
                    </a:solidFill>
                    <a:latin typeface="Cambria Math" panose="02040503050406030204" pitchFamily="18" charset="0"/>
                    <a:ea typeface="Cambria Math" panose="02040503050406030204" pitchFamily="18" charset="0"/>
                  </a:rPr>
                  <a:t>w</a:t>
                </a:r>
                <a:r>
                  <a:rPr lang="en-US" sz="1600" dirty="0">
                    <a:solidFill>
                      <a:schemeClr val="tx1"/>
                    </a:solidFill>
                  </a:rPr>
                  <a:t> in a document </a:t>
                </a:r>
                <a:r>
                  <a:rPr lang="en-US" sz="1600" dirty="0">
                    <a:solidFill>
                      <a:schemeClr val="tx1"/>
                    </a:solidFill>
                    <a:latin typeface="Cambria Math" panose="02040503050406030204" pitchFamily="18" charset="0"/>
                    <a:ea typeface="Cambria Math" panose="02040503050406030204" pitchFamily="18" charset="0"/>
                  </a:rPr>
                  <a:t>d</a:t>
                </a:r>
                <a:r>
                  <a:rPr lang="en-US" sz="1600" dirty="0">
                    <a:solidFill>
                      <a:schemeClr val="tx1"/>
                    </a:solidFill>
                  </a:rPr>
                  <a:t>:</a:t>
                </a:r>
              </a:p>
              <a:p>
                <a:r>
                  <a:rPr lang="en-US" sz="1600" dirty="0">
                    <a:solidFill>
                      <a:schemeClr val="tx1"/>
                    </a:solidFill>
                  </a:rPr>
                  <a:t>	</a:t>
                </a:r>
                <a:r>
                  <a:rPr lang="en-US" dirty="0">
                    <a:solidFill>
                      <a:schemeClr val="accent2"/>
                    </a:solidFill>
                  </a:rPr>
                  <a:t>We assume all other assignments are correct except the current word</a:t>
                </a:r>
              </a:p>
              <a:p>
                <a:endParaRPr lang="en-US" dirty="0">
                  <a:solidFill>
                    <a:schemeClr val="accent2"/>
                  </a:solidFill>
                </a:endParaRPr>
              </a:p>
              <a:p>
                <a:r>
                  <a:rPr lang="en-US" dirty="0">
                    <a:solidFill>
                      <a:schemeClr val="accent2"/>
                    </a:solidFill>
                  </a:rPr>
                  <a:t>	</a:t>
                </a:r>
                <a14:m>
                  <m:oMath xmlns:m="http://schemas.openxmlformats.org/officeDocument/2006/math">
                    <m:r>
                      <m:rPr>
                        <m:nor/>
                      </m:rPr>
                      <a:rPr lang="el-GR" sz="1600" dirty="0">
                        <a:solidFill>
                          <a:schemeClr val="tx1"/>
                        </a:solidFill>
                        <a:latin typeface="Cambria Math" panose="02040503050406030204" pitchFamily="18" charset="0"/>
                        <a:ea typeface="Cambria Math" panose="02040503050406030204" pitchFamily="18" charset="0"/>
                      </a:rPr>
                      <m:t>β</m:t>
                    </m:r>
                    <m:r>
                      <m:rPr>
                        <m:nor/>
                      </m:rPr>
                      <a:rPr lang="en-US" sz="1600" baseline="-25000" dirty="0">
                        <a:solidFill>
                          <a:schemeClr val="tx1"/>
                        </a:solidFill>
                        <a:latin typeface="Cambria Math" panose="02040503050406030204" pitchFamily="18" charset="0"/>
                        <a:ea typeface="Cambria Math" panose="02040503050406030204" pitchFamily="18" charset="0"/>
                      </a:rPr>
                      <m:t>1:</m:t>
                    </m:r>
                    <m:r>
                      <m:rPr>
                        <m:nor/>
                      </m:rPr>
                      <a:rPr lang="en-US" sz="1600" baseline="-25000" dirty="0">
                        <a:solidFill>
                          <a:schemeClr val="tx1"/>
                        </a:solidFill>
                        <a:latin typeface="Cambria Math" panose="02040503050406030204" pitchFamily="18" charset="0"/>
                        <a:ea typeface="Cambria Math" panose="02040503050406030204" pitchFamily="18" charset="0"/>
                      </a:rPr>
                      <m:t>k</m:t>
                    </m:r>
                    <m:r>
                      <a:rPr lang="en-US" sz="1600" b="0" i="1" dirty="0" smtClean="0">
                        <a:solidFill>
                          <a:schemeClr val="tx1"/>
                        </a:solidFill>
                        <a:latin typeface="Cambria Math" panose="02040503050406030204" pitchFamily="18" charset="0"/>
                        <a:ea typeface="Cambria Math" panose="02040503050406030204" pitchFamily="18" charset="0"/>
                      </a:rPr>
                      <m:t>−</m:t>
                    </m:r>
                    <m:r>
                      <a:rPr lang="en-US" sz="1600" i="1" smtClean="0">
                        <a:solidFill>
                          <a:schemeClr val="tx1"/>
                        </a:solidFill>
                        <a:latin typeface="Cambria Math" panose="02040503050406030204" pitchFamily="18" charset="0"/>
                      </a:rPr>
                      <m:t>𝑃</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𝑤</m:t>
                        </m:r>
                      </m:e>
                      <m:e>
                        <m:r>
                          <a:rPr lang="en-US" sz="1600" b="0" i="1" smtClean="0">
                            <a:solidFill>
                              <a:schemeClr val="tx1"/>
                            </a:solidFill>
                            <a:latin typeface="Cambria Math" panose="02040503050406030204" pitchFamily="18" charset="0"/>
                          </a:rPr>
                          <m:t>𝑧</m:t>
                        </m:r>
                        <m:r>
                          <a:rPr lang="en-US" sz="1600" b="0" i="1" baseline="-25000" smtClean="0">
                            <a:solidFill>
                              <a:schemeClr val="tx1"/>
                            </a:solidFill>
                            <a:latin typeface="Cambria Math" panose="02040503050406030204" pitchFamily="18" charset="0"/>
                          </a:rPr>
                          <m:t>1, </m:t>
                        </m:r>
                      </m:e>
                    </m:d>
                  </m:oMath>
                </a14:m>
                <a:r>
                  <a:rPr lang="en-US" sz="1600" dirty="0">
                    <a:solidFill>
                      <a:schemeClr val="tx1"/>
                    </a:solidFill>
                  </a:rPr>
                  <a:t>, </a:t>
                </a:r>
                <a14:m>
                  <m:oMath xmlns:m="http://schemas.openxmlformats.org/officeDocument/2006/math">
                    <m:r>
                      <a:rPr lang="en-US" sz="1600" i="1">
                        <a:solidFill>
                          <a:schemeClr val="tx1"/>
                        </a:solidFill>
                        <a:latin typeface="Cambria Math" panose="02040503050406030204" pitchFamily="18" charset="0"/>
                      </a:rPr>
                      <m:t>𝑃</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𝑤</m:t>
                        </m:r>
                      </m:e>
                      <m:e>
                        <m:r>
                          <a:rPr lang="en-US" sz="1600" i="1">
                            <a:solidFill>
                              <a:schemeClr val="tx1"/>
                            </a:solidFill>
                            <a:latin typeface="Cambria Math" panose="02040503050406030204" pitchFamily="18" charset="0"/>
                          </a:rPr>
                          <m:t>𝑧</m:t>
                        </m:r>
                        <m:r>
                          <a:rPr lang="en-US" sz="1600" b="0" i="1" baseline="-25000" smtClean="0">
                            <a:solidFill>
                              <a:schemeClr val="tx1"/>
                            </a:solidFill>
                            <a:latin typeface="Cambria Math" panose="02040503050406030204" pitchFamily="18" charset="0"/>
                          </a:rPr>
                          <m:t>2</m:t>
                        </m:r>
                      </m:e>
                    </m:d>
                  </m:oMath>
                </a14:m>
                <a:r>
                  <a:rPr lang="en-US" sz="1600" dirty="0">
                    <a:solidFill>
                      <a:schemeClr val="tx1"/>
                    </a:solidFill>
                  </a:rPr>
                  <a:t>, </a:t>
                </a:r>
                <a14:m>
                  <m:oMath xmlns:m="http://schemas.openxmlformats.org/officeDocument/2006/math">
                    <m:r>
                      <a:rPr lang="en-US" sz="1600" i="1">
                        <a:solidFill>
                          <a:schemeClr val="tx1"/>
                        </a:solidFill>
                        <a:latin typeface="Cambria Math" panose="02040503050406030204" pitchFamily="18" charset="0"/>
                      </a:rPr>
                      <m:t>𝑃</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𝑤</m:t>
                        </m:r>
                      </m:e>
                      <m:e>
                        <m:r>
                          <a:rPr lang="en-US" sz="1600" i="1">
                            <a:solidFill>
                              <a:schemeClr val="tx1"/>
                            </a:solidFill>
                            <a:latin typeface="Cambria Math" panose="02040503050406030204" pitchFamily="18" charset="0"/>
                          </a:rPr>
                          <m:t>𝑧</m:t>
                        </m:r>
                        <m:r>
                          <a:rPr lang="en-US" sz="1600" b="0" i="1" baseline="-25000" smtClean="0">
                            <a:solidFill>
                              <a:schemeClr val="tx1"/>
                            </a:solidFill>
                            <a:latin typeface="Cambria Math" panose="02040503050406030204" pitchFamily="18" charset="0"/>
                          </a:rPr>
                          <m:t>3</m:t>
                        </m:r>
                      </m:e>
                    </m:d>
                  </m:oMath>
                </a14:m>
                <a:r>
                  <a:rPr lang="en-US" sz="1600" dirty="0">
                    <a:solidFill>
                      <a:schemeClr val="tx1"/>
                    </a:solidFill>
                  </a:rPr>
                  <a:t>…</a:t>
                </a:r>
                <a14:m>
                  <m:oMath xmlns:m="http://schemas.openxmlformats.org/officeDocument/2006/math">
                    <m:r>
                      <a:rPr lang="en-US" sz="1600" i="1">
                        <a:solidFill>
                          <a:schemeClr val="tx1"/>
                        </a:solidFill>
                        <a:latin typeface="Cambria Math" panose="02040503050406030204" pitchFamily="18" charset="0"/>
                      </a:rPr>
                      <m:t>𝑃</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𝑤</m:t>
                        </m:r>
                      </m:e>
                      <m:e>
                        <m:r>
                          <a:rPr lang="en-US" sz="1600" i="1">
                            <a:solidFill>
                              <a:schemeClr val="tx1"/>
                            </a:solidFill>
                            <a:latin typeface="Cambria Math" panose="02040503050406030204" pitchFamily="18" charset="0"/>
                          </a:rPr>
                          <m:t>𝑧</m:t>
                        </m:r>
                        <m:r>
                          <a:rPr lang="en-US" sz="1600" b="0" i="1" baseline="-25000" smtClean="0">
                            <a:solidFill>
                              <a:schemeClr val="tx1"/>
                            </a:solidFill>
                            <a:latin typeface="Cambria Math" panose="02040503050406030204" pitchFamily="18" charset="0"/>
                          </a:rPr>
                          <m:t>𝑧</m:t>
                        </m:r>
                      </m:e>
                    </m:d>
                  </m:oMath>
                </a14:m>
                <a:endParaRPr lang="en-US" sz="1600" dirty="0">
                  <a:solidFill>
                    <a:schemeClr val="tx1"/>
                  </a:solidFill>
                </a:endParaRPr>
              </a:p>
              <a:p>
                <a:r>
                  <a:rPr lang="en-US" sz="1600" dirty="0">
                    <a:solidFill>
                      <a:schemeClr val="tx1"/>
                    </a:solidFill>
                  </a:rPr>
                  <a:t>	</a:t>
                </a:r>
                <a14:m>
                  <m:oMath xmlns:m="http://schemas.openxmlformats.org/officeDocument/2006/math">
                    <m:r>
                      <m:rPr>
                        <m:nor/>
                      </m:rPr>
                      <a:rPr lang="el-GR" sz="1600" dirty="0">
                        <a:solidFill>
                          <a:schemeClr val="tx1"/>
                        </a:solidFill>
                        <a:latin typeface="Cambria Math" panose="02040503050406030204" pitchFamily="18" charset="0"/>
                        <a:ea typeface="Cambria Math" panose="02040503050406030204" pitchFamily="18" charset="0"/>
                      </a:rPr>
                      <m:t>θ</m:t>
                    </m:r>
                    <m:r>
                      <a:rPr lang="en-US" sz="1600" b="0" i="1" baseline="-25000" dirty="0" smtClean="0">
                        <a:solidFill>
                          <a:schemeClr val="tx1"/>
                        </a:solidFill>
                        <a:latin typeface="Cambria Math" panose="02040503050406030204" pitchFamily="18" charset="0"/>
                        <a:ea typeface="Cambria Math" panose="02040503050406030204" pitchFamily="18" charset="0"/>
                      </a:rPr>
                      <m:t>𝑑</m:t>
                    </m:r>
                    <m:r>
                      <a:rPr lang="en-US" sz="1600" b="0" i="1" baseline="-25000" dirty="0" smtClean="0">
                        <a:solidFill>
                          <a:schemeClr val="tx1"/>
                        </a:solidFill>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rPr>
                      <m:t>𝑃</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𝑧</m:t>
                    </m:r>
                    <m:r>
                      <a:rPr lang="en-US" sz="1600" b="0" i="1" baseline="-25000" smtClean="0">
                        <a:solidFill>
                          <a:schemeClr val="tx1"/>
                        </a:solidFill>
                        <a:latin typeface="Cambria Math" panose="02040503050406030204" pitchFamily="18" charset="0"/>
                      </a:rPr>
                      <m:t>1</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𝑑</m:t>
                    </m:r>
                    <m:r>
                      <a:rPr lang="en-US" sz="1600" i="1">
                        <a:solidFill>
                          <a:schemeClr val="tx1"/>
                        </a:solidFill>
                        <a:latin typeface="Cambria Math" panose="02040503050406030204" pitchFamily="18" charset="0"/>
                      </a:rPr>
                      <m:t>)</m:t>
                    </m:r>
                  </m:oMath>
                </a14:m>
                <a:r>
                  <a:rPr lang="en-US" sz="1600" dirty="0">
                    <a:solidFill>
                      <a:schemeClr val="tx1"/>
                    </a:solidFill>
                  </a:rPr>
                  <a:t>, </a:t>
                </a:r>
                <a14:m>
                  <m:oMath xmlns:m="http://schemas.openxmlformats.org/officeDocument/2006/math">
                    <m:r>
                      <a:rPr lang="en-US" sz="1600" i="1">
                        <a:solidFill>
                          <a:schemeClr val="tx1"/>
                        </a:solidFill>
                        <a:latin typeface="Cambria Math" panose="02040503050406030204" pitchFamily="18" charset="0"/>
                      </a:rPr>
                      <m:t>𝑃</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𝑧</m:t>
                        </m:r>
                        <m:r>
                          <a:rPr lang="en-US" sz="1600" b="0" i="1" baseline="-25000" smtClean="0">
                            <a:solidFill>
                              <a:schemeClr val="tx1"/>
                            </a:solidFill>
                            <a:latin typeface="Cambria Math" panose="02040503050406030204" pitchFamily="18" charset="0"/>
                          </a:rPr>
                          <m:t>2</m:t>
                        </m:r>
                      </m:e>
                      <m:e>
                        <m:r>
                          <a:rPr lang="en-US" sz="1600" i="1">
                            <a:solidFill>
                              <a:schemeClr val="tx1"/>
                            </a:solidFill>
                            <a:latin typeface="Cambria Math" panose="02040503050406030204" pitchFamily="18" charset="0"/>
                          </a:rPr>
                          <m:t>𝑑</m:t>
                        </m:r>
                      </m:e>
                    </m:d>
                    <m:r>
                      <a:rPr lang="en-US" sz="1600" b="0" i="0"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𝑃</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𝑧</m:t>
                        </m:r>
                        <m:r>
                          <a:rPr lang="en-US" sz="1600" b="0" i="1" baseline="-25000" smtClean="0">
                            <a:solidFill>
                              <a:schemeClr val="tx1"/>
                            </a:solidFill>
                            <a:latin typeface="Cambria Math" panose="02040503050406030204" pitchFamily="18" charset="0"/>
                          </a:rPr>
                          <m:t>3</m:t>
                        </m:r>
                      </m:e>
                      <m:e>
                        <m:r>
                          <a:rPr lang="en-US" sz="1600" i="1">
                            <a:solidFill>
                              <a:schemeClr val="tx1"/>
                            </a:solidFill>
                            <a:latin typeface="Cambria Math" panose="02040503050406030204" pitchFamily="18" charset="0"/>
                          </a:rPr>
                          <m:t>𝑑</m:t>
                        </m:r>
                      </m:e>
                    </m:d>
                    <m:r>
                      <a:rPr lang="en-US" sz="1600" b="0" i="0"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𝑃</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𝑧𝑧</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𝑑</m:t>
                    </m:r>
                    <m:r>
                      <a:rPr lang="en-US" sz="1600" i="1">
                        <a:solidFill>
                          <a:schemeClr val="tx1"/>
                        </a:solidFill>
                        <a:latin typeface="Cambria Math" panose="02040503050406030204" pitchFamily="18" charset="0"/>
                      </a:rPr>
                      <m:t>)</m:t>
                    </m:r>
                  </m:oMath>
                </a14:m>
                <a:endParaRPr lang="en-US" sz="1600" dirty="0">
                  <a:solidFill>
                    <a:schemeClr val="tx1"/>
                  </a:solidFill>
                </a:endParaRPr>
              </a:p>
              <a:p>
                <a:endParaRPr lang="en-US" sz="1600" dirty="0">
                  <a:solidFill>
                    <a:schemeClr val="accent2"/>
                  </a:solidFill>
                </a:endParaRPr>
              </a:p>
              <a:p>
                <a:r>
                  <a:rPr lang="en-US" sz="1600" dirty="0">
                    <a:solidFill>
                      <a:schemeClr val="tx1"/>
                    </a:solidFill>
                  </a:rPr>
                  <a:t>       </a:t>
                </a:r>
                <a14:m>
                  <m:oMath xmlns:m="http://schemas.openxmlformats.org/officeDocument/2006/math">
                    <m:r>
                      <m:rPr>
                        <m:sty m:val="p"/>
                      </m:rPr>
                      <a:rPr lang="en-US" sz="1600" b="0" i="0" smtClean="0">
                        <a:solidFill>
                          <a:schemeClr val="tx1"/>
                        </a:solidFill>
                        <a:latin typeface="Cambria Math" panose="02040503050406030204" pitchFamily="18" charset="0"/>
                      </a:rPr>
                      <m:t>Mul</m:t>
                    </m:r>
                    <m:r>
                      <a:rPr lang="en-US" sz="1600" b="0" i="1" smtClean="0">
                        <a:solidFill>
                          <a:schemeClr val="tx1"/>
                        </a:solidFill>
                        <a:latin typeface="Cambria Math" panose="02040503050406030204" pitchFamily="18" charset="0"/>
                      </a:rPr>
                      <m:t>𝑖𝑝𝑙𝑦</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𝑒𝑎𝑐h</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𝑝𝑎𝑖𝑟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𝑃</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𝑤</m:t>
                        </m:r>
                      </m:e>
                      <m:e>
                        <m:r>
                          <a:rPr lang="en-US" sz="1600" i="1">
                            <a:solidFill>
                              <a:schemeClr val="tx1"/>
                            </a:solidFill>
                            <a:latin typeface="Cambria Math" panose="02040503050406030204" pitchFamily="18" charset="0"/>
                          </a:rPr>
                          <m:t>𝑧</m:t>
                        </m:r>
                        <m:r>
                          <a:rPr lang="en-US" sz="1600" b="0" i="1" baseline="-25000" smtClean="0">
                            <a:solidFill>
                              <a:schemeClr val="tx1"/>
                            </a:solidFill>
                            <a:latin typeface="Cambria Math" panose="02040503050406030204" pitchFamily="18" charset="0"/>
                          </a:rPr>
                          <m:t>𝑖</m:t>
                        </m:r>
                      </m:e>
                    </m:d>
                  </m:oMath>
                </a14:m>
                <a:r>
                  <a:rPr lang="en-US" sz="1600" dirty="0">
                    <a:solidFill>
                      <a:schemeClr val="tx1"/>
                    </a:solidFill>
                  </a:rPr>
                  <a:t> </a:t>
                </a:r>
                <a14:m>
                  <m:oMath xmlns:m="http://schemas.openxmlformats.org/officeDocument/2006/math">
                    <m:r>
                      <a:rPr lang="en-US" sz="1600" i="1">
                        <a:solidFill>
                          <a:schemeClr val="tx1"/>
                        </a:solidFill>
                        <a:latin typeface="Cambria Math" panose="02040503050406030204" pitchFamily="18" charset="0"/>
                      </a:rPr>
                      <m:t>𝑃</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𝑧𝑖</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𝑑</m:t>
                    </m:r>
                    <m:r>
                      <a:rPr lang="en-US" sz="1600" i="1">
                        <a:solidFill>
                          <a:schemeClr val="tx1"/>
                        </a:solidFill>
                        <a:latin typeface="Cambria Math" panose="02040503050406030204" pitchFamily="18" charset="0"/>
                      </a:rPr>
                      <m:t>)</m:t>
                    </m:r>
                  </m:oMath>
                </a14:m>
                <a:r>
                  <a:rPr lang="en-US" sz="1600" dirty="0">
                    <a:solidFill>
                      <a:schemeClr val="tx1"/>
                    </a:solidFill>
                  </a:rPr>
                  <a:t>               </a:t>
                </a:r>
                <a:r>
                  <a:rPr lang="en-US" sz="1600" dirty="0">
                    <a:solidFill>
                      <a:schemeClr val="accent2"/>
                    </a:solidFill>
                  </a:rPr>
                  <a:t>Maximum:  Most suitable </a:t>
                </a:r>
                <a:r>
                  <a:rPr lang="en-US" sz="1600" dirty="0" err="1">
                    <a:solidFill>
                      <a:schemeClr val="accent2"/>
                    </a:solidFill>
                    <a:latin typeface="Cambria Math" panose="02040503050406030204" pitchFamily="18" charset="0"/>
                    <a:ea typeface="Cambria Math" panose="02040503050406030204" pitchFamily="18" charset="0"/>
                  </a:rPr>
                  <a:t>z</a:t>
                </a:r>
                <a:r>
                  <a:rPr lang="en-US" sz="1600" baseline="-25000" dirty="0" err="1">
                    <a:solidFill>
                      <a:schemeClr val="accent2"/>
                    </a:solidFill>
                    <a:latin typeface="Cambria Math" panose="02040503050406030204" pitchFamily="18" charset="0"/>
                    <a:ea typeface="Cambria Math" panose="02040503050406030204" pitchFamily="18" charset="0"/>
                  </a:rPr>
                  <a:t>i</a:t>
                </a:r>
                <a:r>
                  <a:rPr lang="en-US" sz="1600" dirty="0">
                    <a:solidFill>
                      <a:schemeClr val="accent2"/>
                    </a:solidFill>
                  </a:rPr>
                  <a:t> for </a:t>
                </a:r>
                <a:r>
                  <a:rPr lang="en-US" sz="1600" dirty="0">
                    <a:solidFill>
                      <a:schemeClr val="accent2"/>
                    </a:solidFill>
                    <a:latin typeface="Cambria Math" panose="02040503050406030204" pitchFamily="18" charset="0"/>
                    <a:ea typeface="Cambria Math" panose="02040503050406030204" pitchFamily="18" charset="0"/>
                  </a:rPr>
                  <a:t>w</a:t>
                </a:r>
                <a:r>
                  <a:rPr lang="en-US" sz="1600" dirty="0">
                    <a:solidFill>
                      <a:schemeClr val="accent2"/>
                    </a:solidFill>
                  </a:rPr>
                  <a:t> in </a:t>
                </a:r>
                <a:r>
                  <a:rPr lang="en-US" sz="1600" dirty="0">
                    <a:solidFill>
                      <a:schemeClr val="accent2"/>
                    </a:solidFill>
                    <a:latin typeface="Cambria Math" panose="02040503050406030204" pitchFamily="18" charset="0"/>
                    <a:ea typeface="Cambria Math" panose="02040503050406030204" pitchFamily="18" charset="0"/>
                  </a:rPr>
                  <a:t>d</a:t>
                </a:r>
              </a:p>
              <a:p>
                <a:r>
                  <a:rPr lang="en-US" sz="1600" dirty="0">
                    <a:solidFill>
                      <a:schemeClr val="accent2"/>
                    </a:solidFill>
                    <a:latin typeface="Cambria Math" panose="02040503050406030204" pitchFamily="18" charset="0"/>
                    <a:ea typeface="Cambria Math" panose="02040503050406030204" pitchFamily="18" charset="0"/>
                  </a:rPr>
                  <a:t>         </a:t>
                </a:r>
                <a:r>
                  <a:rPr lang="en-US" sz="1600" dirty="0">
                    <a:solidFill>
                      <a:schemeClr val="tx1"/>
                    </a:solidFill>
                    <a:latin typeface="Cambria Math" panose="02040503050406030204" pitchFamily="18" charset="0"/>
                    <a:ea typeface="Cambria Math" panose="02040503050406030204" pitchFamily="18" charset="0"/>
                  </a:rPr>
                  <a:t>Assign word w with a new topic z</a:t>
                </a:r>
              </a:p>
              <a:p>
                <a:endParaRPr lang="en-US" sz="1600" dirty="0">
                  <a:solidFill>
                    <a:schemeClr val="accent2"/>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800" dirty="0">
                    <a:solidFill>
                      <a:schemeClr val="tx1"/>
                    </a:solidFill>
                    <a:latin typeface="+mn-lt"/>
                    <a:ea typeface="Cambria Math" panose="02040503050406030204" pitchFamily="18" charset="0"/>
                  </a:rPr>
                  <a:t>Do these steps for all words</a:t>
                </a:r>
              </a:p>
              <a:p>
                <a:pPr marL="285750" indent="-285750">
                  <a:buFont typeface="Arial" panose="020B0604020202020204" pitchFamily="34" charset="0"/>
                  <a:buChar char="•"/>
                </a:pPr>
                <a:r>
                  <a:rPr lang="en-US" sz="1800" dirty="0">
                    <a:solidFill>
                      <a:schemeClr val="tx1"/>
                    </a:solidFill>
                    <a:latin typeface="+mn-lt"/>
                    <a:ea typeface="Cambria Math" panose="02040503050406030204" pitchFamily="18" charset="0"/>
                  </a:rPr>
                  <a:t>Repeat  --  Values become stable</a:t>
                </a:r>
              </a:p>
              <a:p>
                <a:endParaRPr lang="en-US" sz="1600" dirty="0">
                  <a:solidFill>
                    <a:schemeClr val="accent2"/>
                  </a:solidFill>
                </a:endParaRPr>
              </a:p>
              <a:p>
                <a:endParaRPr lang="en-US" sz="16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11700" y="1079581"/>
                <a:ext cx="8425245" cy="3816429"/>
              </a:xfrm>
              <a:prstGeom prst="rect">
                <a:avLst/>
              </a:prstGeom>
              <a:blipFill>
                <a:blip r:embed="rId3"/>
                <a:stretch>
                  <a:fillRect l="-434" t="-639"/>
                </a:stretch>
              </a:blipFill>
            </p:spPr>
            <p:txBody>
              <a:bodyPr/>
              <a:lstStyle/>
              <a:p>
                <a:r>
                  <a:rPr lang="en-US">
                    <a:noFill/>
                  </a:rPr>
                  <a:t> </a:t>
                </a:r>
              </a:p>
            </p:txBody>
          </p:sp>
        </mc:Fallback>
      </mc:AlternateContent>
      <p:cxnSp>
        <p:nvCxnSpPr>
          <p:cNvPr id="7" name="Straight Arrow Connector 6"/>
          <p:cNvCxnSpPr/>
          <p:nvPr/>
        </p:nvCxnSpPr>
        <p:spPr>
          <a:xfrm>
            <a:off x="4188542" y="3185652"/>
            <a:ext cx="6253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6340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tx2"/>
                </a:solidFill>
              </a:rPr>
              <a:t>Implementation</a:t>
            </a:r>
          </a:p>
        </p:txBody>
      </p:sp>
      <p:sp>
        <p:nvSpPr>
          <p:cNvPr id="3" name="文本占位符 2"/>
          <p:cNvSpPr>
            <a:spLocks noGrp="1"/>
          </p:cNvSpPr>
          <p:nvPr>
            <p:ph type="body" idx="1"/>
          </p:nvPr>
        </p:nvSpPr>
        <p:spPr>
          <a:xfrm>
            <a:off x="200297" y="2062607"/>
            <a:ext cx="2554039" cy="911286"/>
          </a:xfrm>
          <a:ln w="19050"/>
        </p:spPr>
        <p:style>
          <a:lnRef idx="2">
            <a:schemeClr val="accent2"/>
          </a:lnRef>
          <a:fillRef idx="1">
            <a:schemeClr val="lt1"/>
          </a:fillRef>
          <a:effectRef idx="0">
            <a:schemeClr val="accent2"/>
          </a:effectRef>
          <a:fontRef idx="minor">
            <a:schemeClr val="dk1"/>
          </a:fontRef>
        </p:style>
        <p:txBody>
          <a:bodyPr>
            <a:normAutofit fontScale="85000" lnSpcReduction="10000"/>
          </a:bodyPr>
          <a:lstStyle/>
          <a:p>
            <a:pPr marL="457200" indent="-457200" algn="ctr">
              <a:buAutoNum type="alphaLcPeriod"/>
            </a:pPr>
            <a:r>
              <a:rPr lang="en-US" dirty="0"/>
              <a:t>Corpus represented in VSM</a:t>
            </a:r>
          </a:p>
          <a:p>
            <a:pPr marL="457200" indent="-457200" algn="ctr">
              <a:buAutoNum type="alphaLcPeriod"/>
            </a:pPr>
            <a:r>
              <a:rPr lang="en-US" dirty="0" err="1"/>
              <a:t>Dirichlet</a:t>
            </a:r>
            <a:r>
              <a:rPr lang="en-US" dirty="0"/>
              <a:t> parameters</a:t>
            </a:r>
          </a:p>
        </p:txBody>
      </p:sp>
      <p:sp>
        <p:nvSpPr>
          <p:cNvPr id="4" name="文本框 3"/>
          <p:cNvSpPr txBox="1"/>
          <p:nvPr/>
        </p:nvSpPr>
        <p:spPr>
          <a:xfrm>
            <a:off x="3391869" y="2041196"/>
            <a:ext cx="1188840" cy="954107"/>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latin typeface="+mn-lt"/>
              </a:rPr>
              <a:t>LDA</a:t>
            </a:r>
          </a:p>
          <a:p>
            <a:r>
              <a:rPr lang="en-US" sz="2000" dirty="0"/>
              <a:t>Inference</a:t>
            </a:r>
          </a:p>
        </p:txBody>
      </p:sp>
      <p:cxnSp>
        <p:nvCxnSpPr>
          <p:cNvPr id="7" name="直接箭头连接符 6"/>
          <p:cNvCxnSpPr>
            <a:stCxn id="3" idx="3"/>
            <a:endCxn id="4" idx="1"/>
          </p:cNvCxnSpPr>
          <p:nvPr/>
        </p:nvCxnSpPr>
        <p:spPr>
          <a:xfrm>
            <a:off x="2754336" y="2518250"/>
            <a:ext cx="63753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aphicFrame>
        <p:nvGraphicFramePr>
          <p:cNvPr id="9" name="Shape 103"/>
          <p:cNvGraphicFramePr/>
          <p:nvPr>
            <p:extLst>
              <p:ext uri="{D42A27DB-BD31-4B8C-83A1-F6EECF244321}">
                <p14:modId xmlns:p14="http://schemas.microsoft.com/office/powerpoint/2010/main" val="2899583532"/>
              </p:ext>
            </p:extLst>
          </p:nvPr>
        </p:nvGraphicFramePr>
        <p:xfrm>
          <a:off x="5218242" y="231100"/>
          <a:ext cx="3614056" cy="2842856"/>
        </p:xfrm>
        <a:graphic>
          <a:graphicData uri="http://schemas.openxmlformats.org/drawingml/2006/table">
            <a:tbl>
              <a:tblPr>
                <a:tableStyleId>{72833802-FEF1-4C79-8D5D-14CF1EAF98D9}</a:tableStyleId>
              </a:tblPr>
              <a:tblGrid>
                <a:gridCol w="903514">
                  <a:extLst>
                    <a:ext uri="{9D8B030D-6E8A-4147-A177-3AD203B41FA5}">
                      <a16:colId xmlns:a16="http://schemas.microsoft.com/office/drawing/2014/main" val="20000"/>
                    </a:ext>
                  </a:extLst>
                </a:gridCol>
                <a:gridCol w="897353">
                  <a:extLst>
                    <a:ext uri="{9D8B030D-6E8A-4147-A177-3AD203B41FA5}">
                      <a16:colId xmlns:a16="http://schemas.microsoft.com/office/drawing/2014/main" val="20001"/>
                    </a:ext>
                  </a:extLst>
                </a:gridCol>
                <a:gridCol w="909675">
                  <a:extLst>
                    <a:ext uri="{9D8B030D-6E8A-4147-A177-3AD203B41FA5}">
                      <a16:colId xmlns:a16="http://schemas.microsoft.com/office/drawing/2014/main" val="20002"/>
                    </a:ext>
                  </a:extLst>
                </a:gridCol>
                <a:gridCol w="903514">
                  <a:extLst>
                    <a:ext uri="{9D8B030D-6E8A-4147-A177-3AD203B41FA5}">
                      <a16:colId xmlns:a16="http://schemas.microsoft.com/office/drawing/2014/main" val="20003"/>
                    </a:ext>
                  </a:extLst>
                </a:gridCol>
              </a:tblGrid>
              <a:tr h="370864">
                <a:tc>
                  <a:txBody>
                    <a:bodyPr/>
                    <a:lstStyle/>
                    <a:p>
                      <a:pPr lvl="0" rtl="0">
                        <a:spcBef>
                          <a:spcPts val="0"/>
                        </a:spcBef>
                        <a:buNone/>
                      </a:pPr>
                      <a:endParaRPr sz="1400" dirty="0">
                        <a:solidFill>
                          <a:schemeClr val="bg1">
                            <a:lumMod val="50000"/>
                          </a:schemeClr>
                        </a:solidFill>
                      </a:endParaRPr>
                    </a:p>
                  </a:txBody>
                  <a:tcPr marL="91425" marR="91425" marT="91425" marB="91425"/>
                </a:tc>
                <a:tc>
                  <a:txBody>
                    <a:bodyPr/>
                    <a:lstStyle/>
                    <a:p>
                      <a:pPr lvl="0" rtl="0">
                        <a:spcBef>
                          <a:spcPts val="0"/>
                        </a:spcBef>
                        <a:buNone/>
                      </a:pPr>
                      <a:r>
                        <a:rPr lang="en" sz="1400" b="1" dirty="0">
                          <a:solidFill>
                            <a:schemeClr val="bg1">
                              <a:lumMod val="50000"/>
                            </a:schemeClr>
                          </a:solidFill>
                        </a:rPr>
                        <a:t>Topic 1</a:t>
                      </a:r>
                    </a:p>
                  </a:txBody>
                  <a:tcPr marL="91425" marR="91425" marT="91425" marB="91425"/>
                </a:tc>
                <a:tc>
                  <a:txBody>
                    <a:bodyPr/>
                    <a:lstStyle/>
                    <a:p>
                      <a:pPr lvl="0" rtl="0">
                        <a:spcBef>
                          <a:spcPts val="0"/>
                        </a:spcBef>
                        <a:buNone/>
                      </a:pPr>
                      <a:r>
                        <a:rPr lang="en" sz="1400" b="1" dirty="0">
                          <a:solidFill>
                            <a:schemeClr val="bg1">
                              <a:lumMod val="50000"/>
                            </a:schemeClr>
                          </a:solidFill>
                        </a:rPr>
                        <a:t>Topic 2</a:t>
                      </a:r>
                    </a:p>
                  </a:txBody>
                  <a:tcPr marL="91425" marR="91425" marT="91425" marB="91425"/>
                </a:tc>
                <a:tc>
                  <a:txBody>
                    <a:bodyPr/>
                    <a:lstStyle/>
                    <a:p>
                      <a:pPr lvl="0" rtl="0">
                        <a:spcBef>
                          <a:spcPts val="0"/>
                        </a:spcBef>
                        <a:buNone/>
                      </a:pPr>
                      <a:r>
                        <a:rPr lang="en" sz="1400" b="1" dirty="0">
                          <a:solidFill>
                            <a:schemeClr val="bg1">
                              <a:lumMod val="50000"/>
                            </a:schemeClr>
                          </a:solidFill>
                        </a:rPr>
                        <a:t>Topic 3</a:t>
                      </a:r>
                    </a:p>
                  </a:txBody>
                  <a:tcPr marL="91425" marR="91425" marT="91425" marB="91425"/>
                </a:tc>
                <a:extLst>
                  <a:ext uri="{0D108BD9-81ED-4DB2-BD59-A6C34878D82A}">
                    <a16:rowId xmlns:a16="http://schemas.microsoft.com/office/drawing/2014/main" val="10000"/>
                  </a:ext>
                </a:extLst>
              </a:tr>
              <a:tr h="465596">
                <a:tc>
                  <a:txBody>
                    <a:bodyPr/>
                    <a:lstStyle/>
                    <a:p>
                      <a:pPr lvl="0" rtl="0">
                        <a:spcBef>
                          <a:spcPts val="0"/>
                        </a:spcBef>
                        <a:buNone/>
                      </a:pPr>
                      <a:r>
                        <a:rPr lang="en" sz="1400" b="1" dirty="0">
                          <a:solidFill>
                            <a:schemeClr val="bg1">
                              <a:lumMod val="50000"/>
                            </a:schemeClr>
                          </a:solidFill>
                        </a:rPr>
                        <a:t>computer</a:t>
                      </a:r>
                    </a:p>
                  </a:txBody>
                  <a:tcPr marL="91425" marR="91425" marT="91425" marB="91425"/>
                </a:tc>
                <a:tc>
                  <a:txBody>
                    <a:bodyPr/>
                    <a:lstStyle/>
                    <a:p>
                      <a:pPr lvl="0" rtl="0">
                        <a:spcBef>
                          <a:spcPts val="0"/>
                        </a:spcBef>
                        <a:buNone/>
                      </a:pPr>
                      <a:r>
                        <a:rPr lang="en" sz="1400" dirty="0">
                          <a:solidFill>
                            <a:schemeClr val="bg1">
                              <a:lumMod val="50000"/>
                            </a:schemeClr>
                          </a:solidFill>
                        </a:rPr>
                        <a:t>0.035</a:t>
                      </a:r>
                      <a:endParaRPr lang="en" sz="1400" b="1" dirty="0">
                        <a:solidFill>
                          <a:schemeClr val="bg1">
                            <a:lumMod val="50000"/>
                          </a:schemeClr>
                        </a:solidFill>
                      </a:endParaRPr>
                    </a:p>
                  </a:txBody>
                  <a:tcPr marL="91425" marR="91425" marT="91425" marB="91425"/>
                </a:tc>
                <a:tc>
                  <a:txBody>
                    <a:bodyPr/>
                    <a:lstStyle/>
                    <a:p>
                      <a:pPr lvl="0" rtl="0">
                        <a:spcBef>
                          <a:spcPts val="0"/>
                        </a:spcBef>
                        <a:buNone/>
                      </a:pPr>
                      <a:r>
                        <a:rPr lang="en" sz="1400" dirty="0">
                          <a:solidFill>
                            <a:schemeClr val="bg1">
                              <a:lumMod val="50000"/>
                            </a:schemeClr>
                          </a:solidFill>
                        </a:rPr>
                        <a:t>8.3e-5</a:t>
                      </a:r>
                    </a:p>
                  </a:txBody>
                  <a:tcPr marL="91425" marR="91425" marT="91425" marB="91425"/>
                </a:tc>
                <a:tc>
                  <a:txBody>
                    <a:bodyPr/>
                    <a:lstStyle/>
                    <a:p>
                      <a:pPr lvl="0" rtl="0">
                        <a:spcBef>
                          <a:spcPts val="0"/>
                        </a:spcBef>
                        <a:buNone/>
                      </a:pPr>
                      <a:r>
                        <a:rPr lang="en" sz="1400">
                          <a:solidFill>
                            <a:schemeClr val="bg1">
                              <a:lumMod val="50000"/>
                            </a:schemeClr>
                          </a:solidFill>
                        </a:rPr>
                        <a:t>2.3e-5</a:t>
                      </a:r>
                    </a:p>
                  </a:txBody>
                  <a:tcPr marL="91425" marR="91425" marT="91425" marB="91425"/>
                </a:tc>
                <a:extLst>
                  <a:ext uri="{0D108BD9-81ED-4DB2-BD59-A6C34878D82A}">
                    <a16:rowId xmlns:a16="http://schemas.microsoft.com/office/drawing/2014/main" val="10001"/>
                  </a:ext>
                </a:extLst>
              </a:tr>
              <a:tr h="370864">
                <a:tc>
                  <a:txBody>
                    <a:bodyPr/>
                    <a:lstStyle/>
                    <a:p>
                      <a:pPr lvl="0" rtl="0">
                        <a:spcBef>
                          <a:spcPts val="0"/>
                        </a:spcBef>
                        <a:buNone/>
                      </a:pPr>
                      <a:r>
                        <a:rPr lang="en" sz="1400" b="1" dirty="0">
                          <a:solidFill>
                            <a:schemeClr val="bg1">
                              <a:lumMod val="50000"/>
                            </a:schemeClr>
                          </a:solidFill>
                        </a:rPr>
                        <a:t>earth</a:t>
                      </a:r>
                    </a:p>
                  </a:txBody>
                  <a:tcPr marL="91425" marR="91425" marT="91425" marB="91425"/>
                </a:tc>
                <a:tc>
                  <a:txBody>
                    <a:bodyPr/>
                    <a:lstStyle/>
                    <a:p>
                      <a:pPr lvl="0" rtl="0">
                        <a:spcBef>
                          <a:spcPts val="0"/>
                        </a:spcBef>
                        <a:buNone/>
                      </a:pPr>
                      <a:r>
                        <a:rPr lang="en" sz="1400" dirty="0">
                          <a:solidFill>
                            <a:schemeClr val="bg1">
                              <a:lumMod val="50000"/>
                            </a:schemeClr>
                          </a:solidFill>
                        </a:rPr>
                        <a:t>3.5e-5</a:t>
                      </a:r>
                    </a:p>
                  </a:txBody>
                  <a:tcPr marL="91425" marR="91425" marT="91425" marB="91425"/>
                </a:tc>
                <a:tc>
                  <a:txBody>
                    <a:bodyPr/>
                    <a:lstStyle/>
                    <a:p>
                      <a:pPr lvl="0" rtl="0">
                        <a:spcBef>
                          <a:spcPts val="0"/>
                        </a:spcBef>
                        <a:buNone/>
                      </a:pPr>
                      <a:r>
                        <a:rPr lang="en" sz="1400" dirty="0">
                          <a:solidFill>
                            <a:schemeClr val="bg1">
                              <a:lumMod val="50000"/>
                            </a:schemeClr>
                          </a:solidFill>
                        </a:rPr>
                        <a:t>0.033</a:t>
                      </a:r>
                      <a:endParaRPr lang="en" sz="1400" b="1" dirty="0">
                        <a:solidFill>
                          <a:schemeClr val="bg1">
                            <a:lumMod val="50000"/>
                          </a:schemeClr>
                        </a:solidFill>
                      </a:endParaRPr>
                    </a:p>
                  </a:txBody>
                  <a:tcPr marL="91425" marR="91425" marT="91425" marB="91425"/>
                </a:tc>
                <a:tc>
                  <a:txBody>
                    <a:bodyPr/>
                    <a:lstStyle/>
                    <a:p>
                      <a:pPr lvl="0" rtl="0">
                        <a:spcBef>
                          <a:spcPts val="0"/>
                        </a:spcBef>
                        <a:buNone/>
                      </a:pPr>
                      <a:r>
                        <a:rPr lang="en" sz="1400" dirty="0">
                          <a:solidFill>
                            <a:schemeClr val="bg1">
                              <a:lumMod val="50000"/>
                            </a:schemeClr>
                          </a:solidFill>
                        </a:rPr>
                        <a:t>3.4e-7</a:t>
                      </a:r>
                    </a:p>
                  </a:txBody>
                  <a:tcPr marL="91425" marR="91425" marT="91425" marB="91425"/>
                </a:tc>
                <a:extLst>
                  <a:ext uri="{0D108BD9-81ED-4DB2-BD59-A6C34878D82A}">
                    <a16:rowId xmlns:a16="http://schemas.microsoft.com/office/drawing/2014/main" val="10002"/>
                  </a:ext>
                </a:extLst>
              </a:tr>
              <a:tr h="370864">
                <a:tc>
                  <a:txBody>
                    <a:bodyPr/>
                    <a:lstStyle/>
                    <a:p>
                      <a:pPr lvl="0" rtl="0">
                        <a:spcBef>
                          <a:spcPts val="0"/>
                        </a:spcBef>
                        <a:buNone/>
                      </a:pPr>
                      <a:r>
                        <a:rPr lang="en" sz="1400" b="1">
                          <a:solidFill>
                            <a:schemeClr val="bg1">
                              <a:lumMod val="50000"/>
                            </a:schemeClr>
                          </a:solidFill>
                        </a:rPr>
                        <a:t>file</a:t>
                      </a:r>
                    </a:p>
                  </a:txBody>
                  <a:tcPr marL="91425" marR="91425" marT="91425" marB="91425"/>
                </a:tc>
                <a:tc>
                  <a:txBody>
                    <a:bodyPr/>
                    <a:lstStyle/>
                    <a:p>
                      <a:pPr lvl="0" rtl="0">
                        <a:spcBef>
                          <a:spcPts val="0"/>
                        </a:spcBef>
                        <a:buNone/>
                      </a:pPr>
                      <a:r>
                        <a:rPr lang="en" sz="1400" dirty="0">
                          <a:solidFill>
                            <a:schemeClr val="bg1">
                              <a:lumMod val="50000"/>
                            </a:schemeClr>
                          </a:solidFill>
                        </a:rPr>
                        <a:t>0.003</a:t>
                      </a:r>
                      <a:endParaRPr lang="en" sz="1400" b="1" dirty="0">
                        <a:solidFill>
                          <a:schemeClr val="bg1">
                            <a:lumMod val="50000"/>
                          </a:schemeClr>
                        </a:solidFill>
                      </a:endParaRPr>
                    </a:p>
                  </a:txBody>
                  <a:tcPr marL="91425" marR="91425" marT="91425" marB="91425"/>
                </a:tc>
                <a:tc>
                  <a:txBody>
                    <a:bodyPr/>
                    <a:lstStyle/>
                    <a:p>
                      <a:pPr lvl="0" rtl="0">
                        <a:spcBef>
                          <a:spcPts val="0"/>
                        </a:spcBef>
                        <a:buNone/>
                      </a:pPr>
                      <a:r>
                        <a:rPr lang="en" sz="1400" dirty="0">
                          <a:solidFill>
                            <a:schemeClr val="bg1">
                              <a:lumMod val="50000"/>
                            </a:schemeClr>
                          </a:solidFill>
                        </a:rPr>
                        <a:t>3.2e-8</a:t>
                      </a:r>
                    </a:p>
                  </a:txBody>
                  <a:tcPr marL="91425" marR="91425" marT="91425" marB="91425"/>
                </a:tc>
                <a:tc>
                  <a:txBody>
                    <a:bodyPr/>
                    <a:lstStyle/>
                    <a:p>
                      <a:pPr lvl="0" rtl="0">
                        <a:spcBef>
                          <a:spcPts val="0"/>
                        </a:spcBef>
                        <a:buNone/>
                      </a:pPr>
                      <a:r>
                        <a:rPr lang="en" sz="1400">
                          <a:solidFill>
                            <a:schemeClr val="bg1">
                              <a:lumMod val="50000"/>
                            </a:schemeClr>
                          </a:solidFill>
                        </a:rPr>
                        <a:t>1.0e-8</a:t>
                      </a:r>
                    </a:p>
                  </a:txBody>
                  <a:tcPr marL="91425" marR="91425" marT="91425" marB="91425"/>
                </a:tc>
                <a:extLst>
                  <a:ext uri="{0D108BD9-81ED-4DB2-BD59-A6C34878D82A}">
                    <a16:rowId xmlns:a16="http://schemas.microsoft.com/office/drawing/2014/main" val="10003"/>
                  </a:ext>
                </a:extLst>
              </a:tr>
              <a:tr h="370864">
                <a:tc>
                  <a:txBody>
                    <a:bodyPr/>
                    <a:lstStyle/>
                    <a:p>
                      <a:pPr lvl="0" rtl="0">
                        <a:spcBef>
                          <a:spcPts val="0"/>
                        </a:spcBef>
                        <a:buNone/>
                      </a:pPr>
                      <a:r>
                        <a:rPr lang="en" sz="1400" b="1" dirty="0">
                          <a:solidFill>
                            <a:schemeClr val="bg1">
                              <a:lumMod val="50000"/>
                            </a:schemeClr>
                          </a:solidFill>
                        </a:rPr>
                        <a:t>organic</a:t>
                      </a:r>
                    </a:p>
                  </a:txBody>
                  <a:tcPr marL="91425" marR="91425" marT="91425" marB="91425"/>
                </a:tc>
                <a:tc>
                  <a:txBody>
                    <a:bodyPr/>
                    <a:lstStyle/>
                    <a:p>
                      <a:pPr lvl="0" rtl="0">
                        <a:spcBef>
                          <a:spcPts val="0"/>
                        </a:spcBef>
                        <a:buNone/>
                      </a:pPr>
                      <a:r>
                        <a:rPr lang="en" sz="1400">
                          <a:solidFill>
                            <a:schemeClr val="bg1">
                              <a:lumMod val="50000"/>
                            </a:schemeClr>
                          </a:solidFill>
                        </a:rPr>
                        <a:t>2.7e-4</a:t>
                      </a:r>
                    </a:p>
                  </a:txBody>
                  <a:tcPr marL="91425" marR="91425" marT="91425" marB="91425"/>
                </a:tc>
                <a:tc>
                  <a:txBody>
                    <a:bodyPr/>
                    <a:lstStyle/>
                    <a:p>
                      <a:pPr lvl="0" rtl="0">
                        <a:spcBef>
                          <a:spcPts val="0"/>
                        </a:spcBef>
                        <a:buNone/>
                      </a:pPr>
                      <a:r>
                        <a:rPr lang="en" sz="1400" dirty="0">
                          <a:solidFill>
                            <a:schemeClr val="bg1">
                              <a:lumMod val="50000"/>
                            </a:schemeClr>
                          </a:solidFill>
                        </a:rPr>
                        <a:t>0.010</a:t>
                      </a:r>
                      <a:endParaRPr lang="en" sz="1400" b="1" dirty="0">
                        <a:solidFill>
                          <a:schemeClr val="bg1">
                            <a:lumMod val="50000"/>
                          </a:schemeClr>
                        </a:solidFill>
                      </a:endParaRPr>
                    </a:p>
                  </a:txBody>
                  <a:tcPr marL="91425" marR="91425" marT="91425" marB="91425"/>
                </a:tc>
                <a:tc>
                  <a:txBody>
                    <a:bodyPr/>
                    <a:lstStyle/>
                    <a:p>
                      <a:pPr lvl="0" rtl="0">
                        <a:spcBef>
                          <a:spcPts val="0"/>
                        </a:spcBef>
                        <a:buNone/>
                      </a:pPr>
                      <a:r>
                        <a:rPr lang="en" sz="1400" dirty="0">
                          <a:solidFill>
                            <a:schemeClr val="bg1">
                              <a:lumMod val="50000"/>
                            </a:schemeClr>
                          </a:solidFill>
                        </a:rPr>
                        <a:t>9.2e-5</a:t>
                      </a:r>
                    </a:p>
                  </a:txBody>
                  <a:tcPr marL="91425" marR="91425" marT="91425" marB="91425"/>
                </a:tc>
                <a:extLst>
                  <a:ext uri="{0D108BD9-81ED-4DB2-BD59-A6C34878D82A}">
                    <a16:rowId xmlns:a16="http://schemas.microsoft.com/office/drawing/2014/main" val="10004"/>
                  </a:ext>
                </a:extLst>
              </a:tr>
              <a:tr h="370864">
                <a:tc>
                  <a:txBody>
                    <a:bodyPr/>
                    <a:lstStyle/>
                    <a:p>
                      <a:pPr lvl="0" rtl="0">
                        <a:spcBef>
                          <a:spcPts val="0"/>
                        </a:spcBef>
                        <a:buNone/>
                      </a:pPr>
                      <a:r>
                        <a:rPr lang="en" sz="1400" b="1" dirty="0">
                          <a:solidFill>
                            <a:schemeClr val="bg1">
                              <a:lumMod val="50000"/>
                            </a:schemeClr>
                          </a:solidFill>
                        </a:rPr>
                        <a:t>planet</a:t>
                      </a:r>
                    </a:p>
                  </a:txBody>
                  <a:tcPr marL="91425" marR="91425" marT="91425" marB="91425"/>
                </a:tc>
                <a:tc>
                  <a:txBody>
                    <a:bodyPr/>
                    <a:lstStyle/>
                    <a:p>
                      <a:pPr lvl="0" rtl="0">
                        <a:spcBef>
                          <a:spcPts val="0"/>
                        </a:spcBef>
                        <a:buNone/>
                      </a:pPr>
                      <a:r>
                        <a:rPr lang="en" sz="1400">
                          <a:solidFill>
                            <a:schemeClr val="bg1">
                              <a:lumMod val="50000"/>
                            </a:schemeClr>
                          </a:solidFill>
                        </a:rPr>
                        <a:t>1.9e-9</a:t>
                      </a:r>
                    </a:p>
                  </a:txBody>
                  <a:tcPr marL="91425" marR="91425" marT="91425" marB="91425"/>
                </a:tc>
                <a:tc>
                  <a:txBody>
                    <a:bodyPr/>
                    <a:lstStyle/>
                    <a:p>
                      <a:pPr lvl="0" rtl="0">
                        <a:spcBef>
                          <a:spcPts val="0"/>
                        </a:spcBef>
                        <a:buNone/>
                      </a:pPr>
                      <a:r>
                        <a:rPr lang="en" sz="1400" dirty="0">
                          <a:solidFill>
                            <a:schemeClr val="bg1">
                              <a:lumMod val="50000"/>
                            </a:schemeClr>
                          </a:solidFill>
                        </a:rPr>
                        <a:t>1.3e-7</a:t>
                      </a:r>
                    </a:p>
                  </a:txBody>
                  <a:tcPr marL="91425" marR="91425" marT="91425" marB="91425"/>
                </a:tc>
                <a:tc>
                  <a:txBody>
                    <a:bodyPr/>
                    <a:lstStyle/>
                    <a:p>
                      <a:pPr lvl="0" rtl="0">
                        <a:spcBef>
                          <a:spcPts val="0"/>
                        </a:spcBef>
                        <a:buNone/>
                      </a:pPr>
                      <a:r>
                        <a:rPr lang="en" sz="1400">
                          <a:solidFill>
                            <a:schemeClr val="bg1">
                              <a:lumMod val="50000"/>
                            </a:schemeClr>
                          </a:solidFill>
                        </a:rPr>
                        <a:t>0.012</a:t>
                      </a:r>
                      <a:endParaRPr lang="en" sz="1400" b="1">
                        <a:solidFill>
                          <a:schemeClr val="bg1">
                            <a:lumMod val="50000"/>
                          </a:schemeClr>
                        </a:solidFill>
                      </a:endParaRPr>
                    </a:p>
                  </a:txBody>
                  <a:tcPr marL="91425" marR="91425" marT="91425" marB="91425"/>
                </a:tc>
                <a:extLst>
                  <a:ext uri="{0D108BD9-81ED-4DB2-BD59-A6C34878D82A}">
                    <a16:rowId xmlns:a16="http://schemas.microsoft.com/office/drawing/2014/main" val="10005"/>
                  </a:ext>
                </a:extLst>
              </a:tr>
              <a:tr h="370864">
                <a:tc>
                  <a:txBody>
                    <a:bodyPr/>
                    <a:lstStyle/>
                    <a:p>
                      <a:pPr lvl="0" rtl="0">
                        <a:spcBef>
                          <a:spcPts val="0"/>
                        </a:spcBef>
                        <a:buNone/>
                      </a:pPr>
                      <a:r>
                        <a:rPr lang="en" sz="1400" b="1" dirty="0">
                          <a:solidFill>
                            <a:schemeClr val="bg1">
                              <a:lumMod val="50000"/>
                            </a:schemeClr>
                          </a:solidFill>
                        </a:rPr>
                        <a:t>...</a:t>
                      </a:r>
                    </a:p>
                  </a:txBody>
                  <a:tcPr marL="91425" marR="91425" marT="91425" marB="91425"/>
                </a:tc>
                <a:tc>
                  <a:txBody>
                    <a:bodyPr/>
                    <a:lstStyle/>
                    <a:p>
                      <a:pPr lvl="0" rtl="0">
                        <a:spcBef>
                          <a:spcPts val="0"/>
                        </a:spcBef>
                        <a:buNone/>
                      </a:pPr>
                      <a:r>
                        <a:rPr lang="en" sz="1400">
                          <a:solidFill>
                            <a:schemeClr val="bg1">
                              <a:lumMod val="50000"/>
                            </a:schemeClr>
                          </a:solidFill>
                        </a:rPr>
                        <a:t>...</a:t>
                      </a:r>
                    </a:p>
                  </a:txBody>
                  <a:tcPr marL="91425" marR="91425" marT="91425" marB="91425"/>
                </a:tc>
                <a:tc>
                  <a:txBody>
                    <a:bodyPr/>
                    <a:lstStyle/>
                    <a:p>
                      <a:pPr lvl="0" rtl="0">
                        <a:spcBef>
                          <a:spcPts val="0"/>
                        </a:spcBef>
                        <a:buNone/>
                      </a:pPr>
                      <a:r>
                        <a:rPr lang="en" sz="1400">
                          <a:solidFill>
                            <a:schemeClr val="bg1">
                              <a:lumMod val="50000"/>
                            </a:schemeClr>
                          </a:solidFill>
                        </a:rPr>
                        <a:t>...</a:t>
                      </a:r>
                    </a:p>
                  </a:txBody>
                  <a:tcPr marL="91425" marR="91425" marT="91425" marB="91425"/>
                </a:tc>
                <a:tc>
                  <a:txBody>
                    <a:bodyPr/>
                    <a:lstStyle/>
                    <a:p>
                      <a:pPr lvl="0" rtl="0">
                        <a:spcBef>
                          <a:spcPts val="0"/>
                        </a:spcBef>
                        <a:buNone/>
                      </a:pPr>
                      <a:r>
                        <a:rPr lang="en" sz="1400" dirty="0">
                          <a:solidFill>
                            <a:schemeClr val="bg1">
                              <a:lumMod val="50000"/>
                            </a:schemeClr>
                          </a:solidFill>
                        </a:rPr>
                        <a:t>...</a:t>
                      </a:r>
                      <a:endParaRPr lang="en" sz="1400" b="1" dirty="0">
                        <a:solidFill>
                          <a:schemeClr val="bg1">
                            <a:lumMod val="50000"/>
                          </a:schemeClr>
                        </a:solidFill>
                      </a:endParaRPr>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10" name="Shape 93"/>
          <p:cNvGraphicFramePr/>
          <p:nvPr>
            <p:extLst>
              <p:ext uri="{D42A27DB-BD31-4B8C-83A1-F6EECF244321}">
                <p14:modId xmlns:p14="http://schemas.microsoft.com/office/powerpoint/2010/main" val="2959827762"/>
              </p:ext>
            </p:extLst>
          </p:nvPr>
        </p:nvGraphicFramePr>
        <p:xfrm>
          <a:off x="5218242" y="3257796"/>
          <a:ext cx="2903000" cy="1554795"/>
        </p:xfrm>
        <a:graphic>
          <a:graphicData uri="http://schemas.openxmlformats.org/drawingml/2006/table">
            <a:tbl>
              <a:tblPr>
                <a:tableStyleId>{0E3FDE45-AF77-4B5C-9715-49D594BDF05E}</a:tableStyleId>
              </a:tblPr>
              <a:tblGrid>
                <a:gridCol w="725750">
                  <a:extLst>
                    <a:ext uri="{9D8B030D-6E8A-4147-A177-3AD203B41FA5}">
                      <a16:colId xmlns:a16="http://schemas.microsoft.com/office/drawing/2014/main" val="20000"/>
                    </a:ext>
                  </a:extLst>
                </a:gridCol>
                <a:gridCol w="725750">
                  <a:extLst>
                    <a:ext uri="{9D8B030D-6E8A-4147-A177-3AD203B41FA5}">
                      <a16:colId xmlns:a16="http://schemas.microsoft.com/office/drawing/2014/main" val="20001"/>
                    </a:ext>
                  </a:extLst>
                </a:gridCol>
                <a:gridCol w="725750">
                  <a:extLst>
                    <a:ext uri="{9D8B030D-6E8A-4147-A177-3AD203B41FA5}">
                      <a16:colId xmlns:a16="http://schemas.microsoft.com/office/drawing/2014/main" val="20002"/>
                    </a:ext>
                  </a:extLst>
                </a:gridCol>
                <a:gridCol w="725750">
                  <a:extLst>
                    <a:ext uri="{9D8B030D-6E8A-4147-A177-3AD203B41FA5}">
                      <a16:colId xmlns:a16="http://schemas.microsoft.com/office/drawing/2014/main" val="20003"/>
                    </a:ext>
                  </a:extLst>
                </a:gridCol>
              </a:tblGrid>
              <a:tr h="389025">
                <a:tc>
                  <a:txBody>
                    <a:bodyPr/>
                    <a:lstStyle/>
                    <a:p>
                      <a:pPr lvl="0">
                        <a:spcBef>
                          <a:spcPts val="0"/>
                        </a:spcBef>
                        <a:buNone/>
                      </a:pPr>
                      <a:endParaRPr dirty="0">
                        <a:solidFill>
                          <a:schemeClr val="bg1">
                            <a:lumMod val="50000"/>
                          </a:schemeClr>
                        </a:solidFill>
                      </a:endParaRPr>
                    </a:p>
                  </a:txBody>
                  <a:tcPr marL="91425" marR="91425" marT="91425" marB="91425"/>
                </a:tc>
                <a:tc>
                  <a:txBody>
                    <a:bodyPr/>
                    <a:lstStyle/>
                    <a:p>
                      <a:pPr lvl="0">
                        <a:spcBef>
                          <a:spcPts val="0"/>
                        </a:spcBef>
                        <a:buNone/>
                      </a:pPr>
                      <a:r>
                        <a:rPr lang="en" b="1" dirty="0">
                          <a:solidFill>
                            <a:schemeClr val="bg1">
                              <a:lumMod val="50000"/>
                            </a:schemeClr>
                          </a:solidFill>
                        </a:rPr>
                        <a:t>Topic 1</a:t>
                      </a:r>
                    </a:p>
                  </a:txBody>
                  <a:tcPr marL="91425" marR="91425" marT="91425" marB="91425"/>
                </a:tc>
                <a:tc>
                  <a:txBody>
                    <a:bodyPr/>
                    <a:lstStyle/>
                    <a:p>
                      <a:pPr lvl="0">
                        <a:spcBef>
                          <a:spcPts val="0"/>
                        </a:spcBef>
                        <a:buNone/>
                      </a:pPr>
                      <a:r>
                        <a:rPr lang="en" b="1" dirty="0">
                          <a:solidFill>
                            <a:schemeClr val="bg1">
                              <a:lumMod val="50000"/>
                            </a:schemeClr>
                          </a:solidFill>
                        </a:rPr>
                        <a:t>Topic 2</a:t>
                      </a:r>
                    </a:p>
                  </a:txBody>
                  <a:tcPr marL="91425" marR="91425" marT="91425" marB="91425"/>
                </a:tc>
                <a:tc>
                  <a:txBody>
                    <a:bodyPr/>
                    <a:lstStyle/>
                    <a:p>
                      <a:pPr lvl="0">
                        <a:spcBef>
                          <a:spcPts val="0"/>
                        </a:spcBef>
                        <a:buNone/>
                      </a:pPr>
                      <a:r>
                        <a:rPr lang="en" b="1" dirty="0">
                          <a:solidFill>
                            <a:schemeClr val="bg1">
                              <a:lumMod val="50000"/>
                            </a:schemeClr>
                          </a:solidFill>
                        </a:rPr>
                        <a:t>Topic 3</a:t>
                      </a:r>
                    </a:p>
                  </a:txBody>
                  <a:tcPr marL="91425" marR="91425" marT="91425" marB="91425"/>
                </a:tc>
                <a:extLst>
                  <a:ext uri="{0D108BD9-81ED-4DB2-BD59-A6C34878D82A}">
                    <a16:rowId xmlns:a16="http://schemas.microsoft.com/office/drawing/2014/main" val="10000"/>
                  </a:ext>
                </a:extLst>
              </a:tr>
              <a:tr h="309721">
                <a:tc>
                  <a:txBody>
                    <a:bodyPr/>
                    <a:lstStyle/>
                    <a:p>
                      <a:pPr lvl="0">
                        <a:spcBef>
                          <a:spcPts val="0"/>
                        </a:spcBef>
                        <a:buNone/>
                      </a:pPr>
                      <a:r>
                        <a:rPr lang="en" b="1" dirty="0">
                          <a:solidFill>
                            <a:schemeClr val="bg1">
                              <a:lumMod val="50000"/>
                            </a:schemeClr>
                          </a:solidFill>
                        </a:rPr>
                        <a:t>Doc 1</a:t>
                      </a:r>
                    </a:p>
                  </a:txBody>
                  <a:tcPr marL="91425" marR="91425" marT="91425" marB="91425"/>
                </a:tc>
                <a:tc>
                  <a:txBody>
                    <a:bodyPr/>
                    <a:lstStyle/>
                    <a:p>
                      <a:pPr lvl="0">
                        <a:spcBef>
                          <a:spcPts val="0"/>
                        </a:spcBef>
                        <a:buNone/>
                      </a:pPr>
                      <a:r>
                        <a:rPr lang="en" dirty="0">
                          <a:solidFill>
                            <a:schemeClr val="bg1">
                              <a:lumMod val="50000"/>
                            </a:schemeClr>
                          </a:solidFill>
                        </a:rPr>
                        <a:t>0.87</a:t>
                      </a:r>
                    </a:p>
                  </a:txBody>
                  <a:tcPr marL="91425" marR="91425" marT="91425" marB="91425"/>
                </a:tc>
                <a:tc>
                  <a:txBody>
                    <a:bodyPr/>
                    <a:lstStyle/>
                    <a:p>
                      <a:pPr lvl="0">
                        <a:spcBef>
                          <a:spcPts val="0"/>
                        </a:spcBef>
                        <a:buNone/>
                      </a:pPr>
                      <a:r>
                        <a:rPr lang="en" dirty="0">
                          <a:solidFill>
                            <a:schemeClr val="bg1">
                              <a:lumMod val="50000"/>
                            </a:schemeClr>
                          </a:solidFill>
                        </a:rPr>
                        <a:t>0.09</a:t>
                      </a:r>
                    </a:p>
                  </a:txBody>
                  <a:tcPr marL="91425" marR="91425" marT="91425" marB="91425"/>
                </a:tc>
                <a:tc>
                  <a:txBody>
                    <a:bodyPr/>
                    <a:lstStyle/>
                    <a:p>
                      <a:pPr lvl="0">
                        <a:spcBef>
                          <a:spcPts val="0"/>
                        </a:spcBef>
                        <a:buNone/>
                      </a:pPr>
                      <a:r>
                        <a:rPr lang="en" dirty="0">
                          <a:solidFill>
                            <a:schemeClr val="bg1">
                              <a:lumMod val="50000"/>
                            </a:schemeClr>
                          </a:solidFill>
                        </a:rPr>
                        <a:t>0.04</a:t>
                      </a:r>
                    </a:p>
                  </a:txBody>
                  <a:tcPr marL="91425" marR="91425" marT="91425" marB="91425"/>
                </a:tc>
                <a:extLst>
                  <a:ext uri="{0D108BD9-81ED-4DB2-BD59-A6C34878D82A}">
                    <a16:rowId xmlns:a16="http://schemas.microsoft.com/office/drawing/2014/main" val="10001"/>
                  </a:ext>
                </a:extLst>
              </a:tr>
              <a:tr h="309721">
                <a:tc>
                  <a:txBody>
                    <a:bodyPr/>
                    <a:lstStyle/>
                    <a:p>
                      <a:pPr lvl="0" rtl="0">
                        <a:spcBef>
                          <a:spcPts val="0"/>
                        </a:spcBef>
                        <a:buNone/>
                      </a:pPr>
                      <a:r>
                        <a:rPr lang="en" b="1">
                          <a:solidFill>
                            <a:schemeClr val="bg1">
                              <a:lumMod val="50000"/>
                            </a:schemeClr>
                          </a:solidFill>
                        </a:rPr>
                        <a:t>Doc 2</a:t>
                      </a:r>
                    </a:p>
                  </a:txBody>
                  <a:tcPr marL="91425" marR="91425" marT="91425" marB="91425"/>
                </a:tc>
                <a:tc>
                  <a:txBody>
                    <a:bodyPr/>
                    <a:lstStyle/>
                    <a:p>
                      <a:pPr lvl="0">
                        <a:spcBef>
                          <a:spcPts val="0"/>
                        </a:spcBef>
                        <a:buNone/>
                      </a:pPr>
                      <a:r>
                        <a:rPr lang="en" dirty="0">
                          <a:solidFill>
                            <a:schemeClr val="bg1">
                              <a:lumMod val="50000"/>
                            </a:schemeClr>
                          </a:solidFill>
                        </a:rPr>
                        <a:t>0.05</a:t>
                      </a:r>
                    </a:p>
                  </a:txBody>
                  <a:tcPr marL="91425" marR="91425" marT="91425" marB="91425"/>
                </a:tc>
                <a:tc>
                  <a:txBody>
                    <a:bodyPr/>
                    <a:lstStyle/>
                    <a:p>
                      <a:pPr lvl="0">
                        <a:spcBef>
                          <a:spcPts val="0"/>
                        </a:spcBef>
                        <a:buNone/>
                      </a:pPr>
                      <a:r>
                        <a:rPr lang="en">
                          <a:solidFill>
                            <a:schemeClr val="bg1">
                              <a:lumMod val="50000"/>
                            </a:schemeClr>
                          </a:solidFill>
                        </a:rPr>
                        <a:t>0.92</a:t>
                      </a:r>
                    </a:p>
                  </a:txBody>
                  <a:tcPr marL="91425" marR="91425" marT="91425" marB="91425"/>
                </a:tc>
                <a:tc>
                  <a:txBody>
                    <a:bodyPr/>
                    <a:lstStyle/>
                    <a:p>
                      <a:pPr lvl="0">
                        <a:spcBef>
                          <a:spcPts val="0"/>
                        </a:spcBef>
                        <a:buNone/>
                      </a:pPr>
                      <a:r>
                        <a:rPr lang="en" dirty="0">
                          <a:solidFill>
                            <a:schemeClr val="bg1">
                              <a:lumMod val="50000"/>
                            </a:schemeClr>
                          </a:solidFill>
                        </a:rPr>
                        <a:t>0.03</a:t>
                      </a:r>
                    </a:p>
                  </a:txBody>
                  <a:tcPr marL="91425" marR="91425" marT="91425" marB="91425"/>
                </a:tc>
                <a:extLst>
                  <a:ext uri="{0D108BD9-81ED-4DB2-BD59-A6C34878D82A}">
                    <a16:rowId xmlns:a16="http://schemas.microsoft.com/office/drawing/2014/main" val="10002"/>
                  </a:ext>
                </a:extLst>
              </a:tr>
              <a:tr h="309721">
                <a:tc>
                  <a:txBody>
                    <a:bodyPr/>
                    <a:lstStyle/>
                    <a:p>
                      <a:pPr lvl="0" rtl="0">
                        <a:spcBef>
                          <a:spcPts val="0"/>
                        </a:spcBef>
                        <a:buNone/>
                      </a:pPr>
                      <a:r>
                        <a:rPr lang="en" b="1" dirty="0">
                          <a:solidFill>
                            <a:schemeClr val="bg1">
                              <a:lumMod val="50000"/>
                            </a:schemeClr>
                          </a:solidFill>
                        </a:rPr>
                        <a:t>…</a:t>
                      </a:r>
                    </a:p>
                  </a:txBody>
                  <a:tcPr marL="91425" marR="91425" marT="91425" marB="91425"/>
                </a:tc>
                <a:tc>
                  <a:txBody>
                    <a:bodyPr/>
                    <a:lstStyle/>
                    <a:p>
                      <a:pPr lvl="0">
                        <a:spcBef>
                          <a:spcPts val="0"/>
                        </a:spcBef>
                        <a:buNone/>
                      </a:pPr>
                      <a:r>
                        <a:rPr lang="en" dirty="0">
                          <a:solidFill>
                            <a:schemeClr val="bg1">
                              <a:lumMod val="50000"/>
                            </a:schemeClr>
                          </a:solidFill>
                        </a:rPr>
                        <a:t>…</a:t>
                      </a:r>
                    </a:p>
                  </a:txBody>
                  <a:tcPr marL="91425" marR="91425" marT="91425" marB="91425"/>
                </a:tc>
                <a:tc>
                  <a:txBody>
                    <a:bodyPr/>
                    <a:lstStyle/>
                    <a:p>
                      <a:pPr lvl="0">
                        <a:spcBef>
                          <a:spcPts val="0"/>
                        </a:spcBef>
                        <a:buNone/>
                      </a:pPr>
                      <a:r>
                        <a:rPr lang="en" dirty="0">
                          <a:solidFill>
                            <a:schemeClr val="bg1">
                              <a:lumMod val="50000"/>
                            </a:schemeClr>
                          </a:solidFill>
                        </a:rPr>
                        <a:t>…</a:t>
                      </a:r>
                    </a:p>
                  </a:txBody>
                  <a:tcPr marL="91425" marR="91425" marT="91425" marB="91425"/>
                </a:tc>
                <a:tc>
                  <a:txBody>
                    <a:bodyPr/>
                    <a:lstStyle/>
                    <a:p>
                      <a:pPr lvl="0">
                        <a:spcBef>
                          <a:spcPts val="0"/>
                        </a:spcBef>
                        <a:buNone/>
                      </a:pPr>
                      <a:r>
                        <a:rPr lang="en" dirty="0">
                          <a:solidFill>
                            <a:schemeClr val="bg1">
                              <a:lumMod val="50000"/>
                            </a:schemeClr>
                          </a:solidFill>
                        </a:rPr>
                        <a:t>…</a:t>
                      </a:r>
                    </a:p>
                  </a:txBody>
                  <a:tcPr marL="91425" marR="91425" marT="91425" marB="91425"/>
                </a:tc>
                <a:extLst>
                  <a:ext uri="{0D108BD9-81ED-4DB2-BD59-A6C34878D82A}">
                    <a16:rowId xmlns:a16="http://schemas.microsoft.com/office/drawing/2014/main" val="10003"/>
                  </a:ext>
                </a:extLst>
              </a:tr>
            </a:tbl>
          </a:graphicData>
        </a:graphic>
      </p:graphicFrame>
      <p:cxnSp>
        <p:nvCxnSpPr>
          <p:cNvPr id="12" name="直接箭头连接符 11"/>
          <p:cNvCxnSpPr>
            <a:stCxn id="4" idx="3"/>
            <a:endCxn id="9" idx="1"/>
          </p:cNvCxnSpPr>
          <p:nvPr/>
        </p:nvCxnSpPr>
        <p:spPr>
          <a:xfrm flipV="1">
            <a:off x="4580709" y="1652528"/>
            <a:ext cx="637533" cy="8657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3"/>
          <p:cNvCxnSpPr>
            <a:stCxn id="4" idx="3"/>
            <a:endCxn id="10" idx="1"/>
          </p:cNvCxnSpPr>
          <p:nvPr/>
        </p:nvCxnSpPr>
        <p:spPr>
          <a:xfrm>
            <a:off x="4580709" y="2518250"/>
            <a:ext cx="637533" cy="15169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3885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Research Questions</a:t>
            </a:r>
          </a:p>
        </p:txBody>
      </p:sp>
      <p:sp>
        <p:nvSpPr>
          <p:cNvPr id="3" name="文本占位符 2"/>
          <p:cNvSpPr>
            <a:spLocks noGrp="1"/>
          </p:cNvSpPr>
          <p:nvPr>
            <p:ph type="body" idx="1"/>
          </p:nvPr>
        </p:nvSpPr>
        <p:spPr/>
        <p:txBody>
          <a:bodyPr/>
          <a:lstStyle/>
          <a:p>
            <a:pPr marL="0" indent="0">
              <a:buNone/>
            </a:pPr>
            <a:r>
              <a:rPr lang="en-US" dirty="0"/>
              <a:t>In the implementation of LDA, there are several uncertain variables.</a:t>
            </a:r>
          </a:p>
          <a:p>
            <a:pPr marL="0" indent="0">
              <a:buNone/>
            </a:pPr>
            <a:endParaRPr lang="en-US" dirty="0"/>
          </a:p>
          <a:p>
            <a:pPr marL="0" indent="0">
              <a:buNone/>
            </a:pPr>
            <a:r>
              <a:rPr lang="en-US" b="1" dirty="0">
                <a:solidFill>
                  <a:schemeClr val="accent4">
                    <a:lumMod val="50000"/>
                  </a:schemeClr>
                </a:solidFill>
              </a:rPr>
              <a:t>1.  K?  How would the number of topics influence topic distance and coherence?</a:t>
            </a:r>
          </a:p>
        </p:txBody>
      </p:sp>
      <p:pic>
        <p:nvPicPr>
          <p:cNvPr id="4" name="Shape 102" descr="main_figure_3.png"/>
          <p:cNvPicPr preferRelativeResize="0"/>
          <p:nvPr/>
        </p:nvPicPr>
        <p:blipFill rotWithShape="1">
          <a:blip r:embed="rId3">
            <a:alphaModFix/>
          </a:blip>
          <a:srcRect l="70286" t="21179"/>
          <a:stretch/>
        </p:blipFill>
        <p:spPr>
          <a:xfrm>
            <a:off x="844867" y="2367815"/>
            <a:ext cx="1850207" cy="2012076"/>
          </a:xfrm>
          <a:prstGeom prst="rect">
            <a:avLst/>
          </a:prstGeom>
          <a:noFill/>
          <a:ln>
            <a:noFill/>
          </a:ln>
        </p:spPr>
      </p:pic>
    </p:spTree>
    <p:extLst>
      <p:ext uri="{BB962C8B-B14F-4D97-AF65-F5344CB8AC3E}">
        <p14:creationId xmlns:p14="http://schemas.microsoft.com/office/powerpoint/2010/main" val="3835040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Research Questions</a:t>
            </a:r>
          </a:p>
        </p:txBody>
      </p:sp>
      <mc:AlternateContent xmlns:mc="http://schemas.openxmlformats.org/markup-compatibility/2006" xmlns:a14="http://schemas.microsoft.com/office/drawing/2010/main">
        <mc:Choice Requires="a14">
          <p:sp>
            <p:nvSpPr>
              <p:cNvPr id="3" name="文本占位符 2"/>
              <p:cNvSpPr>
                <a:spLocks noGrp="1"/>
              </p:cNvSpPr>
              <p:nvPr>
                <p:ph type="body" idx="1"/>
              </p:nvPr>
            </p:nvSpPr>
            <p:spPr>
              <a:xfrm>
                <a:off x="311699" y="1152475"/>
                <a:ext cx="8716797" cy="3416400"/>
              </a:xfrm>
            </p:spPr>
            <p:txBody>
              <a:bodyPr>
                <a:noAutofit/>
              </a:bodyPr>
              <a:lstStyle/>
              <a:p>
                <a:pPr marL="0" indent="0">
                  <a:buNone/>
                </a:pPr>
                <a:r>
                  <a:rPr lang="en-US" sz="2000" b="1" dirty="0">
                    <a:solidFill>
                      <a:schemeClr val="accent4">
                        <a:lumMod val="50000"/>
                      </a:schemeClr>
                    </a:solidFill>
                  </a:rPr>
                  <a:t>2. What corpus type should we use to improve topic distance and topic coherence? </a:t>
                </a:r>
              </a:p>
              <a:p>
                <a:pPr marL="0" indent="0">
                  <a:buNone/>
                </a:pPr>
                <a:endParaRPr lang="en-US" sz="2000" dirty="0"/>
              </a:p>
              <a:p>
                <a:pPr>
                  <a:lnSpc>
                    <a:spcPct val="150000"/>
                  </a:lnSpc>
                </a:pPr>
                <a:r>
                  <a:rPr lang="en-US" sz="1800" dirty="0">
                    <a:solidFill>
                      <a:srgbClr val="C00000"/>
                    </a:solidFill>
                  </a:rPr>
                  <a:t>Binary</a:t>
                </a:r>
                <a:r>
                  <a:rPr lang="en-US" sz="1800" dirty="0">
                    <a:solidFill>
                      <a:schemeClr val="accent4">
                        <a:lumMod val="50000"/>
                      </a:schemeClr>
                    </a:solidFill>
                  </a:rPr>
                  <a:t> –</a:t>
                </a:r>
                <a:r>
                  <a:rPr lang="en-US" sz="1800" dirty="0"/>
                  <a:t> </a:t>
                </a:r>
                <a:r>
                  <a:rPr lang="en-US" sz="1800" dirty="0">
                    <a:solidFill>
                      <a:schemeClr val="bg1">
                        <a:lumMod val="50000"/>
                      </a:schemeClr>
                    </a:solidFill>
                  </a:rPr>
                  <a:t>Whether a word exists in the doc or not                            </a:t>
                </a:r>
                <a:r>
                  <a:rPr lang="en-US" sz="1800" dirty="0"/>
                  <a:t>(1:0, 2:1, 3:1, 4:0…z:0)</a:t>
                </a:r>
              </a:p>
              <a:p>
                <a:pPr>
                  <a:lnSpc>
                    <a:spcPct val="150000"/>
                  </a:lnSpc>
                </a:pPr>
                <a:r>
                  <a:rPr lang="en-US" sz="1800" dirty="0">
                    <a:solidFill>
                      <a:schemeClr val="accent4">
                        <a:lumMod val="50000"/>
                      </a:schemeClr>
                    </a:solidFill>
                  </a:rPr>
                  <a:t>Bow –</a:t>
                </a:r>
                <a:r>
                  <a:rPr lang="en-US" sz="1800" dirty="0"/>
                  <a:t> </a:t>
                </a:r>
                <a:r>
                  <a:rPr lang="en-US" sz="1800" dirty="0">
                    <a:solidFill>
                      <a:schemeClr val="bg1">
                        <a:lumMod val="50000"/>
                      </a:schemeClr>
                    </a:solidFill>
                  </a:rPr>
                  <a:t>How many times a word appears in a doc         		</a:t>
                </a:r>
                <a:r>
                  <a:rPr lang="en-US" sz="1800" dirty="0"/>
                  <a:t>(1:0, 2:4, 3:10, 4:0…z:0)</a:t>
                </a:r>
              </a:p>
              <a:p>
                <a:pPr>
                  <a:lnSpc>
                    <a:spcPct val="150000"/>
                  </a:lnSpc>
                </a:pPr>
                <a:r>
                  <a:rPr lang="en-US" sz="1800" dirty="0" err="1">
                    <a:solidFill>
                      <a:srgbClr val="0070C0"/>
                    </a:solidFill>
                  </a:rPr>
                  <a:t>Tfidf</a:t>
                </a:r>
                <a:r>
                  <a:rPr lang="en-US" sz="1800" dirty="0">
                    <a:solidFill>
                      <a:schemeClr val="accent4">
                        <a:lumMod val="50000"/>
                      </a:schemeClr>
                    </a:solidFill>
                  </a:rPr>
                  <a:t> – </a:t>
                </a:r>
                <a:r>
                  <a:rPr lang="en-US" sz="1800" dirty="0">
                    <a:solidFill>
                      <a:schemeClr val="bg1">
                        <a:lumMod val="50000"/>
                      </a:schemeClr>
                    </a:solidFill>
                  </a:rPr>
                  <a:t>Whether a word is specific/important to a doc or not         </a:t>
                </a:r>
                <a:r>
                  <a:rPr lang="en-US" sz="1800" dirty="0"/>
                  <a:t>(1:0, 2:0.33, 3:0.52,4:0…z:0)</a:t>
                </a:r>
                <a:r>
                  <a:rPr lang="en-US" sz="1800" dirty="0">
                    <a:solidFill>
                      <a:schemeClr val="bg1">
                        <a:lumMod val="50000"/>
                      </a:schemeClr>
                    </a:solidFill>
                    <a:latin typeface="Cambria Math" panose="02040503050406030204" pitchFamily="18" charset="0"/>
                    <a:ea typeface="Cambria Math" panose="02040503050406030204" pitchFamily="18" charset="0"/>
                  </a:rPr>
                  <a:t>              </a:t>
                </a:r>
              </a:p>
              <a:p>
                <a:pPr lvl="1">
                  <a:lnSpc>
                    <a:spcPct val="150000"/>
                  </a:lnSpc>
                </a:pPr>
                <a:r>
                  <a:rPr lang="en-US" dirty="0">
                    <a:solidFill>
                      <a:schemeClr val="bg1">
                        <a:lumMod val="50000"/>
                      </a:schemeClr>
                    </a:solidFill>
                    <a:latin typeface="Cambria Math" panose="02040503050406030204" pitchFamily="18" charset="0"/>
                    <a:ea typeface="Cambria Math" panose="02040503050406030204" pitchFamily="18" charset="0"/>
                  </a:rPr>
                  <a:t>frequency(</a:t>
                </a:r>
                <a:r>
                  <a:rPr lang="en-US" dirty="0" err="1">
                    <a:solidFill>
                      <a:schemeClr val="bg1">
                        <a:lumMod val="50000"/>
                      </a:schemeClr>
                    </a:solidFill>
                    <a:latin typeface="Cambria Math" panose="02040503050406030204" pitchFamily="18" charset="0"/>
                    <a:ea typeface="Cambria Math" panose="02040503050406030204" pitchFamily="18" charset="0"/>
                  </a:rPr>
                  <a:t>w,d</a:t>
                </a:r>
                <a:r>
                  <a:rPr lang="en-US" dirty="0">
                    <a:solidFill>
                      <a:schemeClr val="bg1">
                        <a:lumMod val="50000"/>
                      </a:schemeClr>
                    </a:solidFill>
                    <a:latin typeface="Cambria Math" panose="02040503050406030204" pitchFamily="18" charset="0"/>
                    <a:ea typeface="Cambria Math" panose="02040503050406030204" pitchFamily="18" charset="0"/>
                  </a:rPr>
                  <a:t>) </a:t>
                </a:r>
                <a14:m>
                  <m:oMath xmlns:m="http://schemas.openxmlformats.org/officeDocument/2006/math">
                    <m:r>
                      <a:rPr lang="en-US" i="1">
                        <a:solidFill>
                          <a:schemeClr val="bg1">
                            <a:lumMod val="50000"/>
                          </a:schemeClr>
                        </a:solidFill>
                        <a:latin typeface="Cambria Math" panose="02040503050406030204" pitchFamily="18" charset="0"/>
                        <a:ea typeface="Cambria Math" panose="02040503050406030204" pitchFamily="18" charset="0"/>
                      </a:rPr>
                      <m:t>×</m:t>
                    </m:r>
                  </m:oMath>
                </a14:m>
                <a:r>
                  <a:rPr lang="en-US" dirty="0">
                    <a:solidFill>
                      <a:schemeClr val="bg1">
                        <a:lumMod val="50000"/>
                      </a:schemeClr>
                    </a:solidFill>
                    <a:latin typeface="Cambria Math" panose="02040503050406030204" pitchFamily="18" charset="0"/>
                    <a:ea typeface="Cambria Math" panose="02040503050406030204" pitchFamily="18" charset="0"/>
                  </a:rPr>
                  <a:t>  log </a:t>
                </a:r>
                <a14:m>
                  <m:oMath xmlns:m="http://schemas.openxmlformats.org/officeDocument/2006/math">
                    <m:f>
                      <m:fPr>
                        <m:ctrlPr>
                          <a:rPr lang="en-US" i="1" dirty="0">
                            <a:solidFill>
                              <a:schemeClr val="bg1">
                                <a:lumMod val="50000"/>
                              </a:schemeClr>
                            </a:solidFill>
                            <a:latin typeface="Cambria Math" panose="02040503050406030204" pitchFamily="18" charset="0"/>
                            <a:ea typeface="Cambria Math" panose="02040503050406030204" pitchFamily="18" charset="0"/>
                          </a:rPr>
                        </m:ctrlPr>
                      </m:fPr>
                      <m:num>
                        <m:r>
                          <a:rPr lang="en-US" i="1" dirty="0">
                            <a:solidFill>
                              <a:schemeClr val="bg1">
                                <a:lumMod val="50000"/>
                              </a:schemeClr>
                            </a:solidFill>
                            <a:latin typeface="Cambria Math" panose="02040503050406030204" pitchFamily="18" charset="0"/>
                            <a:ea typeface="Cambria Math" panose="02040503050406030204" pitchFamily="18" charset="0"/>
                          </a:rPr>
                          <m:t>𝑇𝑜𝑡𝑎𝑙</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𝑛𝑢𝑚𝑏𝑒𝑟</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𝑜𝑓</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𝑑𝑜𝑐𝑠</m:t>
                        </m:r>
                      </m:num>
                      <m:den>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𝑁𝑢𝑚𝑏𝑒𝑟</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𝑜𝑓</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𝑑𝑜𝑐𝑠</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𝑤</m:t>
                        </m:r>
                        <m:r>
                          <a:rPr lang="en-US" i="1" dirty="0">
                            <a:solidFill>
                              <a:schemeClr val="bg1">
                                <a:lumMod val="50000"/>
                              </a:schemeClr>
                            </a:solidFill>
                            <a:latin typeface="Cambria Math" panose="02040503050406030204" pitchFamily="18" charset="0"/>
                            <a:ea typeface="Cambria Math" panose="02040503050406030204" pitchFamily="18" charset="0"/>
                          </a:rPr>
                          <m:t>h</m:t>
                        </m:r>
                        <m:r>
                          <a:rPr lang="en-US" i="1" dirty="0">
                            <a:solidFill>
                              <a:schemeClr val="bg1">
                                <a:lumMod val="50000"/>
                              </a:schemeClr>
                            </a:solidFill>
                            <a:latin typeface="Cambria Math" panose="02040503050406030204" pitchFamily="18" charset="0"/>
                            <a:ea typeface="Cambria Math" panose="02040503050406030204" pitchFamily="18" charset="0"/>
                          </a:rPr>
                          <m:t>𝑒𝑟𝑒</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𝑤</m:t>
                        </m:r>
                        <m:r>
                          <a:rPr lang="en-US" i="1" dirty="0">
                            <a:solidFill>
                              <a:schemeClr val="bg1">
                                <a:lumMod val="50000"/>
                              </a:schemeClr>
                            </a:solidFill>
                            <a:latin typeface="Cambria Math" panose="02040503050406030204" pitchFamily="18" charset="0"/>
                            <a:ea typeface="Cambria Math" panose="02040503050406030204" pitchFamily="18" charset="0"/>
                          </a:rPr>
                          <m:t> </m:t>
                        </m:r>
                        <m:r>
                          <a:rPr lang="en-US" i="1" dirty="0">
                            <a:solidFill>
                              <a:schemeClr val="bg1">
                                <a:lumMod val="50000"/>
                              </a:schemeClr>
                            </a:solidFill>
                            <a:latin typeface="Cambria Math" panose="02040503050406030204" pitchFamily="18" charset="0"/>
                            <a:ea typeface="Cambria Math" panose="02040503050406030204" pitchFamily="18" charset="0"/>
                          </a:rPr>
                          <m:t>𝑎𝑝𝑝𝑒𝑎𝑟𝑠</m:t>
                        </m:r>
                      </m:den>
                    </m:f>
                    <m:r>
                      <a:rPr lang="en-US" i="1" dirty="0">
                        <a:solidFill>
                          <a:schemeClr val="bg1">
                            <a:lumMod val="50000"/>
                          </a:schemeClr>
                        </a:solidFill>
                        <a:latin typeface="Cambria Math" panose="02040503050406030204" pitchFamily="18" charset="0"/>
                        <a:ea typeface="Cambria Math" panose="02040503050406030204" pitchFamily="18" charset="0"/>
                      </a:rPr>
                      <m:t>              </m:t>
                    </m:r>
                  </m:oMath>
                </a14:m>
                <a:endParaRPr lang="en-US" dirty="0">
                  <a:solidFill>
                    <a:schemeClr val="bg1">
                      <a:lumMod val="50000"/>
                    </a:schemeClr>
                  </a:solidFill>
                  <a:latin typeface="Cambria Math" panose="02040503050406030204" pitchFamily="18" charset="0"/>
                  <a:ea typeface="Cambria Math" panose="02040503050406030204" pitchFamily="18"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idx="1"/>
              </p:nvPr>
            </p:nvSpPr>
            <p:spPr>
              <a:xfrm>
                <a:off x="311699" y="1152475"/>
                <a:ext cx="8716797" cy="3416400"/>
              </a:xfrm>
              <a:blipFill>
                <a:blip r:embed="rId3"/>
                <a:stretch>
                  <a:fillRect l="-699" t="-536"/>
                </a:stretch>
              </a:blipFill>
            </p:spPr>
            <p:txBody>
              <a:bodyPr/>
              <a:lstStyle/>
              <a:p>
                <a:r>
                  <a:rPr lang="en-US">
                    <a:noFill/>
                  </a:rPr>
                  <a:t> </a:t>
                </a:r>
              </a:p>
            </p:txBody>
          </p:sp>
        </mc:Fallback>
      </mc:AlternateContent>
    </p:spTree>
    <p:extLst>
      <p:ext uri="{BB962C8B-B14F-4D97-AF65-F5344CB8AC3E}">
        <p14:creationId xmlns:p14="http://schemas.microsoft.com/office/powerpoint/2010/main" val="2568997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Research Questions</a:t>
            </a:r>
          </a:p>
        </p:txBody>
      </p:sp>
      <p:sp>
        <p:nvSpPr>
          <p:cNvPr id="3" name="文本占位符 2"/>
          <p:cNvSpPr>
            <a:spLocks noGrp="1"/>
          </p:cNvSpPr>
          <p:nvPr>
            <p:ph type="body" idx="1"/>
          </p:nvPr>
        </p:nvSpPr>
        <p:spPr>
          <a:xfrm>
            <a:off x="311700" y="1063290"/>
            <a:ext cx="8389539" cy="454944"/>
          </a:xfrm>
        </p:spPr>
        <p:txBody>
          <a:bodyPr>
            <a:noAutofit/>
          </a:bodyPr>
          <a:lstStyle/>
          <a:p>
            <a:pPr marL="0" indent="0">
              <a:buNone/>
            </a:pPr>
            <a:r>
              <a:rPr lang="en-US" sz="2000" b="1" dirty="0">
                <a:solidFill>
                  <a:schemeClr val="accent4">
                    <a:lumMod val="50000"/>
                  </a:schemeClr>
                </a:solidFill>
              </a:rPr>
              <a:t>3.  To present a topic, how many words should be used to maximize coherence?</a:t>
            </a:r>
          </a:p>
          <a:p>
            <a:pPr marL="0" indent="0">
              <a:buNone/>
            </a:pPr>
            <a:endParaRPr lang="en-US" sz="2000" b="1" dirty="0">
              <a:solidFill>
                <a:schemeClr val="accent4">
                  <a:lumMod val="50000"/>
                </a:schemeClr>
              </a:solidFill>
            </a:endParaRPr>
          </a:p>
          <a:p>
            <a:pPr>
              <a:lnSpc>
                <a:spcPct val="150000"/>
              </a:lnSpc>
            </a:pPr>
            <a:endParaRPr lang="en-US" sz="2000" dirty="0">
              <a:solidFill>
                <a:schemeClr val="bg1">
                  <a:lumMod val="50000"/>
                </a:schemeClr>
              </a:solidFill>
              <a:latin typeface="Cambria Math" panose="02040503050406030204" pitchFamily="18" charset="0"/>
              <a:ea typeface="Cambria Math" panose="02040503050406030204" pitchFamily="18" charset="0"/>
            </a:endParaRPr>
          </a:p>
        </p:txBody>
      </p:sp>
      <p:sp>
        <p:nvSpPr>
          <p:cNvPr id="9" name="文本占位符 2"/>
          <p:cNvSpPr txBox="1">
            <a:spLocks/>
          </p:cNvSpPr>
          <p:nvPr/>
        </p:nvSpPr>
        <p:spPr>
          <a:xfrm>
            <a:off x="6834421" y="1855117"/>
            <a:ext cx="1796231" cy="2986389"/>
          </a:xfrm>
          <a:prstGeom prst="rect">
            <a:avLst/>
          </a:prstGeom>
          <a:ln/>
        </p:spPr>
        <p:style>
          <a:lnRef idx="2">
            <a:schemeClr val="accent2"/>
          </a:lnRef>
          <a:fillRef idx="1">
            <a:schemeClr val="lt1"/>
          </a:fillRef>
          <a:effectRef idx="0">
            <a:schemeClr val="accent2"/>
          </a:effectRef>
          <a:fontRef idx="minor">
            <a:schemeClr val="dk1"/>
          </a:fontRef>
        </p:style>
        <p:txBody>
          <a:bodyPr vert="horz" lIns="91425" tIns="91425" rIns="91425" bIns="91425" rtlCol="0" anchor="t" anchorCtr="0">
            <a:noAutofit/>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dk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dk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dk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9pPr>
          </a:lstStyle>
          <a:p>
            <a:pPr>
              <a:lnSpc>
                <a:spcPct val="100000"/>
              </a:lnSpc>
            </a:pPr>
            <a:r>
              <a:rPr lang="en-US" sz="1600" dirty="0"/>
              <a:t>Topic x</a:t>
            </a:r>
          </a:p>
          <a:p>
            <a:pPr marL="0" indent="0">
              <a:lnSpc>
                <a:spcPct val="100000"/>
              </a:lnSpc>
              <a:buFont typeface="Arial" panose="020B0604020202020204" pitchFamily="34" charset="0"/>
              <a:buNone/>
            </a:pPr>
            <a:r>
              <a:rPr lang="en-US" sz="1600" dirty="0"/>
              <a:t>-  Program</a:t>
            </a:r>
          </a:p>
          <a:p>
            <a:pPr>
              <a:lnSpc>
                <a:spcPct val="100000"/>
              </a:lnSpc>
              <a:buFontTx/>
              <a:buChar char="-"/>
            </a:pPr>
            <a:r>
              <a:rPr lang="en-US" sz="1600" dirty="0"/>
              <a:t>Algorithm</a:t>
            </a:r>
          </a:p>
          <a:p>
            <a:pPr>
              <a:lnSpc>
                <a:spcPct val="100000"/>
              </a:lnSpc>
              <a:buFontTx/>
              <a:buChar char="-"/>
            </a:pPr>
            <a:r>
              <a:rPr lang="en-US" sz="1600" dirty="0"/>
              <a:t>Command</a:t>
            </a:r>
          </a:p>
          <a:p>
            <a:pPr>
              <a:lnSpc>
                <a:spcPct val="100000"/>
              </a:lnSpc>
              <a:buFontTx/>
              <a:buChar char="-"/>
            </a:pPr>
            <a:r>
              <a:rPr lang="en-US" sz="1600" dirty="0"/>
              <a:t>Computation</a:t>
            </a:r>
          </a:p>
          <a:p>
            <a:pPr>
              <a:lnSpc>
                <a:spcPct val="100000"/>
              </a:lnSpc>
              <a:buFontTx/>
              <a:buChar char="-"/>
            </a:pPr>
            <a:r>
              <a:rPr lang="en-US" sz="1600" dirty="0"/>
              <a:t>Software</a:t>
            </a:r>
          </a:p>
          <a:p>
            <a:pPr>
              <a:lnSpc>
                <a:spcPct val="100000"/>
              </a:lnSpc>
              <a:buFontTx/>
              <a:buChar char="-"/>
            </a:pPr>
            <a:r>
              <a:rPr lang="en-US" sz="1600" dirty="0"/>
              <a:t>Human</a:t>
            </a:r>
          </a:p>
          <a:p>
            <a:pPr>
              <a:lnSpc>
                <a:spcPct val="100000"/>
              </a:lnSpc>
              <a:buFontTx/>
              <a:buChar char="-"/>
            </a:pPr>
            <a:r>
              <a:rPr lang="en-US" sz="1600" dirty="0"/>
              <a:t>Graphics</a:t>
            </a:r>
          </a:p>
          <a:p>
            <a:pPr>
              <a:lnSpc>
                <a:spcPct val="100000"/>
              </a:lnSpc>
              <a:buFontTx/>
              <a:buChar char="-"/>
            </a:pPr>
            <a:r>
              <a:rPr lang="en-US" sz="1600" dirty="0"/>
              <a:t>Mark</a:t>
            </a:r>
          </a:p>
          <a:p>
            <a:pPr>
              <a:lnSpc>
                <a:spcPct val="100000"/>
              </a:lnSpc>
              <a:buFontTx/>
              <a:buChar char="-"/>
            </a:pPr>
            <a:r>
              <a:rPr lang="en-US" sz="1600" dirty="0"/>
              <a:t>Template</a:t>
            </a:r>
          </a:p>
          <a:p>
            <a:pPr>
              <a:lnSpc>
                <a:spcPct val="100000"/>
              </a:lnSpc>
              <a:buFontTx/>
              <a:buChar char="-"/>
            </a:pPr>
            <a:r>
              <a:rPr lang="en-US" sz="1600" dirty="0"/>
              <a:t>Interface</a:t>
            </a:r>
          </a:p>
          <a:p>
            <a:pPr>
              <a:lnSpc>
                <a:spcPct val="100000"/>
              </a:lnSpc>
              <a:buFontTx/>
              <a:buChar char="-"/>
            </a:pPr>
            <a:endParaRPr lang="en-US" sz="1600" dirty="0"/>
          </a:p>
        </p:txBody>
      </p:sp>
      <p:sp>
        <p:nvSpPr>
          <p:cNvPr id="10" name="文本占位符 2"/>
          <p:cNvSpPr txBox="1">
            <a:spLocks/>
          </p:cNvSpPr>
          <p:nvPr/>
        </p:nvSpPr>
        <p:spPr>
          <a:xfrm>
            <a:off x="4697160" y="1852558"/>
            <a:ext cx="1796231" cy="2986389"/>
          </a:xfrm>
          <a:prstGeom prst="rect">
            <a:avLst/>
          </a:prstGeom>
          <a:ln/>
        </p:spPr>
        <p:style>
          <a:lnRef idx="2">
            <a:schemeClr val="accent2"/>
          </a:lnRef>
          <a:fillRef idx="1">
            <a:schemeClr val="lt1"/>
          </a:fillRef>
          <a:effectRef idx="0">
            <a:schemeClr val="accent2"/>
          </a:effectRef>
          <a:fontRef idx="minor">
            <a:schemeClr val="dk1"/>
          </a:fontRef>
        </p:style>
        <p:txBody>
          <a:bodyPr vert="horz" lIns="91425" tIns="91425" rIns="91425" bIns="91425" rtlCol="0" anchor="t" anchorCtr="0">
            <a:noAutofit/>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dk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dk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dk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9pPr>
          </a:lstStyle>
          <a:p>
            <a:pPr>
              <a:lnSpc>
                <a:spcPct val="100000"/>
              </a:lnSpc>
            </a:pPr>
            <a:r>
              <a:rPr lang="en-US" sz="1600" dirty="0"/>
              <a:t>Topic x</a:t>
            </a:r>
          </a:p>
          <a:p>
            <a:pPr marL="0" indent="0">
              <a:lnSpc>
                <a:spcPct val="100000"/>
              </a:lnSpc>
              <a:buFont typeface="Arial" panose="020B0604020202020204" pitchFamily="34" charset="0"/>
              <a:buNone/>
            </a:pPr>
            <a:r>
              <a:rPr lang="en-US" sz="1600" dirty="0"/>
              <a:t>-  Program</a:t>
            </a:r>
          </a:p>
          <a:p>
            <a:pPr>
              <a:lnSpc>
                <a:spcPct val="100000"/>
              </a:lnSpc>
              <a:buFontTx/>
              <a:buChar char="-"/>
            </a:pPr>
            <a:r>
              <a:rPr lang="en-US" sz="1600" dirty="0"/>
              <a:t>Algorithm</a:t>
            </a:r>
          </a:p>
          <a:p>
            <a:pPr>
              <a:lnSpc>
                <a:spcPct val="100000"/>
              </a:lnSpc>
              <a:buFontTx/>
              <a:buChar char="-"/>
            </a:pPr>
            <a:r>
              <a:rPr lang="en-US" sz="1600" dirty="0"/>
              <a:t>Command</a:t>
            </a:r>
          </a:p>
          <a:p>
            <a:pPr>
              <a:lnSpc>
                <a:spcPct val="100000"/>
              </a:lnSpc>
              <a:buFontTx/>
              <a:buChar char="-"/>
            </a:pPr>
            <a:r>
              <a:rPr lang="en-US" sz="1600" dirty="0"/>
              <a:t>Computation</a:t>
            </a:r>
          </a:p>
          <a:p>
            <a:pPr>
              <a:lnSpc>
                <a:spcPct val="100000"/>
              </a:lnSpc>
              <a:buFontTx/>
              <a:buChar char="-"/>
            </a:pPr>
            <a:r>
              <a:rPr lang="en-US" sz="1600" dirty="0"/>
              <a:t>Software</a:t>
            </a:r>
          </a:p>
          <a:p>
            <a:pPr>
              <a:lnSpc>
                <a:spcPct val="100000"/>
              </a:lnSpc>
              <a:buFontTx/>
              <a:buChar char="-"/>
            </a:pPr>
            <a:r>
              <a:rPr lang="en-US" sz="1600" dirty="0"/>
              <a:t>Human</a:t>
            </a:r>
          </a:p>
          <a:p>
            <a:pPr>
              <a:lnSpc>
                <a:spcPct val="100000"/>
              </a:lnSpc>
              <a:buFontTx/>
              <a:buChar char="-"/>
            </a:pPr>
            <a:r>
              <a:rPr lang="en-US" sz="1600" dirty="0"/>
              <a:t>Graphics</a:t>
            </a:r>
          </a:p>
          <a:p>
            <a:pPr>
              <a:lnSpc>
                <a:spcPct val="100000"/>
              </a:lnSpc>
              <a:buFontTx/>
              <a:buChar char="-"/>
            </a:pPr>
            <a:endParaRPr lang="en-US" sz="1600" dirty="0"/>
          </a:p>
        </p:txBody>
      </p:sp>
      <p:sp>
        <p:nvSpPr>
          <p:cNvPr id="11" name="文本占位符 2"/>
          <p:cNvSpPr txBox="1">
            <a:spLocks/>
          </p:cNvSpPr>
          <p:nvPr/>
        </p:nvSpPr>
        <p:spPr>
          <a:xfrm>
            <a:off x="2559900" y="1852558"/>
            <a:ext cx="1796231" cy="2986389"/>
          </a:xfrm>
          <a:prstGeom prst="rect">
            <a:avLst/>
          </a:prstGeom>
          <a:ln/>
        </p:spPr>
        <p:style>
          <a:lnRef idx="2">
            <a:schemeClr val="accent2"/>
          </a:lnRef>
          <a:fillRef idx="1">
            <a:schemeClr val="lt1"/>
          </a:fillRef>
          <a:effectRef idx="0">
            <a:schemeClr val="accent2"/>
          </a:effectRef>
          <a:fontRef idx="minor">
            <a:schemeClr val="dk1"/>
          </a:fontRef>
        </p:style>
        <p:txBody>
          <a:bodyPr vert="horz" lIns="91425" tIns="91425" rIns="91425" bIns="91425" rtlCol="0" anchor="t" anchorCtr="0">
            <a:noAutofit/>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dk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dk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dk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9pPr>
          </a:lstStyle>
          <a:p>
            <a:pPr>
              <a:lnSpc>
                <a:spcPct val="100000"/>
              </a:lnSpc>
            </a:pPr>
            <a:r>
              <a:rPr lang="en-US" sz="1600" dirty="0"/>
              <a:t>Topic x</a:t>
            </a:r>
          </a:p>
          <a:p>
            <a:pPr marL="0" indent="0">
              <a:lnSpc>
                <a:spcPct val="100000"/>
              </a:lnSpc>
              <a:buFont typeface="Arial" panose="020B0604020202020204" pitchFamily="34" charset="0"/>
              <a:buNone/>
            </a:pPr>
            <a:r>
              <a:rPr lang="en-US" sz="1600" dirty="0"/>
              <a:t>-  Program</a:t>
            </a:r>
          </a:p>
          <a:p>
            <a:pPr>
              <a:lnSpc>
                <a:spcPct val="100000"/>
              </a:lnSpc>
              <a:buFontTx/>
              <a:buChar char="-"/>
            </a:pPr>
            <a:r>
              <a:rPr lang="en-US" sz="1600" dirty="0"/>
              <a:t>Algorithm</a:t>
            </a:r>
          </a:p>
          <a:p>
            <a:pPr>
              <a:lnSpc>
                <a:spcPct val="100000"/>
              </a:lnSpc>
              <a:buFontTx/>
              <a:buChar char="-"/>
            </a:pPr>
            <a:r>
              <a:rPr lang="en-US" sz="1600" dirty="0"/>
              <a:t>Command</a:t>
            </a:r>
          </a:p>
          <a:p>
            <a:pPr>
              <a:lnSpc>
                <a:spcPct val="100000"/>
              </a:lnSpc>
              <a:buFontTx/>
              <a:buChar char="-"/>
            </a:pPr>
            <a:r>
              <a:rPr lang="en-US" sz="1600" dirty="0"/>
              <a:t>Computation</a:t>
            </a:r>
          </a:p>
          <a:p>
            <a:pPr>
              <a:lnSpc>
                <a:spcPct val="100000"/>
              </a:lnSpc>
              <a:buFontTx/>
              <a:buChar char="-"/>
            </a:pPr>
            <a:endParaRPr lang="en-US" sz="1600" dirty="0"/>
          </a:p>
        </p:txBody>
      </p:sp>
      <p:sp>
        <p:nvSpPr>
          <p:cNvPr id="12" name="文本占位符 2"/>
          <p:cNvSpPr txBox="1">
            <a:spLocks/>
          </p:cNvSpPr>
          <p:nvPr/>
        </p:nvSpPr>
        <p:spPr>
          <a:xfrm>
            <a:off x="471358" y="1852558"/>
            <a:ext cx="1796231" cy="2986389"/>
          </a:xfrm>
          <a:prstGeom prst="rect">
            <a:avLst/>
          </a:prstGeom>
          <a:ln/>
        </p:spPr>
        <p:style>
          <a:lnRef idx="2">
            <a:schemeClr val="accent2"/>
          </a:lnRef>
          <a:fillRef idx="1">
            <a:schemeClr val="lt1"/>
          </a:fillRef>
          <a:effectRef idx="0">
            <a:schemeClr val="accent2"/>
          </a:effectRef>
          <a:fontRef idx="minor">
            <a:schemeClr val="dk1"/>
          </a:fontRef>
        </p:style>
        <p:txBody>
          <a:bodyPr vert="horz" lIns="91425" tIns="91425" rIns="91425" bIns="91425" rtlCol="0" anchor="t" anchorCtr="0">
            <a:noAutofit/>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dk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dk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dk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9pPr>
          </a:lstStyle>
          <a:p>
            <a:pPr>
              <a:lnSpc>
                <a:spcPct val="100000"/>
              </a:lnSpc>
            </a:pPr>
            <a:r>
              <a:rPr lang="en-US" sz="1600" dirty="0"/>
              <a:t>Topic x</a:t>
            </a:r>
          </a:p>
          <a:p>
            <a:pPr marL="0" indent="0">
              <a:lnSpc>
                <a:spcPct val="100000"/>
              </a:lnSpc>
              <a:buFont typeface="Arial" panose="020B0604020202020204" pitchFamily="34" charset="0"/>
              <a:buNone/>
            </a:pPr>
            <a:r>
              <a:rPr lang="en-US" sz="1600" dirty="0"/>
              <a:t>-  Program</a:t>
            </a:r>
          </a:p>
          <a:p>
            <a:pPr>
              <a:lnSpc>
                <a:spcPct val="100000"/>
              </a:lnSpc>
              <a:buFontTx/>
              <a:buChar char="-"/>
            </a:pPr>
            <a:r>
              <a:rPr lang="en-US" sz="1600" dirty="0"/>
              <a:t>Algorithm</a:t>
            </a:r>
          </a:p>
          <a:p>
            <a:pPr>
              <a:lnSpc>
                <a:spcPct val="100000"/>
              </a:lnSpc>
              <a:buFontTx/>
              <a:buChar char="-"/>
            </a:pPr>
            <a:r>
              <a:rPr lang="en-US" sz="1600" dirty="0"/>
              <a:t>Command</a:t>
            </a:r>
          </a:p>
          <a:p>
            <a:pPr marL="0" indent="0">
              <a:lnSpc>
                <a:spcPct val="100000"/>
              </a:lnSpc>
              <a:buNone/>
            </a:pPr>
            <a:endParaRPr lang="en-US" sz="1600" dirty="0"/>
          </a:p>
          <a:p>
            <a:pPr>
              <a:lnSpc>
                <a:spcPct val="100000"/>
              </a:lnSpc>
              <a:buFontTx/>
              <a:buChar char="-"/>
            </a:pPr>
            <a:endParaRPr lang="en-US" sz="1600" dirty="0"/>
          </a:p>
        </p:txBody>
      </p:sp>
    </p:spTree>
    <p:extLst>
      <p:ext uri="{BB962C8B-B14F-4D97-AF65-F5344CB8AC3E}">
        <p14:creationId xmlns:p14="http://schemas.microsoft.com/office/powerpoint/2010/main" val="3274950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Topic Representation</a:t>
            </a:r>
          </a:p>
        </p:txBody>
      </p:sp>
      <p:sp>
        <p:nvSpPr>
          <p:cNvPr id="167" name="Shape 167"/>
          <p:cNvSpPr txBox="1">
            <a:spLocks noGrp="1"/>
          </p:cNvSpPr>
          <p:nvPr>
            <p:ph type="body" idx="1"/>
          </p:nvPr>
        </p:nvSpPr>
        <p:spPr>
          <a:xfrm>
            <a:off x="311700" y="1152475"/>
            <a:ext cx="8520600" cy="3676500"/>
          </a:xfrm>
          <a:prstGeom prst="rect">
            <a:avLst/>
          </a:prstGeom>
        </p:spPr>
        <p:txBody>
          <a:bodyPr lIns="91425" tIns="91425" rIns="91425" bIns="91425" anchor="t" anchorCtr="0">
            <a:noAutofit/>
          </a:bodyPr>
          <a:lstStyle/>
          <a:p>
            <a:pPr marL="457200" indent="-317500">
              <a:lnSpc>
                <a:spcPct val="150000"/>
              </a:lnSpc>
              <a:buSzPct val="100000"/>
            </a:pPr>
            <a:r>
              <a:rPr lang="en" sz="1600" b="1" dirty="0">
                <a:solidFill>
                  <a:schemeClr val="accent4">
                    <a:lumMod val="50000"/>
                  </a:schemeClr>
                </a:solidFill>
              </a:rPr>
              <a:t>A vector on the vocabulary space</a:t>
            </a:r>
          </a:p>
          <a:p>
            <a:pPr marL="0" indent="0">
              <a:lnSpc>
                <a:spcPct val="150000"/>
              </a:lnSpc>
              <a:buNone/>
            </a:pPr>
            <a:r>
              <a:rPr lang="en" sz="1600" dirty="0"/>
              <a:t>	i.e. (0.034, 0.031, 0.029, 0.023…)</a:t>
            </a:r>
            <a:endParaRPr lang="en" sz="1600" b="1" dirty="0">
              <a:solidFill>
                <a:schemeClr val="accent4">
                  <a:lumMod val="50000"/>
                </a:schemeClr>
              </a:solidFill>
            </a:endParaRPr>
          </a:p>
          <a:p>
            <a:pPr marL="457200" indent="-317500">
              <a:lnSpc>
                <a:spcPct val="150000"/>
              </a:lnSpc>
              <a:buSzPct val="100000"/>
            </a:pPr>
            <a:r>
              <a:rPr lang="en" sz="1600" b="1" dirty="0">
                <a:solidFill>
                  <a:schemeClr val="accent4">
                    <a:lumMod val="50000"/>
                  </a:schemeClr>
                </a:solidFill>
              </a:rPr>
              <a:t>A distribution over words</a:t>
            </a:r>
          </a:p>
          <a:p>
            <a:pPr marL="0" indent="0">
              <a:lnSpc>
                <a:spcPct val="150000"/>
              </a:lnSpc>
              <a:buNone/>
            </a:pPr>
            <a:r>
              <a:rPr lang="en" sz="1600" dirty="0"/>
              <a:t>	i.e. (school:0.034, student: 0.031, assignment:0.029, education:0.023…)</a:t>
            </a:r>
          </a:p>
          <a:p>
            <a:pPr marL="457200" indent="-317500">
              <a:lnSpc>
                <a:spcPct val="150000"/>
              </a:lnSpc>
              <a:buSzPct val="100000"/>
            </a:pPr>
            <a:r>
              <a:rPr lang="en" sz="1600" b="1" dirty="0">
                <a:solidFill>
                  <a:schemeClr val="accent4">
                    <a:lumMod val="50000"/>
                  </a:schemeClr>
                </a:solidFill>
              </a:rPr>
              <a:t>A ranked list of words </a:t>
            </a:r>
          </a:p>
          <a:p>
            <a:pPr marL="0" indent="0">
              <a:lnSpc>
                <a:spcPct val="150000"/>
              </a:lnSpc>
              <a:buNone/>
            </a:pPr>
            <a:r>
              <a:rPr lang="en" sz="1600" dirty="0"/>
              <a:t>	i.e. (school, student, assignment, education) ranked by distribution values</a:t>
            </a:r>
          </a:p>
          <a:p>
            <a:pPr marL="457200" indent="-317500">
              <a:lnSpc>
                <a:spcPct val="150000"/>
              </a:lnSpc>
              <a:buSzPct val="100000"/>
            </a:pPr>
            <a:r>
              <a:rPr lang="en" sz="1600" b="1" dirty="0">
                <a:solidFill>
                  <a:schemeClr val="accent4">
                    <a:lumMod val="50000"/>
                  </a:schemeClr>
                </a:solidFill>
              </a:rPr>
              <a:t>A set of top words</a:t>
            </a:r>
          </a:p>
          <a:p>
            <a:pPr marL="0" indent="0">
              <a:lnSpc>
                <a:spcPct val="150000"/>
              </a:lnSpc>
              <a:buNone/>
            </a:pPr>
            <a:r>
              <a:rPr lang="en" sz="1600" dirty="0"/>
              <a:t>	i.e. (student, education, assignment, school)</a:t>
            </a:r>
          </a:p>
          <a:p>
            <a:pPr marL="0" indent="0">
              <a:lnSpc>
                <a:spcPct val="150000"/>
              </a:lnSpc>
              <a:buNone/>
            </a:pPr>
            <a:r>
              <a:rPr lang="en" sz="1600" dirty="0"/>
              <a:t>    ……</a:t>
            </a:r>
          </a:p>
          <a:p>
            <a:pPr lvl="0">
              <a:lnSpc>
                <a:spcPct val="150000"/>
              </a:lnSpc>
              <a:spcBef>
                <a:spcPts val="0"/>
              </a:spcBef>
              <a:buNone/>
            </a:pP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Topic Distance</a:t>
            </a:r>
          </a:p>
        </p:txBody>
      </p:sp>
      <p:pic>
        <p:nvPicPr>
          <p:cNvPr id="4"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961" y="1267979"/>
            <a:ext cx="4098294" cy="3486902"/>
          </a:xfrm>
          <a:prstGeom prst="rect">
            <a:avLst/>
          </a:prstGeom>
        </p:spPr>
      </p:pic>
    </p:spTree>
    <p:extLst>
      <p:ext uri="{BB962C8B-B14F-4D97-AF65-F5344CB8AC3E}">
        <p14:creationId xmlns:p14="http://schemas.microsoft.com/office/powerpoint/2010/main" val="757726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Similarity/Distance Measures</a:t>
            </a:r>
          </a:p>
        </p:txBody>
      </p:sp>
      <p:sp>
        <p:nvSpPr>
          <p:cNvPr id="173" name="Shape 173"/>
          <p:cNvSpPr txBox="1">
            <a:spLocks noGrp="1"/>
          </p:cNvSpPr>
          <p:nvPr>
            <p:ph type="body" idx="1"/>
          </p:nvPr>
        </p:nvSpPr>
        <p:spPr>
          <a:prstGeom prst="rect">
            <a:avLst/>
          </a:prstGeom>
        </p:spPr>
        <p:txBody>
          <a:bodyPr lIns="91425" tIns="91425" rIns="91425" bIns="91425" anchor="t" anchorCtr="0">
            <a:noAutofit/>
          </a:bodyPr>
          <a:lstStyle/>
          <a:p>
            <a:pPr>
              <a:lnSpc>
                <a:spcPct val="150000"/>
              </a:lnSpc>
            </a:pPr>
            <a:r>
              <a:rPr lang="en" dirty="0"/>
              <a:t>Vector Representation: </a:t>
            </a:r>
            <a:r>
              <a:rPr lang="en" dirty="0">
                <a:solidFill>
                  <a:schemeClr val="accent4">
                    <a:lumMod val="50000"/>
                  </a:schemeClr>
                </a:solidFill>
              </a:rPr>
              <a:t>Cosine Distance</a:t>
            </a:r>
            <a:endParaRPr lang="en" dirty="0"/>
          </a:p>
          <a:p>
            <a:pPr>
              <a:lnSpc>
                <a:spcPct val="150000"/>
              </a:lnSpc>
            </a:pPr>
            <a:r>
              <a:rPr lang="en" dirty="0"/>
              <a:t>Distribution Representation:  </a:t>
            </a:r>
          </a:p>
          <a:p>
            <a:pPr marL="457200" indent="-228600">
              <a:lnSpc>
                <a:spcPct val="150000"/>
              </a:lnSpc>
              <a:buFont typeface="Arial" panose="020B0604020202020204" pitchFamily="34" charset="0"/>
              <a:buChar char="-"/>
            </a:pPr>
            <a:r>
              <a:rPr lang="en" dirty="0">
                <a:solidFill>
                  <a:schemeClr val="accent4">
                    <a:lumMod val="50000"/>
                  </a:schemeClr>
                </a:solidFill>
              </a:rPr>
              <a:t>Bha.(Bhattacharyya) Distance         -  KL(</a:t>
            </a:r>
            <a:r>
              <a:rPr lang="en-US" dirty="0" err="1">
                <a:solidFill>
                  <a:schemeClr val="accent4">
                    <a:lumMod val="50000"/>
                  </a:schemeClr>
                </a:solidFill>
              </a:rPr>
              <a:t>Kullback</a:t>
            </a:r>
            <a:r>
              <a:rPr lang="en-US" dirty="0">
                <a:solidFill>
                  <a:schemeClr val="accent4">
                    <a:lumMod val="50000"/>
                  </a:schemeClr>
                </a:solidFill>
              </a:rPr>
              <a:t>–</a:t>
            </a:r>
            <a:r>
              <a:rPr lang="en-US" dirty="0" err="1">
                <a:solidFill>
                  <a:schemeClr val="accent4">
                    <a:lumMod val="50000"/>
                  </a:schemeClr>
                </a:solidFill>
              </a:rPr>
              <a:t>Leibler</a:t>
            </a:r>
            <a:r>
              <a:rPr lang="en" dirty="0">
                <a:solidFill>
                  <a:schemeClr val="accent4">
                    <a:lumMod val="50000"/>
                  </a:schemeClr>
                </a:solidFill>
              </a:rPr>
              <a:t>) Divergence</a:t>
            </a:r>
          </a:p>
          <a:p>
            <a:pPr>
              <a:lnSpc>
                <a:spcPct val="150000"/>
              </a:lnSpc>
            </a:pPr>
            <a:r>
              <a:rPr lang="en" dirty="0"/>
              <a:t>Ranking Representation:    </a:t>
            </a:r>
            <a:r>
              <a:rPr lang="en" dirty="0">
                <a:solidFill>
                  <a:schemeClr val="accent4">
                    <a:lumMod val="50000"/>
                  </a:schemeClr>
                </a:solidFill>
              </a:rPr>
              <a:t>Kendall’s Tau</a:t>
            </a:r>
          </a:p>
          <a:p>
            <a:pPr>
              <a:lnSpc>
                <a:spcPct val="150000"/>
              </a:lnSpc>
            </a:pPr>
            <a:r>
              <a:rPr lang="en" dirty="0"/>
              <a:t>Set Representation:  </a:t>
            </a:r>
            <a:r>
              <a:rPr lang="en" dirty="0">
                <a:solidFill>
                  <a:schemeClr val="accent4">
                    <a:lumMod val="50000"/>
                  </a:schemeClr>
                </a:solidFill>
              </a:rPr>
              <a:t>Jaccard Distance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Cosine Similarity and Distance</a:t>
            </a:r>
          </a:p>
        </p:txBody>
      </p:sp>
      <p:sp>
        <p:nvSpPr>
          <p:cNvPr id="179" name="Shape 179"/>
          <p:cNvSpPr txBox="1">
            <a:spLocks noGrp="1"/>
          </p:cNvSpPr>
          <p:nvPr>
            <p:ph type="body" idx="1"/>
          </p:nvPr>
        </p:nvSpPr>
        <p:spPr>
          <a:xfrm>
            <a:off x="311700" y="1152475"/>
            <a:ext cx="8520600" cy="764815"/>
          </a:xfrm>
          <a:prstGeom prst="rect">
            <a:avLst/>
          </a:prstGeom>
        </p:spPr>
        <p:txBody>
          <a:bodyPr lIns="91425" tIns="91425" rIns="91425" bIns="91425" anchor="t" anchorCtr="0">
            <a:noAutofit/>
          </a:bodyPr>
          <a:lstStyle/>
          <a:p>
            <a:pPr lvl="0">
              <a:spcBef>
                <a:spcPts val="0"/>
              </a:spcBef>
              <a:buNone/>
            </a:pPr>
            <a:r>
              <a:rPr lang="en" dirty="0"/>
              <a:t>Calculate similarity between two vectors.</a:t>
            </a:r>
          </a:p>
          <a:p>
            <a:pPr lvl="0">
              <a:spcBef>
                <a:spcPts val="0"/>
              </a:spcBef>
              <a:buNone/>
            </a:pPr>
            <a:r>
              <a:rPr lang="en" dirty="0"/>
              <a:t>For vector A and vector B:</a:t>
            </a:r>
          </a:p>
          <a:p>
            <a:pPr lvl="0">
              <a:spcBef>
                <a:spcPts val="0"/>
              </a:spcBef>
              <a:buNone/>
            </a:pPr>
            <a:endParaRPr lang="en" dirty="0"/>
          </a:p>
          <a:p>
            <a:pPr lvl="0">
              <a:spcBef>
                <a:spcPts val="0"/>
              </a:spcBef>
              <a:buNone/>
            </a:pPr>
            <a:endParaRPr dirty="0"/>
          </a:p>
          <a:p>
            <a:pPr lvl="0">
              <a:spcBef>
                <a:spcPts val="0"/>
              </a:spcBef>
              <a:buNone/>
            </a:pPr>
            <a:endParaRPr dirty="0"/>
          </a:p>
        </p:txBody>
      </p:sp>
      <mc:AlternateContent xmlns:mc="http://schemas.openxmlformats.org/markup-compatibility/2006" xmlns:a14="http://schemas.microsoft.com/office/drawing/2010/main">
        <mc:Choice Requires="a14">
          <p:sp>
            <p:nvSpPr>
              <p:cNvPr id="2" name="TextBox 1"/>
              <p:cNvSpPr txBox="1"/>
              <p:nvPr/>
            </p:nvSpPr>
            <p:spPr>
              <a:xfrm>
                <a:off x="412954" y="2306647"/>
                <a:ext cx="5073446" cy="1402563"/>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cs typeface="Arial" panose="020B0604020202020204" pitchFamily="34" charset="0"/>
                  </a:rPr>
                  <a:t>Similarity = cos(</a:t>
                </a:r>
                <a:r>
                  <a:rPr lang="el-GR" sz="2400" dirty="0">
                    <a:latin typeface="Cambria Math" panose="02040503050406030204" pitchFamily="18" charset="0"/>
                    <a:ea typeface="Cambria Math" panose="02040503050406030204" pitchFamily="18" charset="0"/>
                    <a:cs typeface="Arial" panose="020B0604020202020204" pitchFamily="34" charset="0"/>
                  </a:rPr>
                  <a:t>θ</a:t>
                </a:r>
                <a:r>
                  <a:rPr lang="en-US" sz="24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rPr>
                          <m:t>𝐴</m:t>
                        </m:r>
                        <m:r>
                          <a:rPr lang="en-US" sz="2400" i="1">
                            <a:latin typeface="Cambria Math" panose="02040503050406030204" pitchFamily="18" charset="0"/>
                          </a:rPr>
                          <m:t> ∙</m:t>
                        </m:r>
                        <m:r>
                          <a:rPr lang="en-US" sz="2400" b="0" i="1" smtClean="0">
                            <a:latin typeface="Cambria Math" panose="02040503050406030204" pitchFamily="18" charset="0"/>
                          </a:rPr>
                          <m:t>𝐵</m:t>
                        </m:r>
                      </m:num>
                      <m:den>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𝐴</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den>
                    </m:f>
                  </m:oMath>
                </a14:m>
                <a:endParaRPr lang="en-US" sz="2400" dirty="0">
                  <a:latin typeface="Arial" panose="020B0604020202020204" pitchFamily="34" charset="0"/>
                  <a:cs typeface="Arial" panose="020B0604020202020204" pitchFamily="34" charset="0"/>
                </a:endParaRPr>
              </a:p>
              <a:p>
                <a:endParaRPr lang="en-US" sz="2400" dirty="0">
                  <a:latin typeface="Cambria Math" panose="02040503050406030204" pitchFamily="18" charset="0"/>
                  <a:ea typeface="Cambria Math" panose="02040503050406030204" pitchFamily="18" charset="0"/>
                  <a:cs typeface="Arial" panose="020B0604020202020204" pitchFamily="34" charset="0"/>
                </a:endParaRPr>
              </a:p>
              <a:p>
                <a:r>
                  <a:rPr lang="en-US" sz="2400" dirty="0">
                    <a:solidFill>
                      <a:schemeClr val="accent4">
                        <a:lumMod val="50000"/>
                      </a:schemeClr>
                    </a:solidFill>
                    <a:latin typeface="Cambria Math" panose="02040503050406030204" pitchFamily="18" charset="0"/>
                    <a:ea typeface="Cambria Math" panose="02040503050406030204" pitchFamily="18" charset="0"/>
                    <a:cs typeface="Arial" panose="020B0604020202020204" pitchFamily="34" charset="0"/>
                  </a:rPr>
                  <a:t>Distance = 1- Similarity</a:t>
                </a:r>
              </a:p>
            </p:txBody>
          </p:sp>
        </mc:Choice>
        <mc:Fallback xmlns="">
          <p:sp>
            <p:nvSpPr>
              <p:cNvPr id="2" name="TextBox 1"/>
              <p:cNvSpPr txBox="1">
                <a:spLocks noRot="1" noChangeAspect="1" noMove="1" noResize="1" noEditPoints="1" noAdjustHandles="1" noChangeArrowheads="1" noChangeShapeType="1" noTextEdit="1"/>
              </p:cNvSpPr>
              <p:nvPr/>
            </p:nvSpPr>
            <p:spPr>
              <a:xfrm>
                <a:off x="412954" y="2306647"/>
                <a:ext cx="5073446" cy="1402563"/>
              </a:xfrm>
              <a:prstGeom prst="rect">
                <a:avLst/>
              </a:prstGeom>
              <a:blipFill rotWithShape="0">
                <a:blip r:embed="rId3"/>
                <a:stretch>
                  <a:fillRect l="-1923" b="-8696"/>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365" y="1758008"/>
            <a:ext cx="2921777" cy="2437299"/>
          </a:xfrm>
          <a:prstGeom prst="rect">
            <a:avLst/>
          </a:prstGeom>
        </p:spPr>
      </p:pic>
      <p:sp>
        <p:nvSpPr>
          <p:cNvPr id="4" name="TextBox 3"/>
          <p:cNvSpPr txBox="1"/>
          <p:nvPr/>
        </p:nvSpPr>
        <p:spPr>
          <a:xfrm>
            <a:off x="412954" y="4098567"/>
            <a:ext cx="4029258" cy="369332"/>
          </a:xfrm>
          <a:prstGeom prst="rect">
            <a:avLst/>
          </a:prstGeom>
          <a:noFill/>
        </p:spPr>
        <p:txBody>
          <a:bodyPr wrap="square" rtlCol="0">
            <a:spAutoFit/>
          </a:bodyPr>
          <a:lstStyle/>
          <a:p>
            <a:r>
              <a:rPr lang="en-US" sz="1800" dirty="0">
                <a:solidFill>
                  <a:schemeClr val="bg1">
                    <a:lumMod val="50000"/>
                  </a:schemeClr>
                </a:solidFill>
                <a:latin typeface="Arial" panose="020B0604020202020204" pitchFamily="34" charset="0"/>
                <a:cs typeface="Arial" panose="020B0604020202020204" pitchFamily="34" charset="0"/>
              </a:rPr>
              <a:t>Distance Range: 0 (</a:t>
            </a:r>
            <a:r>
              <a:rPr lang="el-GR" sz="1800" dirty="0">
                <a:solidFill>
                  <a:schemeClr val="bg1">
                    <a:lumMod val="50000"/>
                  </a:schemeClr>
                </a:solidFill>
                <a:latin typeface="Arial" panose="020B0604020202020204" pitchFamily="34" charset="0"/>
                <a:ea typeface="Cambria Math" panose="02040503050406030204" pitchFamily="18" charset="0"/>
                <a:cs typeface="Arial" panose="020B0604020202020204" pitchFamily="34" charset="0"/>
              </a:rPr>
              <a:t>θ</a:t>
            </a:r>
            <a:r>
              <a:rPr lang="en-US" sz="1800" dirty="0">
                <a:solidFill>
                  <a:schemeClr val="bg1">
                    <a:lumMod val="50000"/>
                  </a:schemeClr>
                </a:solidFill>
                <a:latin typeface="Arial" panose="020B0604020202020204" pitchFamily="34" charset="0"/>
                <a:ea typeface="Cambria Math" panose="02040503050406030204" pitchFamily="18" charset="0"/>
                <a:cs typeface="Arial" panose="020B0604020202020204" pitchFamily="34" charset="0"/>
              </a:rPr>
              <a:t>=0</a:t>
            </a:r>
            <a:r>
              <a:rPr lang="en-US" sz="1800" dirty="0">
                <a:solidFill>
                  <a:schemeClr val="bg1">
                    <a:lumMod val="50000"/>
                  </a:schemeClr>
                </a:solidFill>
                <a:latin typeface="Arial" panose="020B0604020202020204" pitchFamily="34" charset="0"/>
                <a:cs typeface="Arial" panose="020B0604020202020204" pitchFamily="34" charset="0"/>
              </a:rPr>
              <a:t>) – 2 (</a:t>
            </a:r>
            <a:r>
              <a:rPr lang="el-GR" sz="1800" dirty="0">
                <a:solidFill>
                  <a:schemeClr val="bg1">
                    <a:lumMod val="50000"/>
                  </a:schemeClr>
                </a:solidFill>
                <a:latin typeface="Arial" panose="020B0604020202020204" pitchFamily="34" charset="0"/>
                <a:ea typeface="Cambria Math" panose="02040503050406030204" pitchFamily="18" charset="0"/>
                <a:cs typeface="Arial" panose="020B0604020202020204" pitchFamily="34" charset="0"/>
              </a:rPr>
              <a:t>θ</a:t>
            </a:r>
            <a:r>
              <a:rPr lang="en-US" sz="1800" dirty="0">
                <a:solidFill>
                  <a:schemeClr val="bg1">
                    <a:lumMod val="50000"/>
                  </a:schemeClr>
                </a:solidFill>
                <a:latin typeface="Arial" panose="020B0604020202020204" pitchFamily="34" charset="0"/>
                <a:ea typeface="Cambria Math" panose="02040503050406030204" pitchFamily="18" charset="0"/>
                <a:cs typeface="Arial" panose="020B0604020202020204" pitchFamily="34" charset="0"/>
              </a:rPr>
              <a:t>=180)</a:t>
            </a:r>
            <a:endParaRPr lang="en-US" sz="1800"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lIns="91425" tIns="91425" rIns="91425" bIns="91425" anchor="t" anchorCtr="0">
            <a:noAutofit/>
          </a:bodyPr>
          <a:lstStyle/>
          <a:p>
            <a:pPr lvl="0">
              <a:lnSpc>
                <a:spcPct val="115000"/>
              </a:lnSpc>
              <a:spcBef>
                <a:spcPts val="0"/>
              </a:spcBef>
              <a:spcAft>
                <a:spcPts val="1600"/>
              </a:spcAft>
              <a:buNone/>
            </a:pPr>
            <a:r>
              <a:rPr lang="en" dirty="0">
                <a:solidFill>
                  <a:schemeClr val="accent2"/>
                </a:solidFill>
              </a:rPr>
              <a:t>Bha.(Bhattacharyya) distance</a:t>
            </a:r>
          </a:p>
        </p:txBody>
      </p:sp>
      <mc:AlternateContent xmlns:mc="http://schemas.openxmlformats.org/markup-compatibility/2006" xmlns:a14="http://schemas.microsoft.com/office/drawing/2010/main">
        <mc:Choice Requires="a14">
          <p:sp>
            <p:nvSpPr>
              <p:cNvPr id="186" name="Shape 18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US" dirty="0"/>
                  <a:t>Calculate distance between two distribution p and q over X</a:t>
                </a:r>
              </a:p>
              <a:p>
                <a:pPr lvl="0">
                  <a:spcBef>
                    <a:spcPts val="0"/>
                  </a:spcBef>
                  <a:buNone/>
                </a:pPr>
                <a:r>
                  <a:rPr lang="en-US" dirty="0"/>
                  <a:t>Range: 0 (same distribution) -  ∞</a:t>
                </a:r>
              </a:p>
              <a:p>
                <a:pPr lvl="0">
                  <a:spcBef>
                    <a:spcPts val="0"/>
                  </a:spcBef>
                  <a:buNone/>
                </a:pPr>
                <a:endParaRPr lang="en-US" dirty="0"/>
              </a:p>
              <a:p>
                <a:pPr lvl="0">
                  <a:spcBef>
                    <a:spcPts val="0"/>
                  </a:spcBef>
                  <a:buNone/>
                </a:pPr>
                <a:endParaRPr lang="en-US" dirty="0"/>
              </a:p>
              <a:p>
                <a:pPr lvl="0">
                  <a:spcBef>
                    <a:spcPts val="0"/>
                  </a:spcBef>
                  <a:buNone/>
                </a:pPr>
                <a:r>
                  <a:rPr lang="en-US" dirty="0"/>
                  <a:t>Cosine Similarity between </a:t>
                </a:r>
              </a:p>
              <a:p>
                <a:pPr lvl="0">
                  <a:buNone/>
                </a:pPr>
                <a14:m>
                  <m:oMath xmlns:m="http://schemas.openxmlformats.org/officeDocument/2006/math">
                    <m:r>
                      <a:rPr lang="en-US" b="0" i="1" smtClean="0">
                        <a:latin typeface="Cambria Math" panose="02040503050406030204" pitchFamily="18" charset="0"/>
                      </a:rPr>
                      <m:t>(</m:t>
                    </m:r>
                    <m:rad>
                      <m:radPr>
                        <m:degHide m:val="on"/>
                        <m:ctrlPr>
                          <a:rPr lang="ar-AE" i="1" smtClean="0">
                            <a:latin typeface="Cambria Math" panose="02040503050406030204" pitchFamily="18" charset="0"/>
                          </a:rPr>
                        </m:ctrlPr>
                      </m:radPr>
                      <m:deg/>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baseline="-25000" smtClean="0">
                            <a:latin typeface="Cambria Math" panose="02040503050406030204" pitchFamily="18" charset="0"/>
                          </a:rPr>
                          <m:t>1</m:t>
                        </m:r>
                        <m:r>
                          <a:rPr lang="en-US" b="0" i="1" smtClean="0">
                            <a:latin typeface="Cambria Math" panose="02040503050406030204" pitchFamily="18" charset="0"/>
                          </a:rPr>
                          <m:t>)</m:t>
                        </m:r>
                      </m:e>
                    </m:rad>
                  </m:oMath>
                </a14:m>
                <a:r>
                  <a:rPr lang="en" dirty="0"/>
                  <a:t>, </a:t>
                </a:r>
                <a14:m>
                  <m:oMath xmlns:m="http://schemas.openxmlformats.org/officeDocument/2006/math">
                    <m:rad>
                      <m:radPr>
                        <m:degHide m:val="on"/>
                        <m:ctrlPr>
                          <a:rPr lang="ar-AE" i="1">
                            <a:latin typeface="Cambria Math" panose="02040503050406030204" pitchFamily="18" charset="0"/>
                          </a:rPr>
                        </m:ctrlPr>
                      </m:radPr>
                      <m:deg/>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b="0" i="1" baseline="-25000" smtClean="0">
                            <a:latin typeface="Cambria Math" panose="02040503050406030204" pitchFamily="18" charset="0"/>
                          </a:rPr>
                          <m:t>2</m:t>
                        </m:r>
                        <m:r>
                          <a:rPr lang="en-US" i="1">
                            <a:latin typeface="Cambria Math" panose="02040503050406030204" pitchFamily="18" charset="0"/>
                          </a:rPr>
                          <m:t>)</m:t>
                        </m:r>
                      </m:e>
                    </m:rad>
                  </m:oMath>
                </a14:m>
                <a:r>
                  <a:rPr lang="en" dirty="0"/>
                  <a:t>, </a:t>
                </a:r>
                <a14:m>
                  <m:oMath xmlns:m="http://schemas.openxmlformats.org/officeDocument/2006/math">
                    <m:rad>
                      <m:radPr>
                        <m:degHide m:val="on"/>
                        <m:ctrlPr>
                          <a:rPr lang="ar-AE" i="1">
                            <a:latin typeface="Cambria Math" panose="02040503050406030204" pitchFamily="18" charset="0"/>
                          </a:rPr>
                        </m:ctrlPr>
                      </m:radPr>
                      <m:deg/>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b="0" i="1" baseline="-25000" smtClean="0">
                            <a:latin typeface="Cambria Math" panose="02040503050406030204" pitchFamily="18" charset="0"/>
                          </a:rPr>
                          <m:t>3</m:t>
                        </m:r>
                        <m:r>
                          <a:rPr lang="en-US" i="1">
                            <a:latin typeface="Cambria Math" panose="02040503050406030204" pitchFamily="18" charset="0"/>
                          </a:rPr>
                          <m:t>)</m:t>
                        </m:r>
                      </m:e>
                    </m:rad>
                  </m:oMath>
                </a14:m>
                <a:r>
                  <a:rPr lang="en" dirty="0"/>
                  <a:t>…</a:t>
                </a:r>
                <a14:m>
                  <m:oMath xmlns:m="http://schemas.openxmlformats.org/officeDocument/2006/math">
                    <m:rad>
                      <m:radPr>
                        <m:degHide m:val="on"/>
                        <m:ctrlPr>
                          <a:rPr lang="ar-AE" i="1">
                            <a:latin typeface="Cambria Math" panose="02040503050406030204" pitchFamily="18" charset="0"/>
                          </a:rPr>
                        </m:ctrlPr>
                      </m:radPr>
                      <m:deg/>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𝑥𝑛</m:t>
                        </m:r>
                        <m:r>
                          <a:rPr lang="en-US" i="1">
                            <a:latin typeface="Cambria Math" panose="02040503050406030204" pitchFamily="18" charset="0"/>
                          </a:rPr>
                          <m:t>)</m:t>
                        </m:r>
                      </m:e>
                    </m:rad>
                  </m:oMath>
                </a14:m>
                <a:r>
                  <a:rPr lang="en" dirty="0"/>
                  <a:t>)</a:t>
                </a:r>
              </a:p>
              <a:p>
                <a:pPr lvl="0">
                  <a:buNone/>
                </a:pPr>
                <a:r>
                  <a:rPr lang="en-US" dirty="0"/>
                  <a:t>a</a:t>
                </a:r>
                <a:r>
                  <a:rPr lang="en" dirty="0"/>
                  <a:t>nd</a:t>
                </a:r>
              </a:p>
              <a:p>
                <a:pPr>
                  <a:buNone/>
                </a:pPr>
                <a14:m>
                  <m:oMath xmlns:m="http://schemas.openxmlformats.org/officeDocument/2006/math">
                    <m:r>
                      <a:rPr lang="en-US" i="1">
                        <a:latin typeface="Cambria Math" panose="02040503050406030204" pitchFamily="18" charset="0"/>
                      </a:rPr>
                      <m:t>(</m:t>
                    </m:r>
                    <m:rad>
                      <m:radPr>
                        <m:degHide m:val="on"/>
                        <m:ctrlPr>
                          <a:rPr lang="ar-AE" i="1">
                            <a:latin typeface="Cambria Math" panose="02040503050406030204" pitchFamily="18" charset="0"/>
                          </a:rPr>
                        </m:ctrlPr>
                      </m:radPr>
                      <m:deg/>
                      <m:e>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𝑥</m:t>
                        </m:r>
                        <m:r>
                          <a:rPr lang="en-US" i="1" baseline="-25000">
                            <a:latin typeface="Cambria Math" panose="02040503050406030204" pitchFamily="18" charset="0"/>
                          </a:rPr>
                          <m:t>1</m:t>
                        </m:r>
                        <m:r>
                          <a:rPr lang="en-US" i="1">
                            <a:latin typeface="Cambria Math" panose="02040503050406030204" pitchFamily="18" charset="0"/>
                          </a:rPr>
                          <m:t>)</m:t>
                        </m:r>
                      </m:e>
                    </m:rad>
                  </m:oMath>
                </a14:m>
                <a:r>
                  <a:rPr lang="en" dirty="0"/>
                  <a:t>, </a:t>
                </a:r>
                <a14:m>
                  <m:oMath xmlns:m="http://schemas.openxmlformats.org/officeDocument/2006/math">
                    <m:rad>
                      <m:radPr>
                        <m:degHide m:val="on"/>
                        <m:ctrlPr>
                          <a:rPr lang="ar-AE" i="1">
                            <a:latin typeface="Cambria Math" panose="02040503050406030204" pitchFamily="18" charset="0"/>
                          </a:rPr>
                        </m:ctrlPr>
                      </m:radPr>
                      <m:deg/>
                      <m:e>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𝑥</m:t>
                        </m:r>
                        <m:r>
                          <a:rPr lang="en-US" b="0" i="1" baseline="-25000" smtClean="0">
                            <a:latin typeface="Cambria Math" panose="02040503050406030204" pitchFamily="18" charset="0"/>
                          </a:rPr>
                          <m:t>2</m:t>
                        </m:r>
                        <m:r>
                          <a:rPr lang="en-US" i="1">
                            <a:latin typeface="Cambria Math" panose="02040503050406030204" pitchFamily="18" charset="0"/>
                          </a:rPr>
                          <m:t>)</m:t>
                        </m:r>
                      </m:e>
                    </m:rad>
                  </m:oMath>
                </a14:m>
                <a:r>
                  <a:rPr lang="en" dirty="0"/>
                  <a:t>, </a:t>
                </a:r>
                <a14:m>
                  <m:oMath xmlns:m="http://schemas.openxmlformats.org/officeDocument/2006/math">
                    <m:rad>
                      <m:radPr>
                        <m:degHide m:val="on"/>
                        <m:ctrlPr>
                          <a:rPr lang="ar-AE" i="1">
                            <a:latin typeface="Cambria Math" panose="02040503050406030204" pitchFamily="18" charset="0"/>
                          </a:rPr>
                        </m:ctrlPr>
                      </m:radPr>
                      <m:deg/>
                      <m:e>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𝑥</m:t>
                        </m:r>
                        <m:r>
                          <a:rPr lang="en-US" b="0" i="1" baseline="-25000" smtClean="0">
                            <a:latin typeface="Cambria Math" panose="02040503050406030204" pitchFamily="18" charset="0"/>
                          </a:rPr>
                          <m:t>3</m:t>
                        </m:r>
                        <m:r>
                          <a:rPr lang="en-US" i="1">
                            <a:latin typeface="Cambria Math" panose="02040503050406030204" pitchFamily="18" charset="0"/>
                          </a:rPr>
                          <m:t>)</m:t>
                        </m:r>
                      </m:e>
                    </m:rad>
                  </m:oMath>
                </a14:m>
                <a:r>
                  <a:rPr lang="en" dirty="0"/>
                  <a:t>…</a:t>
                </a:r>
                <a14:m>
                  <m:oMath xmlns:m="http://schemas.openxmlformats.org/officeDocument/2006/math">
                    <m:rad>
                      <m:radPr>
                        <m:degHide m:val="on"/>
                        <m:ctrlPr>
                          <a:rPr lang="ar-AE" i="1">
                            <a:latin typeface="Cambria Math" panose="02040503050406030204" pitchFamily="18" charset="0"/>
                          </a:rPr>
                        </m:ctrlPr>
                      </m:radPr>
                      <m:deg/>
                      <m:e>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𝑥𝑛</m:t>
                        </m:r>
                        <m:r>
                          <a:rPr lang="en-US" i="1">
                            <a:latin typeface="Cambria Math" panose="02040503050406030204" pitchFamily="18" charset="0"/>
                          </a:rPr>
                          <m:t>)</m:t>
                        </m:r>
                      </m:e>
                    </m:rad>
                  </m:oMath>
                </a14:m>
                <a:r>
                  <a:rPr lang="en" dirty="0"/>
                  <a:t>)</a:t>
                </a:r>
              </a:p>
              <a:p>
                <a:pPr lvl="0">
                  <a:buNone/>
                </a:pPr>
                <a:endParaRPr lang="en" dirty="0"/>
              </a:p>
            </p:txBody>
          </p:sp>
        </mc:Choice>
        <mc:Fallback xmlns="">
          <p:sp>
            <p:nvSpPr>
              <p:cNvPr id="186" name="Shape 186"/>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858" t="-714"/>
                </a:stretch>
              </a:blipFill>
            </p:spPr>
            <p:txBody>
              <a:bodyPr/>
              <a:lstStyle/>
              <a:p>
                <a:r>
                  <a:rPr lang="en-US">
                    <a:noFill/>
                  </a:rPr>
                  <a:t> </a:t>
                </a:r>
              </a:p>
            </p:txBody>
          </p:sp>
        </mc:Fallback>
      </mc:AlternateContent>
      <p:pic>
        <p:nvPicPr>
          <p:cNvPr id="187" name="Shape 187" descr="bha1.png"/>
          <p:cNvPicPr preferRelativeResize="0"/>
          <p:nvPr/>
        </p:nvPicPr>
        <p:blipFill>
          <a:blip r:embed="rId4">
            <a:alphaModFix/>
          </a:blip>
          <a:stretch>
            <a:fillRect/>
          </a:stretch>
        </p:blipFill>
        <p:spPr>
          <a:xfrm>
            <a:off x="4633250" y="1779587"/>
            <a:ext cx="4429125" cy="2162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KL Divergence</a:t>
            </a:r>
          </a:p>
        </p:txBody>
      </p:sp>
      <p:sp>
        <p:nvSpPr>
          <p:cNvPr id="193" name="Shape 19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t>Compute similarity between two distribution P and Q over X(x</a:t>
            </a:r>
            <a:r>
              <a:rPr lang="en" baseline="-25000" dirty="0"/>
              <a:t>1</a:t>
            </a:r>
            <a:r>
              <a:rPr lang="en" dirty="0"/>
              <a:t>, x</a:t>
            </a:r>
            <a:r>
              <a:rPr lang="en" baseline="-25000" dirty="0"/>
              <a:t>2</a:t>
            </a:r>
            <a:r>
              <a:rPr lang="en" dirty="0"/>
              <a:t>…x</a:t>
            </a:r>
            <a:r>
              <a:rPr lang="en" baseline="-25000" dirty="0"/>
              <a:t>n</a:t>
            </a:r>
            <a:r>
              <a:rPr lang="en" dirty="0"/>
              <a:t>)</a:t>
            </a:r>
          </a:p>
          <a:p>
            <a:pPr lvl="0">
              <a:spcBef>
                <a:spcPts val="0"/>
              </a:spcBef>
              <a:buNone/>
            </a:pPr>
            <a:r>
              <a:rPr lang="en" dirty="0"/>
              <a:t>Range: 0(same distribution) - ∞</a:t>
            </a:r>
          </a:p>
        </p:txBody>
      </p:sp>
      <mc:AlternateContent xmlns:mc="http://schemas.openxmlformats.org/markup-compatibility/2006" xmlns:a14="http://schemas.microsoft.com/office/drawing/2010/main">
        <mc:Choice Requires="a14">
          <p:sp>
            <p:nvSpPr>
              <p:cNvPr id="2" name="TextBox 1"/>
              <p:cNvSpPr txBox="1"/>
              <p:nvPr/>
            </p:nvSpPr>
            <p:spPr>
              <a:xfrm>
                <a:off x="1629437" y="3404780"/>
                <a:ext cx="5509997" cy="695190"/>
              </a:xfrm>
              <a:prstGeom prst="rect">
                <a:avLst/>
              </a:prstGeom>
              <a:noFill/>
            </p:spPr>
            <p:txBody>
              <a:bodyPr wrap="square" rtlCol="0">
                <a:spAutoFit/>
              </a:bodyPr>
              <a:lstStyle/>
              <a:p>
                <a:r>
                  <a:rPr lang="en-US" sz="2400" dirty="0">
                    <a:solidFill>
                      <a:schemeClr val="accent4">
                        <a:lumMod val="50000"/>
                      </a:schemeClr>
                    </a:solidFill>
                    <a:latin typeface="Cambria Math" panose="02040503050406030204" pitchFamily="18" charset="0"/>
                    <a:ea typeface="Cambria Math" panose="02040503050406030204" pitchFamily="18" charset="0"/>
                  </a:rPr>
                  <a:t>D</a:t>
                </a:r>
                <a:r>
                  <a:rPr lang="en-US" sz="2400" baseline="-25000" dirty="0">
                    <a:solidFill>
                      <a:schemeClr val="accent4">
                        <a:lumMod val="50000"/>
                      </a:schemeClr>
                    </a:solidFill>
                    <a:latin typeface="Cambria Math" panose="02040503050406030204" pitchFamily="18" charset="0"/>
                    <a:ea typeface="Cambria Math" panose="02040503050406030204" pitchFamily="18" charset="0"/>
                  </a:rPr>
                  <a:t>KL</a:t>
                </a:r>
                <a:r>
                  <a:rPr lang="en-US" sz="2400" dirty="0">
                    <a:solidFill>
                      <a:schemeClr val="accent4">
                        <a:lumMod val="50000"/>
                      </a:schemeClr>
                    </a:solidFill>
                    <a:latin typeface="Cambria Math" panose="02040503050406030204" pitchFamily="18" charset="0"/>
                    <a:ea typeface="Cambria Math" panose="02040503050406030204" pitchFamily="18" charset="0"/>
                  </a:rPr>
                  <a:t> Symmetric = </a:t>
                </a:r>
                <a14:m>
                  <m:oMath xmlns:m="http://schemas.openxmlformats.org/officeDocument/2006/math">
                    <m:f>
                      <m:fPr>
                        <m:ctrlPr>
                          <a:rPr lang="en-US" sz="2400" i="1" smtClean="0">
                            <a:solidFill>
                              <a:schemeClr val="accent4">
                                <a:lumMod val="50000"/>
                              </a:schemeClr>
                            </a:solidFill>
                            <a:latin typeface="Cambria Math" panose="02040503050406030204" pitchFamily="18" charset="0"/>
                            <a:ea typeface="Cambria Math" panose="02040503050406030204" pitchFamily="18" charset="0"/>
                          </a:rPr>
                        </m:ctrlPr>
                      </m:fPr>
                      <m:num>
                        <m:r>
                          <m:rPr>
                            <m:nor/>
                          </m:rPr>
                          <a:rPr lang="en-US" sz="2400" dirty="0">
                            <a:solidFill>
                              <a:schemeClr val="accent4">
                                <a:lumMod val="50000"/>
                              </a:schemeClr>
                            </a:solidFill>
                            <a:latin typeface="Cambria Math" panose="02040503050406030204" pitchFamily="18" charset="0"/>
                            <a:ea typeface="Cambria Math" panose="02040503050406030204" pitchFamily="18" charset="0"/>
                          </a:rPr>
                          <m:t>D</m:t>
                        </m:r>
                        <m:r>
                          <m:rPr>
                            <m:nor/>
                          </m:rPr>
                          <a:rPr lang="en-US" sz="2400" baseline="-25000" dirty="0">
                            <a:solidFill>
                              <a:schemeClr val="accent4">
                                <a:lumMod val="50000"/>
                              </a:schemeClr>
                            </a:solidFill>
                            <a:latin typeface="Cambria Math" panose="02040503050406030204" pitchFamily="18" charset="0"/>
                            <a:ea typeface="Cambria Math" panose="02040503050406030204" pitchFamily="18" charset="0"/>
                          </a:rPr>
                          <m:t>kL</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P</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Q</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 + </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Dkl</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Q</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P</m:t>
                        </m:r>
                        <m:r>
                          <m:rPr>
                            <m:nor/>
                          </m:rPr>
                          <a:rPr lang="en-US" sz="2400" dirty="0">
                            <a:solidFill>
                              <a:schemeClr val="accent4">
                                <a:lumMod val="50000"/>
                              </a:schemeClr>
                            </a:solidFill>
                            <a:latin typeface="Cambria Math" panose="02040503050406030204" pitchFamily="18" charset="0"/>
                            <a:ea typeface="Cambria Math" panose="02040503050406030204" pitchFamily="18" charset="0"/>
                          </a:rPr>
                          <m:t>) </m:t>
                        </m:r>
                      </m:num>
                      <m:den>
                        <m:r>
                          <a:rPr lang="en-US" sz="2400" b="0" i="1" smtClean="0">
                            <a:solidFill>
                              <a:schemeClr val="accent4">
                                <a:lumMod val="50000"/>
                              </a:schemeClr>
                            </a:solidFill>
                            <a:latin typeface="Cambria Math" panose="02040503050406030204" pitchFamily="18" charset="0"/>
                            <a:ea typeface="Cambria Math" panose="02040503050406030204" pitchFamily="18" charset="0"/>
                          </a:rPr>
                          <m:t>2</m:t>
                        </m:r>
                      </m:den>
                    </m:f>
                  </m:oMath>
                </a14:m>
                <a:endParaRPr lang="en-US" sz="2400" dirty="0">
                  <a:solidFill>
                    <a:schemeClr val="accent4">
                      <a:lumMod val="50000"/>
                    </a:schemeClr>
                  </a:solidFill>
                  <a:latin typeface="Cambria Math" panose="02040503050406030204" pitchFamily="18" charset="0"/>
                  <a:ea typeface="Cambria Math" panose="020405030504060302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29437" y="3404780"/>
                <a:ext cx="5509997" cy="695190"/>
              </a:xfrm>
              <a:prstGeom prst="rect">
                <a:avLst/>
              </a:prstGeom>
              <a:blipFill rotWithShape="0">
                <a:blip r:embed="rId3"/>
                <a:stretch>
                  <a:fillRect l="-1659"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097221" y="2347509"/>
                <a:ext cx="3904595" cy="588366"/>
              </a:xfrm>
              <a:prstGeom prst="rect">
                <a:avLst/>
              </a:prstGeom>
              <a:noFill/>
            </p:spPr>
            <p:txBody>
              <a:bodyPr wrap="none" lIns="0" tIns="0" rIns="0" bIns="0" rtlCol="0">
                <a:spAutoFit/>
              </a:bodyPr>
              <a:lstStyle/>
              <a:p>
                <a:r>
                  <a:rPr lang="en-US" sz="2400" dirty="0" err="1">
                    <a:latin typeface="Cambria Math" panose="02040503050406030204" pitchFamily="18" charset="0"/>
                    <a:ea typeface="Cambria Math" panose="02040503050406030204" pitchFamily="18" charset="0"/>
                  </a:rPr>
                  <a:t>D</a:t>
                </a:r>
                <a:r>
                  <a:rPr lang="en-US" sz="2400" baseline="-25000" dirty="0" err="1">
                    <a:latin typeface="Cambria Math" panose="02040503050406030204" pitchFamily="18" charset="0"/>
                    <a:ea typeface="Cambria Math" panose="02040503050406030204" pitchFamily="18" charset="0"/>
                  </a:rPr>
                  <a:t>kL</a:t>
                </a:r>
                <a:r>
                  <a:rPr lang="en-US" sz="2400" dirty="0">
                    <a:latin typeface="Cambria Math" panose="02040503050406030204" pitchFamily="18" charset="0"/>
                    <a:ea typeface="Cambria Math" panose="02040503050406030204" pitchFamily="18" charset="0"/>
                  </a:rPr>
                  <a:t>(P|Q) = </a:t>
                </a:r>
                <a14:m>
                  <m:oMath xmlns:m="http://schemas.openxmlformats.org/officeDocument/2006/math">
                    <m:nary>
                      <m:naryPr>
                        <m:chr m:val="∑"/>
                        <m:ctrlPr>
                          <a:rPr lang="pt-BR" sz="240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r>
                          <a:rPr lang="pt-BR" sz="240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𝑛</m:t>
                        </m:r>
                      </m:sup>
                      <m:e>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𝑖</m:t>
                            </m:r>
                          </m:e>
                        </m:d>
                        <m:r>
                          <a:rPr lang="en-US" sz="2400" b="0" i="1" smtClean="0">
                            <a:latin typeface="Cambria Math" panose="02040503050406030204" pitchFamily="18" charset="0"/>
                            <a:ea typeface="Cambria Math" panose="02040503050406030204" pitchFamily="18" charset="0"/>
                          </a:rPr>
                          <m:t>𝑙𝑜𝑔</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𝑥𝑖</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𝑥𝑖</m:t>
                            </m:r>
                            <m:r>
                              <a:rPr lang="en-US" sz="2400" b="0" i="1" smtClean="0">
                                <a:latin typeface="Cambria Math" panose="02040503050406030204" pitchFamily="18" charset="0"/>
                                <a:ea typeface="Cambria Math" panose="02040503050406030204" pitchFamily="18" charset="0"/>
                              </a:rPr>
                              <m:t>)</m:t>
                            </m:r>
                          </m:den>
                        </m:f>
                      </m:e>
                    </m:nary>
                  </m:oMath>
                </a14:m>
                <a:endParaRPr lang="en-US" sz="2400" dirty="0">
                  <a:latin typeface="Cambria Math" panose="02040503050406030204" pitchFamily="18" charset="0"/>
                  <a:ea typeface="Cambria Math" panose="020405030504060302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097221" y="2347509"/>
                <a:ext cx="3904595" cy="588366"/>
              </a:xfrm>
              <a:prstGeom prst="rect">
                <a:avLst/>
              </a:prstGeom>
              <a:blipFill rotWithShape="0">
                <a:blip r:embed="rId4"/>
                <a:stretch>
                  <a:fillRect l="-4680" t="-2062" b="-7216"/>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Kendall’Tau Rank Correlation</a:t>
            </a:r>
          </a:p>
        </p:txBody>
      </p:sp>
      <mc:AlternateContent xmlns:mc="http://schemas.openxmlformats.org/markup-compatibility/2006" xmlns:a14="http://schemas.microsoft.com/office/drawing/2010/main">
        <mc:Choice Requires="a14">
          <p:sp>
            <p:nvSpPr>
              <p:cNvPr id="200" name="Shape 200"/>
              <p:cNvSpPr txBox="1">
                <a:spLocks noGrp="1"/>
              </p:cNvSpPr>
              <p:nvPr>
                <p:ph type="body" idx="1"/>
              </p:nvPr>
            </p:nvSpPr>
            <p:spPr>
              <a:xfrm>
                <a:off x="311700" y="1152475"/>
                <a:ext cx="8520600" cy="3676500"/>
              </a:xfrm>
              <a:prstGeom prst="rect">
                <a:avLst/>
              </a:prstGeom>
            </p:spPr>
            <p:txBody>
              <a:bodyPr lIns="91425" tIns="91425" rIns="91425" bIns="91425" anchor="t" anchorCtr="0">
                <a:noAutofit/>
              </a:bodyPr>
              <a:lstStyle/>
              <a:p>
                <a:pPr lvl="0">
                  <a:lnSpc>
                    <a:spcPct val="130000"/>
                  </a:lnSpc>
                  <a:spcBef>
                    <a:spcPts val="0"/>
                  </a:spcBef>
                  <a:buNone/>
                </a:pPr>
                <a:r>
                  <a:rPr lang="en-US" sz="1600" dirty="0"/>
                  <a:t>For ranked list X (x</a:t>
                </a:r>
                <a:r>
                  <a:rPr lang="en-US" sz="1600" baseline="-25000" dirty="0"/>
                  <a:t>1</a:t>
                </a:r>
                <a:r>
                  <a:rPr lang="en-US" sz="1600" dirty="0"/>
                  <a:t>,x</a:t>
                </a:r>
                <a:r>
                  <a:rPr lang="en-US" sz="1600" baseline="-25000" dirty="0"/>
                  <a:t>2</a:t>
                </a:r>
                <a:r>
                  <a:rPr lang="en-US" sz="1600" dirty="0"/>
                  <a:t>,x</a:t>
                </a:r>
                <a:r>
                  <a:rPr lang="en-US" sz="1600" baseline="-25000" dirty="0"/>
                  <a:t>3</a:t>
                </a:r>
                <a:r>
                  <a:rPr lang="en-US" sz="1600" dirty="0"/>
                  <a:t>...x</a:t>
                </a:r>
                <a:r>
                  <a:rPr lang="en-US" sz="1600" baseline="-25000" dirty="0"/>
                  <a:t>n</a:t>
                </a:r>
                <a:r>
                  <a:rPr lang="en-US" sz="1600" dirty="0"/>
                  <a:t>) and ranked list Y (y</a:t>
                </a:r>
                <a:r>
                  <a:rPr lang="en-US" sz="1600" baseline="-25000" dirty="0"/>
                  <a:t>1</a:t>
                </a:r>
                <a:r>
                  <a:rPr lang="en-US" sz="1600" dirty="0"/>
                  <a:t>, y</a:t>
                </a:r>
                <a:r>
                  <a:rPr lang="en-US" sz="1600" baseline="-25000" dirty="0"/>
                  <a:t>2</a:t>
                </a:r>
                <a:r>
                  <a:rPr lang="en-US" sz="1600" dirty="0"/>
                  <a:t>, y</a:t>
                </a:r>
                <a:r>
                  <a:rPr lang="en-US" sz="1600" baseline="-25000" dirty="0"/>
                  <a:t>3</a:t>
                </a:r>
                <a:r>
                  <a:rPr lang="en-US" sz="1600" dirty="0"/>
                  <a:t>...y</a:t>
                </a:r>
                <a:r>
                  <a:rPr lang="en-US" sz="1600" baseline="-25000" dirty="0"/>
                  <a:t>n</a:t>
                </a:r>
                <a:r>
                  <a:rPr lang="en-US" sz="1600" dirty="0"/>
                  <a:t>) with the same size</a:t>
                </a:r>
              </a:p>
              <a:p>
                <a:pPr lvl="0">
                  <a:lnSpc>
                    <a:spcPct val="130000"/>
                  </a:lnSpc>
                  <a:spcBef>
                    <a:spcPts val="0"/>
                  </a:spcBef>
                  <a:buNone/>
                </a:pPr>
                <a:r>
                  <a:rPr lang="en-US" sz="1600" dirty="0"/>
                  <a:t>Pair (x</a:t>
                </a:r>
                <a:r>
                  <a:rPr lang="en-US" sz="1600" baseline="-25000" dirty="0"/>
                  <a:t>i</a:t>
                </a:r>
                <a:r>
                  <a:rPr lang="en-US" sz="1600" dirty="0"/>
                  <a:t>, </a:t>
                </a:r>
                <a:r>
                  <a:rPr lang="en-US" sz="1600" dirty="0" err="1"/>
                  <a:t>y</a:t>
                </a:r>
                <a:r>
                  <a:rPr lang="en-US" sz="1600" baseline="-25000" dirty="0" err="1"/>
                  <a:t>i</a:t>
                </a:r>
                <a:r>
                  <a:rPr lang="en-US" sz="1600" dirty="0"/>
                  <a:t>).   –    ((x</a:t>
                </a:r>
                <a:r>
                  <a:rPr lang="en-US" sz="1600" baseline="-25000" dirty="0"/>
                  <a:t>1</a:t>
                </a:r>
                <a:r>
                  <a:rPr lang="en-US" sz="1600" dirty="0"/>
                  <a:t>,y</a:t>
                </a:r>
                <a:r>
                  <a:rPr lang="en-US" sz="1600" baseline="-25000" dirty="0"/>
                  <a:t>1</a:t>
                </a:r>
                <a:r>
                  <a:rPr lang="en-US" sz="1600" dirty="0"/>
                  <a:t>), (x</a:t>
                </a:r>
                <a:r>
                  <a:rPr lang="en-US" sz="1600" baseline="-25000" dirty="0"/>
                  <a:t>2</a:t>
                </a:r>
                <a:r>
                  <a:rPr lang="en-US" sz="1600" dirty="0"/>
                  <a:t>,y</a:t>
                </a:r>
                <a:r>
                  <a:rPr lang="en-US" sz="1600" baseline="-25000" dirty="0"/>
                  <a:t>2</a:t>
                </a:r>
                <a:r>
                  <a:rPr lang="en-US" sz="1600" dirty="0"/>
                  <a:t>)…(</a:t>
                </a:r>
                <a:r>
                  <a:rPr lang="en-US" sz="1600" dirty="0" err="1"/>
                  <a:t>x</a:t>
                </a:r>
                <a:r>
                  <a:rPr lang="en-US" sz="1600" baseline="-25000" dirty="0" err="1"/>
                  <a:t>n</a:t>
                </a:r>
                <a:r>
                  <a:rPr lang="en-US" sz="1600" dirty="0"/>
                  <a:t>, </a:t>
                </a:r>
                <a:r>
                  <a:rPr lang="en-US" sz="1600" dirty="0" err="1"/>
                  <a:t>y</a:t>
                </a:r>
                <a:r>
                  <a:rPr lang="en-US" sz="1600" baseline="-25000" dirty="0" err="1"/>
                  <a:t>n</a:t>
                </a:r>
                <a:r>
                  <a:rPr lang="en-US" sz="1600" dirty="0"/>
                  <a:t>)) </a:t>
                </a:r>
                <a:endParaRPr lang="ar-AE" sz="1600" dirty="0"/>
              </a:p>
              <a:p>
                <a:pPr lvl="0">
                  <a:lnSpc>
                    <a:spcPct val="130000"/>
                  </a:lnSpc>
                  <a:spcBef>
                    <a:spcPts val="0"/>
                  </a:spcBef>
                  <a:buNone/>
                </a:pPr>
                <a:endParaRPr lang="ar-AE" sz="1600" dirty="0"/>
              </a:p>
              <a:p>
                <a:pPr lvl="0">
                  <a:lnSpc>
                    <a:spcPct val="130000"/>
                  </a:lnSpc>
                  <a:spcBef>
                    <a:spcPts val="0"/>
                  </a:spcBef>
                  <a:buNone/>
                </a:pPr>
                <a:r>
                  <a:rPr lang="en-US" sz="1600" dirty="0"/>
                  <a:t>For any two pairs of (x,y):  (x</a:t>
                </a:r>
                <a:r>
                  <a:rPr lang="en-US" sz="1600" baseline="-25000" dirty="0"/>
                  <a:t>i</a:t>
                </a:r>
                <a:r>
                  <a:rPr lang="en-US" sz="1600" dirty="0"/>
                  <a:t>, y</a:t>
                </a:r>
                <a:r>
                  <a:rPr lang="en-US" sz="1600" baseline="-25000" dirty="0"/>
                  <a:t>i</a:t>
                </a:r>
                <a:r>
                  <a:rPr lang="en-US" sz="1600" dirty="0"/>
                  <a:t>) &amp; (x</a:t>
                </a:r>
                <a:r>
                  <a:rPr lang="en-US" sz="1600" baseline="-25000" dirty="0"/>
                  <a:t>j</a:t>
                </a:r>
                <a:r>
                  <a:rPr lang="en-US" sz="1600" dirty="0"/>
                  <a:t>, y</a:t>
                </a:r>
                <a:r>
                  <a:rPr lang="en-US" sz="1600" baseline="-25000" dirty="0"/>
                  <a:t>j</a:t>
                </a:r>
                <a:r>
                  <a:rPr lang="en-US" sz="1600" dirty="0"/>
                  <a:t>)</a:t>
                </a:r>
              </a:p>
              <a:p>
                <a:pPr>
                  <a:lnSpc>
                    <a:spcPct val="130000"/>
                  </a:lnSpc>
                </a:pPr>
                <a:r>
                  <a:rPr lang="en-US" sz="1400" dirty="0">
                    <a:solidFill>
                      <a:schemeClr val="accent4">
                        <a:lumMod val="50000"/>
                      </a:schemeClr>
                    </a:solidFill>
                  </a:rPr>
                  <a:t>Concordant Pairs:  x</a:t>
                </a:r>
                <a:r>
                  <a:rPr lang="en-US" sz="1400" baseline="-25000" dirty="0">
                    <a:solidFill>
                      <a:schemeClr val="accent4">
                        <a:lumMod val="50000"/>
                      </a:schemeClr>
                    </a:solidFill>
                  </a:rPr>
                  <a:t>i</a:t>
                </a:r>
                <a:r>
                  <a:rPr lang="en-US" sz="1400" dirty="0">
                    <a:solidFill>
                      <a:schemeClr val="accent4">
                        <a:lumMod val="50000"/>
                      </a:schemeClr>
                    </a:solidFill>
                  </a:rPr>
                  <a:t>&gt;x</a:t>
                </a:r>
                <a:r>
                  <a:rPr lang="en-US" sz="1400" baseline="-25000" dirty="0">
                    <a:solidFill>
                      <a:schemeClr val="accent4">
                        <a:lumMod val="50000"/>
                      </a:schemeClr>
                    </a:solidFill>
                  </a:rPr>
                  <a:t>j </a:t>
                </a:r>
                <a:r>
                  <a:rPr lang="en-US" sz="1400" dirty="0">
                    <a:solidFill>
                      <a:schemeClr val="accent4">
                        <a:lumMod val="50000"/>
                      </a:schemeClr>
                    </a:solidFill>
                  </a:rPr>
                  <a:t>&amp;&amp; y</a:t>
                </a:r>
                <a:r>
                  <a:rPr lang="en-US" sz="1400" baseline="-25000" dirty="0">
                    <a:solidFill>
                      <a:schemeClr val="accent4">
                        <a:lumMod val="50000"/>
                      </a:schemeClr>
                    </a:solidFill>
                  </a:rPr>
                  <a:t>i</a:t>
                </a:r>
                <a:r>
                  <a:rPr lang="en-US" sz="1400" dirty="0">
                    <a:solidFill>
                      <a:schemeClr val="accent4">
                        <a:lumMod val="50000"/>
                      </a:schemeClr>
                    </a:solidFill>
                  </a:rPr>
                  <a:t>&gt;y</a:t>
                </a:r>
                <a:r>
                  <a:rPr lang="en-US" sz="1400" baseline="-25000" dirty="0">
                    <a:solidFill>
                      <a:schemeClr val="accent4">
                        <a:lumMod val="50000"/>
                      </a:schemeClr>
                    </a:solidFill>
                  </a:rPr>
                  <a:t>j</a:t>
                </a:r>
                <a:r>
                  <a:rPr lang="en-US" sz="1400" dirty="0">
                    <a:solidFill>
                      <a:schemeClr val="accent4">
                        <a:lumMod val="50000"/>
                      </a:schemeClr>
                    </a:solidFill>
                  </a:rPr>
                  <a:t>     |    x</a:t>
                </a:r>
                <a:r>
                  <a:rPr lang="en-US" sz="1400" baseline="-25000" dirty="0">
                    <a:solidFill>
                      <a:schemeClr val="accent4">
                        <a:lumMod val="50000"/>
                      </a:schemeClr>
                    </a:solidFill>
                  </a:rPr>
                  <a:t>i</a:t>
                </a:r>
                <a:r>
                  <a:rPr lang="en-US" sz="1400" dirty="0">
                    <a:solidFill>
                      <a:schemeClr val="accent4">
                        <a:lumMod val="50000"/>
                      </a:schemeClr>
                    </a:solidFill>
                  </a:rPr>
                  <a:t>&lt;x</a:t>
                </a:r>
                <a:r>
                  <a:rPr lang="en-US" sz="1400" baseline="-25000" dirty="0">
                    <a:solidFill>
                      <a:schemeClr val="accent4">
                        <a:lumMod val="50000"/>
                      </a:schemeClr>
                    </a:solidFill>
                  </a:rPr>
                  <a:t>j </a:t>
                </a:r>
                <a:r>
                  <a:rPr lang="en-US" sz="1400" dirty="0">
                    <a:solidFill>
                      <a:schemeClr val="accent4">
                        <a:lumMod val="50000"/>
                      </a:schemeClr>
                    </a:solidFill>
                  </a:rPr>
                  <a:t>&amp;&amp; y</a:t>
                </a:r>
                <a:r>
                  <a:rPr lang="en-US" sz="1400" baseline="-25000" dirty="0">
                    <a:solidFill>
                      <a:schemeClr val="accent4">
                        <a:lumMod val="50000"/>
                      </a:schemeClr>
                    </a:solidFill>
                  </a:rPr>
                  <a:t>i</a:t>
                </a:r>
                <a:r>
                  <a:rPr lang="en-US" sz="1400" dirty="0">
                    <a:solidFill>
                      <a:schemeClr val="accent4">
                        <a:lumMod val="50000"/>
                      </a:schemeClr>
                    </a:solidFill>
                  </a:rPr>
                  <a:t>&lt;y</a:t>
                </a:r>
                <a:r>
                  <a:rPr lang="en-US" sz="1400" baseline="-25000" dirty="0">
                    <a:solidFill>
                      <a:schemeClr val="accent4">
                        <a:lumMod val="50000"/>
                      </a:schemeClr>
                    </a:solidFill>
                  </a:rPr>
                  <a:t>j</a:t>
                </a:r>
                <a:r>
                  <a:rPr lang="en-US" sz="1400" dirty="0">
                    <a:solidFill>
                      <a:schemeClr val="accent4">
                        <a:lumMod val="50000"/>
                      </a:schemeClr>
                    </a:solidFill>
                  </a:rPr>
                  <a:t>   </a:t>
                </a:r>
              </a:p>
              <a:p>
                <a:pPr>
                  <a:lnSpc>
                    <a:spcPct val="130000"/>
                  </a:lnSpc>
                </a:pPr>
                <a:r>
                  <a:rPr lang="en-US" sz="1400" dirty="0">
                    <a:solidFill>
                      <a:schemeClr val="accent4">
                        <a:lumMod val="50000"/>
                      </a:schemeClr>
                    </a:solidFill>
                  </a:rPr>
                  <a:t>Discordant Pairs:    x</a:t>
                </a:r>
                <a:r>
                  <a:rPr lang="en-US" sz="1400" baseline="-25000" dirty="0">
                    <a:solidFill>
                      <a:schemeClr val="accent4">
                        <a:lumMod val="50000"/>
                      </a:schemeClr>
                    </a:solidFill>
                  </a:rPr>
                  <a:t>i</a:t>
                </a:r>
                <a:r>
                  <a:rPr lang="en-US" sz="1400" dirty="0">
                    <a:solidFill>
                      <a:schemeClr val="accent4">
                        <a:lumMod val="50000"/>
                      </a:schemeClr>
                    </a:solidFill>
                  </a:rPr>
                  <a:t>&gt;x</a:t>
                </a:r>
                <a:r>
                  <a:rPr lang="en-US" sz="1400" baseline="-25000" dirty="0">
                    <a:solidFill>
                      <a:schemeClr val="accent4">
                        <a:lumMod val="50000"/>
                      </a:schemeClr>
                    </a:solidFill>
                  </a:rPr>
                  <a:t>j </a:t>
                </a:r>
                <a:r>
                  <a:rPr lang="en-US" sz="1400" dirty="0">
                    <a:solidFill>
                      <a:schemeClr val="accent4">
                        <a:lumMod val="50000"/>
                      </a:schemeClr>
                    </a:solidFill>
                  </a:rPr>
                  <a:t>&amp;&amp; y</a:t>
                </a:r>
                <a:r>
                  <a:rPr lang="en-US" sz="1400" baseline="-25000" dirty="0">
                    <a:solidFill>
                      <a:schemeClr val="accent4">
                        <a:lumMod val="50000"/>
                      </a:schemeClr>
                    </a:solidFill>
                  </a:rPr>
                  <a:t>i</a:t>
                </a:r>
                <a:r>
                  <a:rPr lang="en-US" sz="1400" dirty="0">
                    <a:solidFill>
                      <a:schemeClr val="accent4">
                        <a:lumMod val="50000"/>
                      </a:schemeClr>
                    </a:solidFill>
                  </a:rPr>
                  <a:t>&lt;y</a:t>
                </a:r>
                <a:r>
                  <a:rPr lang="en-US" sz="1400" baseline="-25000" dirty="0">
                    <a:solidFill>
                      <a:schemeClr val="accent4">
                        <a:lumMod val="50000"/>
                      </a:schemeClr>
                    </a:solidFill>
                  </a:rPr>
                  <a:t>j</a:t>
                </a:r>
                <a:r>
                  <a:rPr lang="en-US" sz="1400" dirty="0">
                    <a:solidFill>
                      <a:schemeClr val="accent4">
                        <a:lumMod val="50000"/>
                      </a:schemeClr>
                    </a:solidFill>
                  </a:rPr>
                  <a:t>     |    x</a:t>
                </a:r>
                <a:r>
                  <a:rPr lang="en-US" sz="1400" baseline="-25000" dirty="0">
                    <a:solidFill>
                      <a:schemeClr val="accent4">
                        <a:lumMod val="50000"/>
                      </a:schemeClr>
                    </a:solidFill>
                  </a:rPr>
                  <a:t>i</a:t>
                </a:r>
                <a:r>
                  <a:rPr lang="en-US" sz="1400" dirty="0">
                    <a:solidFill>
                      <a:schemeClr val="accent4">
                        <a:lumMod val="50000"/>
                      </a:schemeClr>
                    </a:solidFill>
                  </a:rPr>
                  <a:t>&lt;x</a:t>
                </a:r>
                <a:r>
                  <a:rPr lang="en-US" sz="1400" baseline="-25000" dirty="0">
                    <a:solidFill>
                      <a:schemeClr val="accent4">
                        <a:lumMod val="50000"/>
                      </a:schemeClr>
                    </a:solidFill>
                  </a:rPr>
                  <a:t>j </a:t>
                </a:r>
                <a:r>
                  <a:rPr lang="en-US" sz="1400" dirty="0">
                    <a:solidFill>
                      <a:schemeClr val="accent4">
                        <a:lumMod val="50000"/>
                      </a:schemeClr>
                    </a:solidFill>
                  </a:rPr>
                  <a:t>&amp;&amp; </a:t>
                </a:r>
                <a:r>
                  <a:rPr lang="en-US" sz="1400" dirty="0" err="1">
                    <a:solidFill>
                      <a:schemeClr val="accent4">
                        <a:lumMod val="50000"/>
                      </a:schemeClr>
                    </a:solidFill>
                  </a:rPr>
                  <a:t>y</a:t>
                </a:r>
                <a:r>
                  <a:rPr lang="en-US" sz="1400" baseline="-25000" dirty="0" err="1">
                    <a:solidFill>
                      <a:schemeClr val="accent4">
                        <a:lumMod val="50000"/>
                      </a:schemeClr>
                    </a:solidFill>
                  </a:rPr>
                  <a:t>i</a:t>
                </a:r>
                <a:r>
                  <a:rPr lang="en-US" sz="1400" dirty="0">
                    <a:solidFill>
                      <a:schemeClr val="accent4">
                        <a:lumMod val="50000"/>
                      </a:schemeClr>
                    </a:solidFill>
                  </a:rPr>
                  <a:t>&gt;</a:t>
                </a:r>
                <a:r>
                  <a:rPr lang="en-US" sz="1400" dirty="0" err="1">
                    <a:solidFill>
                      <a:schemeClr val="accent4">
                        <a:lumMod val="50000"/>
                      </a:schemeClr>
                    </a:solidFill>
                  </a:rPr>
                  <a:t>y</a:t>
                </a:r>
                <a:r>
                  <a:rPr lang="en-US" sz="1400" baseline="-25000" dirty="0" err="1">
                    <a:solidFill>
                      <a:schemeClr val="accent4">
                        <a:lumMod val="50000"/>
                      </a:schemeClr>
                    </a:solidFill>
                  </a:rPr>
                  <a:t>j</a:t>
                </a:r>
                <a:r>
                  <a:rPr lang="en-US" sz="1400" dirty="0">
                    <a:solidFill>
                      <a:schemeClr val="accent4">
                        <a:lumMod val="50000"/>
                      </a:schemeClr>
                    </a:solidFill>
                  </a:rPr>
                  <a:t> </a:t>
                </a:r>
              </a:p>
              <a:p>
                <a:pPr lvl="0">
                  <a:lnSpc>
                    <a:spcPct val="130000"/>
                  </a:lnSpc>
                  <a:buNone/>
                </a:pPr>
                <a:r>
                  <a:rPr lang="en-US" sz="1400" dirty="0"/>
                  <a:t>Total Pairs:  </a:t>
                </a:r>
                <a14:m>
                  <m:oMath xmlns:m="http://schemas.openxmlformats.org/officeDocument/2006/math">
                    <m:f>
                      <m:fPr>
                        <m:ctrlPr>
                          <a:rPr lang="ar-AE" sz="1400" i="1">
                            <a:latin typeface="Cambria Math" panose="02040503050406030204" pitchFamily="18" charset="0"/>
                          </a:rPr>
                        </m:ctrlPr>
                      </m:fPr>
                      <m:num>
                        <m:r>
                          <a:rPr lang="ar-AE"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1</m:t>
                        </m:r>
                        <m:r>
                          <a:rPr lang="en-US" sz="1400" i="1">
                            <a:latin typeface="Cambria Math" panose="02040503050406030204" pitchFamily="18" charset="0"/>
                          </a:rPr>
                          <m:t>)</m:t>
                        </m:r>
                      </m:num>
                      <m:den>
                        <m:r>
                          <a:rPr lang="en-US" sz="1400" i="1">
                            <a:latin typeface="Cambria Math" panose="02040503050406030204" pitchFamily="18" charset="0"/>
                          </a:rPr>
                          <m:t>2</m:t>
                        </m:r>
                      </m:den>
                    </m:f>
                  </m:oMath>
                </a14:m>
                <a:endParaRPr lang="en-US" sz="1400" dirty="0">
                  <a:solidFill>
                    <a:schemeClr val="accent4">
                      <a:lumMod val="50000"/>
                    </a:schemeClr>
                  </a:solidFill>
                </a:endParaRPr>
              </a:p>
              <a:p>
                <a:pPr lvl="0">
                  <a:lnSpc>
                    <a:spcPct val="130000"/>
                  </a:lnSpc>
                  <a:spcBef>
                    <a:spcPts val="0"/>
                  </a:spcBef>
                  <a:buNone/>
                </a:pPr>
                <a:endParaRPr lang="en-US" sz="1400" dirty="0"/>
              </a:p>
              <a:p>
                <a:pPr lvl="0">
                  <a:lnSpc>
                    <a:spcPct val="130000"/>
                  </a:lnSpc>
                  <a:spcBef>
                    <a:spcPts val="0"/>
                  </a:spcBef>
                  <a:buNone/>
                </a:pPr>
                <a:r>
                  <a:rPr lang="en-US" sz="1400" dirty="0"/>
                  <a:t>i.e. Two ranked lists P(1,3,2),  Q(3,2,1)  -- Pair P and Q:  (1,3), (3,2), (2,1)</a:t>
                </a:r>
              </a:p>
              <a:p>
                <a:pPr lvl="0">
                  <a:lnSpc>
                    <a:spcPct val="130000"/>
                  </a:lnSpc>
                  <a:spcBef>
                    <a:spcPts val="0"/>
                  </a:spcBef>
                  <a:buNone/>
                </a:pPr>
                <a:r>
                  <a:rPr lang="en-US" sz="1400" dirty="0"/>
                  <a:t>	   Concordant Pairs: (3,2) &amp; (2,1)   Discordant Pairs: (1,3) &amp; (3,2),  (1,3) &amp; (2,1)</a:t>
                </a:r>
                <a:endParaRPr lang="en" sz="1400" dirty="0"/>
              </a:p>
            </p:txBody>
          </p:sp>
        </mc:Choice>
        <mc:Fallback xmlns="">
          <p:sp>
            <p:nvSpPr>
              <p:cNvPr id="200" name="Shape 200"/>
              <p:cNvSpPr txBox="1">
                <a:spLocks noGrp="1" noRot="1" noChangeAspect="1" noMove="1" noResize="1" noEditPoints="1" noAdjustHandles="1" noChangeArrowheads="1" noChangeShapeType="1" noTextEdit="1"/>
              </p:cNvSpPr>
              <p:nvPr>
                <p:ph type="body" idx="1"/>
              </p:nvPr>
            </p:nvSpPr>
            <p:spPr>
              <a:xfrm>
                <a:off x="311700" y="1152475"/>
                <a:ext cx="8520600" cy="3676500"/>
              </a:xfrm>
              <a:prstGeom prst="rect">
                <a:avLst/>
              </a:prstGeom>
              <a:blipFill rotWithShape="0">
                <a:blip r:embed="rId3"/>
                <a:stretch>
                  <a:fillRect l="-358"/>
                </a:stretch>
              </a:blipFill>
            </p:spPr>
            <p:txBody>
              <a:bodyPr/>
              <a:lstStyle/>
              <a:p>
                <a:r>
                  <a:rPr 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Kendall’s Tau Rank Correlation</a:t>
            </a:r>
          </a:p>
        </p:txBody>
      </p:sp>
      <p:sp>
        <p:nvSpPr>
          <p:cNvPr id="206" name="Shape 20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t>Kendall’s Tau coefficient: </a:t>
            </a:r>
          </a:p>
          <a:p>
            <a:pPr lvl="0">
              <a:spcBef>
                <a:spcPts val="0"/>
              </a:spcBef>
              <a:buNone/>
            </a:pPr>
            <a:endParaRPr lang="en" dirty="0"/>
          </a:p>
          <a:p>
            <a:pPr lvl="0">
              <a:spcBef>
                <a:spcPts val="0"/>
              </a:spcBef>
              <a:buNone/>
            </a:pPr>
            <a:r>
              <a:rPr lang="en" dirty="0"/>
              <a:t>Range: -1(negative correlation) - 1(positive correlation)</a:t>
            </a:r>
          </a:p>
        </p:txBody>
      </p:sp>
      <mc:AlternateContent xmlns:mc="http://schemas.openxmlformats.org/markup-compatibility/2006" xmlns:a14="http://schemas.microsoft.com/office/drawing/2010/main">
        <mc:Choice Requires="a14">
          <p:sp>
            <p:nvSpPr>
              <p:cNvPr id="2" name="TextBox 1"/>
              <p:cNvSpPr txBox="1"/>
              <p:nvPr/>
            </p:nvSpPr>
            <p:spPr>
              <a:xfrm>
                <a:off x="922251" y="2982122"/>
                <a:ext cx="6169446" cy="498406"/>
              </a:xfrm>
              <a:prstGeom prst="rect">
                <a:avLst/>
              </a:prstGeom>
              <a:noFill/>
            </p:spPr>
            <p:txBody>
              <a:bodyPr wrap="none" lIns="0" tIns="0" rIns="0" bIns="0" rtlCol="0">
                <a:spAutoFit/>
              </a:bodyPr>
              <a:lstStyle/>
              <a:p>
                <a:r>
                  <a:rPr lang="el-GR" sz="2000" dirty="0">
                    <a:latin typeface="Cambria Math" panose="02040503050406030204" pitchFamily="18" charset="0"/>
                    <a:ea typeface="Cambria Math" panose="02040503050406030204" pitchFamily="18" charset="0"/>
                  </a:rPr>
                  <a:t>Τ</a:t>
                </a:r>
                <a:r>
                  <a:rPr lang="en-US" sz="2000" dirty="0"/>
                  <a:t> = </a:t>
                </a:r>
                <a14:m>
                  <m:oMath xmlns:m="http://schemas.openxmlformats.org/officeDocument/2006/math">
                    <m:f>
                      <m:fPr>
                        <m:ctrlPr>
                          <a:rPr lang="en-US" sz="2000" i="1" smtClean="0">
                            <a:latin typeface="Cambria Math" panose="02040503050406030204" pitchFamily="18" charset="0"/>
                          </a:rPr>
                        </m:ctrlPr>
                      </m:fPr>
                      <m:num>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𝑐𝑜𝑛𝑐𝑜𝑟𝑑𝑎𝑛𝑡</m:t>
                            </m:r>
                            <m:r>
                              <a:rPr lang="en-US" sz="2000" b="0" i="1" smtClean="0">
                                <a:latin typeface="Cambria Math" panose="02040503050406030204" pitchFamily="18" charset="0"/>
                              </a:rPr>
                              <m:t> </m:t>
                            </m:r>
                            <m:r>
                              <a:rPr lang="en-US" sz="2000" b="0" i="1" smtClean="0">
                                <a:latin typeface="Cambria Math" panose="02040503050406030204" pitchFamily="18" charset="0"/>
                              </a:rPr>
                              <m:t>𝑝𝑎𝑖𝑟𝑠</m:t>
                            </m:r>
                          </m:e>
                        </m:d>
                        <m:r>
                          <a:rPr lang="en-US" sz="2000" b="0" i="1" smtClean="0">
                            <a:latin typeface="Cambria Math" panose="02040503050406030204" pitchFamily="18" charset="0"/>
                          </a:rPr>
                          <m:t>−(</m:t>
                        </m:r>
                        <m:r>
                          <a:rPr lang="en-US" sz="2000" b="0" i="1" smtClean="0">
                            <a:latin typeface="Cambria Math" panose="02040503050406030204" pitchFamily="18" charset="0"/>
                          </a:rPr>
                          <m:t>𝑛𝑢𝑚𝑏𝑒𝑟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𝑑𝑖𝑠𝑐𝑜𝑟𝑑𝑎𝑛𝑡</m:t>
                        </m:r>
                        <m:r>
                          <a:rPr lang="en-US" sz="2000" b="0" i="1" smtClean="0">
                            <a:latin typeface="Cambria Math" panose="02040503050406030204" pitchFamily="18" charset="0"/>
                          </a:rPr>
                          <m:t> </m:t>
                        </m:r>
                        <m:r>
                          <a:rPr lang="en-US" sz="2000" b="0" i="1" smtClean="0">
                            <a:latin typeface="Cambria Math" panose="02040503050406030204" pitchFamily="18" charset="0"/>
                          </a:rPr>
                          <m:t>𝑝𝑎𝑖𝑟𝑠</m:t>
                        </m:r>
                        <m:r>
                          <a:rPr lang="en-US" sz="2000" b="0" i="1" smtClean="0">
                            <a:latin typeface="Cambria Math" panose="02040503050406030204" pitchFamily="18" charset="0"/>
                          </a:rPr>
                          <m:t>)</m:t>
                        </m:r>
                      </m:num>
                      <m:den>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2</m:t>
                        </m:r>
                      </m:den>
                    </m:f>
                  </m:oMath>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922251" y="2982122"/>
                <a:ext cx="6169446" cy="498406"/>
              </a:xfrm>
              <a:prstGeom prst="rect">
                <a:avLst/>
              </a:prstGeom>
              <a:blipFill rotWithShape="0">
                <a:blip r:embed="rId3"/>
                <a:stretch>
                  <a:fillRect l="-2470" t="-1220" b="-8537"/>
                </a:stretch>
              </a:blipFill>
            </p:spPr>
            <p:txBody>
              <a:bodyPr/>
              <a:lstStyle/>
              <a:p>
                <a:r>
                  <a:rPr 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Jaccard Similarity and Distance</a:t>
            </a:r>
          </a:p>
        </p:txBody>
      </p:sp>
      <p:sp>
        <p:nvSpPr>
          <p:cNvPr id="213" name="Shape 21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t>Compute similarity between two sets of elements</a:t>
            </a:r>
          </a:p>
          <a:p>
            <a:pPr lvl="0">
              <a:spcBef>
                <a:spcPts val="0"/>
              </a:spcBef>
              <a:buNone/>
            </a:pPr>
            <a:endParaRPr lang="en" dirty="0"/>
          </a:p>
          <a:p>
            <a:pPr lvl="0">
              <a:spcBef>
                <a:spcPts val="0"/>
              </a:spcBef>
              <a:buNone/>
            </a:pPr>
            <a:r>
              <a:rPr lang="en" dirty="0"/>
              <a:t>We choose top 500 words for each topic.</a:t>
            </a:r>
          </a:p>
          <a:p>
            <a:pPr lvl="0">
              <a:spcBef>
                <a:spcPts val="0"/>
              </a:spcBef>
              <a:buNone/>
            </a:pPr>
            <a:endParaRPr lang="en" dirty="0"/>
          </a:p>
          <a:p>
            <a:pPr lvl="0">
              <a:spcBef>
                <a:spcPts val="0"/>
              </a:spcBef>
              <a:buNone/>
            </a:pPr>
            <a:r>
              <a:rPr lang="en" dirty="0"/>
              <a:t>Distance Range:  0(same) – 1(no common elements)</a:t>
            </a:r>
          </a:p>
        </p:txBody>
      </p:sp>
      <mc:AlternateContent xmlns:mc="http://schemas.openxmlformats.org/markup-compatibility/2006" xmlns:a14="http://schemas.microsoft.com/office/drawing/2010/main">
        <mc:Choice Requires="a14">
          <p:sp>
            <p:nvSpPr>
              <p:cNvPr id="2" name="TextBox 1"/>
              <p:cNvSpPr txBox="1"/>
              <p:nvPr/>
            </p:nvSpPr>
            <p:spPr>
              <a:xfrm>
                <a:off x="2427585" y="2979914"/>
                <a:ext cx="3718967" cy="1668918"/>
              </a:xfrm>
              <a:prstGeom prst="rect">
                <a:avLst/>
              </a:prstGeom>
              <a:noFill/>
            </p:spPr>
            <p:txBody>
              <a:bodyPr wrap="none" lIns="0" tIns="0" rIns="0" bIns="0" rtlCol="0">
                <a:spAutoFit/>
              </a:bodyPr>
              <a:lstStyle/>
              <a:p>
                <a:pPr>
                  <a:lnSpc>
                    <a:spcPct val="150000"/>
                  </a:lnSpc>
                </a:pPr>
                <a:r>
                  <a:rPr lang="en-US" sz="2800" dirty="0">
                    <a:latin typeface="Cambria Math" panose="02040503050406030204" pitchFamily="18" charset="0"/>
                    <a:ea typeface="Cambria Math" panose="02040503050406030204" pitchFamily="18" charset="0"/>
                  </a:rPr>
                  <a:t>Similarity(A, B) = </a:t>
                </a:r>
                <a14:m>
                  <m:oMath xmlns:m="http://schemas.openxmlformats.org/officeDocument/2006/math">
                    <m:f>
                      <m:fPr>
                        <m:ctrlPr>
                          <a:rPr lang="en-US" sz="280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m:t>
                        </m:r>
                        <m:nary>
                          <m:naryPr>
                            <m:chr m:val="⋂"/>
                            <m:subHide m:val="on"/>
                            <m:supHide m:val="on"/>
                            <m:ctrlPr>
                              <a:rPr lang="en-US" sz="2800" b="0" i="1" smtClean="0">
                                <a:latin typeface="Cambria Math" panose="02040503050406030204" pitchFamily="18" charset="0"/>
                                <a:ea typeface="Cambria Math" panose="02040503050406030204" pitchFamily="18" charset="0"/>
                              </a:rPr>
                            </m:ctrlPr>
                          </m:naryPr>
                          <m:sub/>
                          <m:sup/>
                          <m:e>
                            <m:r>
                              <a:rPr lang="en-US" sz="2800" b="0" i="1" smtClean="0">
                                <a:latin typeface="Cambria Math" panose="02040503050406030204" pitchFamily="18" charset="0"/>
                                <a:ea typeface="Cambria Math" panose="02040503050406030204" pitchFamily="18" charset="0"/>
                              </a:rPr>
                              <m:t>𝐵</m:t>
                            </m:r>
                          </m:e>
                        </m:nary>
                        <m:r>
                          <a:rPr lang="en-US" sz="2800" b="0" i="1" smtClean="0">
                            <a:latin typeface="Cambria Math" panose="02040503050406030204" pitchFamily="18" charset="0"/>
                            <a:ea typeface="Cambria Math" panose="02040503050406030204" pitchFamily="18" charset="0"/>
                          </a:rPr>
                          <m:t>|</m:t>
                        </m:r>
                      </m:num>
                      <m:den>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m:t>
                        </m:r>
                        <m:nary>
                          <m:naryPr>
                            <m:chr m:val="⋃"/>
                            <m:subHide m:val="on"/>
                            <m:supHide m:val="on"/>
                            <m:ctrlPr>
                              <a:rPr lang="en-US" sz="2800" b="0" i="1" smtClean="0">
                                <a:latin typeface="Cambria Math" panose="02040503050406030204" pitchFamily="18" charset="0"/>
                                <a:ea typeface="Cambria Math" panose="02040503050406030204" pitchFamily="18" charset="0"/>
                              </a:rPr>
                            </m:ctrlPr>
                          </m:naryPr>
                          <m:sub/>
                          <m:sup/>
                          <m:e>
                            <m:r>
                              <a:rPr lang="en-US" sz="2800" b="0" i="1" smtClean="0">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m:t>
                            </m:r>
                          </m:e>
                        </m:nary>
                      </m:den>
                    </m:f>
                  </m:oMath>
                </a14:m>
                <a:endParaRPr lang="en-US" sz="2800" dirty="0">
                  <a:latin typeface="Cambria Math" panose="02040503050406030204" pitchFamily="18" charset="0"/>
                  <a:ea typeface="Cambria Math" panose="02040503050406030204" pitchFamily="18" charset="0"/>
                </a:endParaRPr>
              </a:p>
              <a:p>
                <a:pPr>
                  <a:lnSpc>
                    <a:spcPct val="150000"/>
                  </a:lnSpc>
                </a:pPr>
                <a:r>
                  <a:rPr lang="en-US" sz="2800" dirty="0">
                    <a:solidFill>
                      <a:schemeClr val="accent4">
                        <a:lumMod val="50000"/>
                      </a:schemeClr>
                    </a:solidFill>
                    <a:latin typeface="Cambria Math" panose="02040503050406030204" pitchFamily="18" charset="0"/>
                    <a:ea typeface="Cambria Math" panose="02040503050406030204" pitchFamily="18" charset="0"/>
                  </a:rPr>
                  <a:t>Distance = 1 - Similarity</a:t>
                </a:r>
              </a:p>
            </p:txBody>
          </p:sp>
        </mc:Choice>
        <mc:Fallback xmlns="">
          <p:sp>
            <p:nvSpPr>
              <p:cNvPr id="2" name="TextBox 1"/>
              <p:cNvSpPr txBox="1">
                <a:spLocks noRot="1" noChangeAspect="1" noMove="1" noResize="1" noEditPoints="1" noAdjustHandles="1" noChangeArrowheads="1" noChangeShapeType="1" noTextEdit="1"/>
              </p:cNvSpPr>
              <p:nvPr/>
            </p:nvSpPr>
            <p:spPr>
              <a:xfrm>
                <a:off x="2427585" y="2979914"/>
                <a:ext cx="3718967" cy="1668918"/>
              </a:xfrm>
              <a:prstGeom prst="rect">
                <a:avLst/>
              </a:prstGeom>
              <a:blipFill rotWithShape="0">
                <a:blip r:embed="rId3"/>
                <a:stretch>
                  <a:fillRect l="-5738" r="-4754" b="-6934"/>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Topic Coherence Measures</a:t>
            </a:r>
          </a:p>
        </p:txBody>
      </p:sp>
      <p:sp>
        <p:nvSpPr>
          <p:cNvPr id="220" name="Shape 220"/>
          <p:cNvSpPr txBox="1">
            <a:spLocks noGrp="1"/>
          </p:cNvSpPr>
          <p:nvPr>
            <p:ph type="body" idx="1"/>
          </p:nvPr>
        </p:nvSpPr>
        <p:spPr>
          <a:prstGeom prst="rect">
            <a:avLst/>
          </a:prstGeom>
        </p:spPr>
        <p:txBody>
          <a:bodyPr lIns="91425" tIns="91425" rIns="91425" bIns="91425" anchor="t" anchorCtr="0">
            <a:noAutofit/>
          </a:bodyPr>
          <a:lstStyle/>
          <a:p>
            <a:pPr lvl="0">
              <a:lnSpc>
                <a:spcPct val="130000"/>
              </a:lnSpc>
              <a:spcBef>
                <a:spcPts val="0"/>
              </a:spcBef>
              <a:buNone/>
            </a:pPr>
            <a:r>
              <a:rPr lang="en" dirty="0"/>
              <a:t>Represent a topic as a set of words with top distributions</a:t>
            </a:r>
          </a:p>
          <a:p>
            <a:pPr lvl="0">
              <a:lnSpc>
                <a:spcPct val="130000"/>
              </a:lnSpc>
              <a:spcBef>
                <a:spcPts val="0"/>
              </a:spcBef>
              <a:buNone/>
            </a:pPr>
            <a:endParaRPr dirty="0"/>
          </a:p>
          <a:p>
            <a:pPr marL="457200" lvl="0" indent="-228600">
              <a:lnSpc>
                <a:spcPct val="130000"/>
              </a:lnSpc>
              <a:spcBef>
                <a:spcPts val="0"/>
              </a:spcBef>
              <a:buChar char="-"/>
            </a:pPr>
            <a:r>
              <a:rPr lang="en" dirty="0"/>
              <a:t>Co-occurrence based topic coherence measure</a:t>
            </a:r>
          </a:p>
          <a:p>
            <a:pPr marL="457200" lvl="0" indent="-228600">
              <a:lnSpc>
                <a:spcPct val="130000"/>
              </a:lnSpc>
              <a:spcBef>
                <a:spcPts val="0"/>
              </a:spcBef>
              <a:buChar char="-"/>
            </a:pPr>
            <a:r>
              <a:rPr lang="en" dirty="0"/>
              <a:t>WordNet topic coherence measure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Co-occurrence Based Coherence Measure</a:t>
            </a:r>
          </a:p>
        </p:txBody>
      </p:sp>
      <p:sp>
        <p:nvSpPr>
          <p:cNvPr id="226" name="Shape 226"/>
          <p:cNvSpPr txBox="1">
            <a:spLocks noGrp="1"/>
          </p:cNvSpPr>
          <p:nvPr>
            <p:ph type="body" idx="1"/>
          </p:nvPr>
        </p:nvSpPr>
        <p:spPr>
          <a:prstGeom prst="rect">
            <a:avLst/>
          </a:prstGeom>
        </p:spPr>
        <p:txBody>
          <a:bodyPr lIns="91425" tIns="91425" rIns="91425" bIns="91425" anchor="t" anchorCtr="0">
            <a:noAutofit/>
          </a:bodyPr>
          <a:lstStyle/>
          <a:p>
            <a:pPr lvl="0">
              <a:lnSpc>
                <a:spcPct val="120000"/>
              </a:lnSpc>
              <a:spcBef>
                <a:spcPts val="0"/>
              </a:spcBef>
              <a:buNone/>
            </a:pPr>
            <a:r>
              <a:rPr lang="en" dirty="0"/>
              <a:t>For any two words v</a:t>
            </a:r>
            <a:r>
              <a:rPr lang="en" baseline="-25000" dirty="0"/>
              <a:t>l</a:t>
            </a:r>
            <a:r>
              <a:rPr lang="en" dirty="0"/>
              <a:t> and v</a:t>
            </a:r>
            <a:r>
              <a:rPr lang="en" baseline="-25000" dirty="0"/>
              <a:t>m</a:t>
            </a:r>
            <a:r>
              <a:rPr lang="en" dirty="0"/>
              <a:t> in the topic:</a:t>
            </a:r>
          </a:p>
          <a:p>
            <a:pPr lvl="0">
              <a:lnSpc>
                <a:spcPct val="120000"/>
              </a:lnSpc>
              <a:spcBef>
                <a:spcPts val="0"/>
              </a:spcBef>
              <a:buNone/>
            </a:pPr>
            <a:r>
              <a:rPr lang="en" dirty="0"/>
              <a:t>Document Frequency D(v</a:t>
            </a:r>
            <a:r>
              <a:rPr lang="en" baseline="-25000" dirty="0"/>
              <a:t>l</a:t>
            </a:r>
            <a:r>
              <a:rPr lang="en" dirty="0"/>
              <a:t>) : the number of documents that contain v</a:t>
            </a:r>
            <a:r>
              <a:rPr lang="en" baseline="-25000" dirty="0"/>
              <a:t>l</a:t>
            </a:r>
          </a:p>
          <a:p>
            <a:pPr lvl="0">
              <a:lnSpc>
                <a:spcPct val="120000"/>
              </a:lnSpc>
              <a:spcBef>
                <a:spcPts val="0"/>
              </a:spcBef>
              <a:buNone/>
            </a:pPr>
            <a:r>
              <a:rPr lang="en" dirty="0"/>
              <a:t>Co-occur</a:t>
            </a:r>
            <a:r>
              <a:rPr lang="en-US" dirty="0"/>
              <a:t>r</a:t>
            </a:r>
            <a:r>
              <a:rPr lang="en" dirty="0"/>
              <a:t>ence Document Frequency D(v</a:t>
            </a:r>
            <a:r>
              <a:rPr lang="en" baseline="-25000" dirty="0"/>
              <a:t>l</a:t>
            </a:r>
            <a:r>
              <a:rPr lang="en" dirty="0"/>
              <a:t>, v</a:t>
            </a:r>
            <a:r>
              <a:rPr lang="en" baseline="-25000" dirty="0"/>
              <a:t>m</a:t>
            </a:r>
            <a:r>
              <a:rPr lang="en" dirty="0"/>
              <a:t>) : the number of documents that contain both v</a:t>
            </a:r>
            <a:r>
              <a:rPr lang="en" baseline="-25000" dirty="0"/>
              <a:t>l</a:t>
            </a:r>
            <a:r>
              <a:rPr lang="en" dirty="0"/>
              <a:t> and v</a:t>
            </a:r>
            <a:r>
              <a:rPr lang="en" baseline="-25000" dirty="0"/>
              <a:t>m</a:t>
            </a:r>
          </a:p>
        </p:txBody>
      </p:sp>
      <p:pic>
        <p:nvPicPr>
          <p:cNvPr id="227" name="Shape 227" descr="tc.png"/>
          <p:cNvPicPr preferRelativeResize="0"/>
          <p:nvPr/>
        </p:nvPicPr>
        <p:blipFill rotWithShape="1">
          <a:blip r:embed="rId3">
            <a:alphaModFix/>
          </a:blip>
          <a:srcRect r="1117"/>
          <a:stretch/>
        </p:blipFill>
        <p:spPr>
          <a:xfrm>
            <a:off x="1623800" y="2765884"/>
            <a:ext cx="5556975" cy="1714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Tfidf Co-occurrence Based Coherence Measure</a:t>
            </a:r>
          </a:p>
        </p:txBody>
      </p:sp>
      <p:sp>
        <p:nvSpPr>
          <p:cNvPr id="233" name="Shape 23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234" name="Shape 234" descr="tfidf_tc.png"/>
          <p:cNvPicPr preferRelativeResize="0"/>
          <p:nvPr/>
        </p:nvPicPr>
        <p:blipFill rotWithShape="1">
          <a:blip r:embed="rId3">
            <a:alphaModFix/>
          </a:blip>
          <a:srcRect l="5918" r="4274"/>
          <a:stretch/>
        </p:blipFill>
        <p:spPr>
          <a:xfrm>
            <a:off x="378827" y="1241705"/>
            <a:ext cx="8212000" cy="3143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Topic Distance</a:t>
            </a:r>
          </a:p>
        </p:txBody>
      </p:sp>
      <p:sp>
        <p:nvSpPr>
          <p:cNvPr id="4" name="文本占位符 2"/>
          <p:cNvSpPr>
            <a:spLocks noGrp="1"/>
          </p:cNvSpPr>
          <p:nvPr>
            <p:ph type="body" idx="1"/>
          </p:nvPr>
        </p:nvSpPr>
        <p:spPr>
          <a:xfrm>
            <a:off x="658211" y="1566360"/>
            <a:ext cx="1796231" cy="2986389"/>
          </a:xfrm>
          <a:ln w="28575">
            <a:solidFill>
              <a:srgbClr val="C00000"/>
            </a:solidFill>
          </a:ln>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pPr>
              <a:lnSpc>
                <a:spcPct val="130000"/>
              </a:lnSpc>
            </a:pPr>
            <a:r>
              <a:rPr lang="en-US" dirty="0"/>
              <a:t>Topic 1</a:t>
            </a:r>
          </a:p>
          <a:p>
            <a:pPr marL="0" indent="0">
              <a:lnSpc>
                <a:spcPct val="130000"/>
              </a:lnSpc>
              <a:buNone/>
            </a:pPr>
            <a:r>
              <a:rPr lang="en-US" dirty="0"/>
              <a:t>-  Program</a:t>
            </a:r>
          </a:p>
          <a:p>
            <a:pPr>
              <a:lnSpc>
                <a:spcPct val="130000"/>
              </a:lnSpc>
              <a:buFontTx/>
              <a:buChar char="-"/>
            </a:pPr>
            <a:r>
              <a:rPr lang="en-US" dirty="0"/>
              <a:t>Algorithm</a:t>
            </a:r>
          </a:p>
          <a:p>
            <a:pPr>
              <a:lnSpc>
                <a:spcPct val="130000"/>
              </a:lnSpc>
              <a:buFontTx/>
              <a:buChar char="-"/>
            </a:pPr>
            <a:r>
              <a:rPr lang="en-US" dirty="0"/>
              <a:t>Command</a:t>
            </a:r>
          </a:p>
          <a:p>
            <a:pPr>
              <a:lnSpc>
                <a:spcPct val="130000"/>
              </a:lnSpc>
              <a:buFontTx/>
              <a:buChar char="-"/>
            </a:pPr>
            <a:r>
              <a:rPr lang="en-US" dirty="0"/>
              <a:t>Computation</a:t>
            </a:r>
          </a:p>
          <a:p>
            <a:pPr>
              <a:lnSpc>
                <a:spcPct val="130000"/>
              </a:lnSpc>
              <a:buFontTx/>
              <a:buChar char="-"/>
            </a:pPr>
            <a:r>
              <a:rPr lang="en-US" dirty="0"/>
              <a:t>Software</a:t>
            </a:r>
          </a:p>
          <a:p>
            <a:pPr>
              <a:lnSpc>
                <a:spcPct val="130000"/>
              </a:lnSpc>
              <a:buFontTx/>
              <a:buChar char="-"/>
            </a:pPr>
            <a:r>
              <a:rPr lang="en-US" dirty="0"/>
              <a:t>Graphics</a:t>
            </a:r>
          </a:p>
          <a:p>
            <a:pPr marL="0" indent="0">
              <a:lnSpc>
                <a:spcPct val="130000"/>
              </a:lnSpc>
              <a:buNone/>
            </a:pPr>
            <a:endParaRPr lang="en-US" dirty="0"/>
          </a:p>
          <a:p>
            <a:pPr marL="0" indent="0">
              <a:lnSpc>
                <a:spcPct val="130000"/>
              </a:lnSpc>
              <a:buNone/>
            </a:pPr>
            <a:r>
              <a:rPr lang="en-US" dirty="0"/>
              <a:t>…</a:t>
            </a:r>
          </a:p>
          <a:p>
            <a:pPr>
              <a:buFontTx/>
              <a:buChar char="-"/>
            </a:pPr>
            <a:endParaRPr lang="en-US" dirty="0"/>
          </a:p>
        </p:txBody>
      </p:sp>
      <p:sp>
        <p:nvSpPr>
          <p:cNvPr id="5" name="文本占位符 2"/>
          <p:cNvSpPr txBox="1">
            <a:spLocks/>
          </p:cNvSpPr>
          <p:nvPr/>
        </p:nvSpPr>
        <p:spPr>
          <a:xfrm>
            <a:off x="2748982" y="1566358"/>
            <a:ext cx="1796231" cy="2986389"/>
          </a:xfrm>
          <a:prstGeom prst="rect">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vert="horz" lIns="91425" tIns="91425" rIns="91425" bIns="91425" rtlCol="0" anchor="t" anchorCtr="0">
            <a:normAutofit fontScale="85000" lnSpcReduction="20000"/>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dk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dk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dk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9pPr>
          </a:lstStyle>
          <a:p>
            <a:pPr>
              <a:lnSpc>
                <a:spcPct val="130000"/>
              </a:lnSpc>
            </a:pPr>
            <a:r>
              <a:rPr lang="en-US" dirty="0"/>
              <a:t>Topic 2</a:t>
            </a:r>
          </a:p>
          <a:p>
            <a:pPr marL="0" indent="0">
              <a:lnSpc>
                <a:spcPct val="130000"/>
              </a:lnSpc>
              <a:buFont typeface="Arial" panose="020B0604020202020204" pitchFamily="34" charset="0"/>
              <a:buNone/>
            </a:pPr>
            <a:r>
              <a:rPr lang="en-US" dirty="0"/>
              <a:t>-  Software</a:t>
            </a:r>
          </a:p>
          <a:p>
            <a:pPr>
              <a:lnSpc>
                <a:spcPct val="130000"/>
              </a:lnSpc>
              <a:buFontTx/>
              <a:buChar char="-"/>
            </a:pPr>
            <a:r>
              <a:rPr lang="en-US" dirty="0"/>
              <a:t>Algorithm</a:t>
            </a:r>
          </a:p>
          <a:p>
            <a:pPr>
              <a:lnSpc>
                <a:spcPct val="130000"/>
              </a:lnSpc>
              <a:buFontTx/>
              <a:buChar char="-"/>
            </a:pPr>
            <a:r>
              <a:rPr lang="en-US" dirty="0"/>
              <a:t>Command</a:t>
            </a:r>
          </a:p>
          <a:p>
            <a:pPr>
              <a:lnSpc>
                <a:spcPct val="130000"/>
              </a:lnSpc>
              <a:buFontTx/>
              <a:buChar char="-"/>
            </a:pPr>
            <a:r>
              <a:rPr lang="en-US" dirty="0"/>
              <a:t>Engineering</a:t>
            </a:r>
          </a:p>
          <a:p>
            <a:pPr>
              <a:lnSpc>
                <a:spcPct val="130000"/>
              </a:lnSpc>
              <a:buFontTx/>
              <a:buChar char="-"/>
            </a:pPr>
            <a:r>
              <a:rPr lang="en-US" dirty="0"/>
              <a:t>Program</a:t>
            </a:r>
          </a:p>
          <a:p>
            <a:pPr>
              <a:lnSpc>
                <a:spcPct val="130000"/>
              </a:lnSpc>
              <a:buFontTx/>
              <a:buChar char="-"/>
            </a:pPr>
            <a:r>
              <a:rPr lang="en-US" dirty="0"/>
              <a:t>UI</a:t>
            </a:r>
          </a:p>
          <a:p>
            <a:pPr marL="0" indent="0">
              <a:lnSpc>
                <a:spcPct val="130000"/>
              </a:lnSpc>
              <a:buFont typeface="Arial" panose="020B0604020202020204" pitchFamily="34" charset="0"/>
              <a:buNone/>
            </a:pPr>
            <a:endParaRPr lang="en-US" dirty="0"/>
          </a:p>
          <a:p>
            <a:pPr marL="0" indent="0">
              <a:lnSpc>
                <a:spcPct val="130000"/>
              </a:lnSpc>
              <a:buFont typeface="Arial" panose="020B0604020202020204" pitchFamily="34" charset="0"/>
              <a:buNone/>
            </a:pPr>
            <a:r>
              <a:rPr lang="en-US" dirty="0"/>
              <a:t>…</a:t>
            </a:r>
          </a:p>
          <a:p>
            <a:pPr>
              <a:buFontTx/>
              <a:buChar char="-"/>
            </a:pPr>
            <a:endParaRPr lang="en-US" dirty="0"/>
          </a:p>
        </p:txBody>
      </p:sp>
      <p:sp>
        <p:nvSpPr>
          <p:cNvPr id="6" name="文本占位符 2"/>
          <p:cNvSpPr txBox="1">
            <a:spLocks/>
          </p:cNvSpPr>
          <p:nvPr/>
        </p:nvSpPr>
        <p:spPr>
          <a:xfrm>
            <a:off x="4839753" y="1573655"/>
            <a:ext cx="1796231" cy="2986389"/>
          </a:xfrm>
          <a:prstGeom prst="rect">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vert="horz" lIns="91425" tIns="91425" rIns="91425" bIns="91425" rtlCol="0" anchor="t" anchorCtr="0">
            <a:normAutofit fontScale="85000" lnSpcReduction="20000"/>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dk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dk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dk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9pPr>
          </a:lstStyle>
          <a:p>
            <a:pPr>
              <a:lnSpc>
                <a:spcPct val="130000"/>
              </a:lnSpc>
            </a:pPr>
            <a:r>
              <a:rPr lang="en-US" dirty="0"/>
              <a:t>Topic 3</a:t>
            </a:r>
          </a:p>
          <a:p>
            <a:pPr marL="0" indent="0">
              <a:lnSpc>
                <a:spcPct val="130000"/>
              </a:lnSpc>
              <a:buFont typeface="Arial" panose="020B0604020202020204" pitchFamily="34" charset="0"/>
              <a:buNone/>
            </a:pPr>
            <a:r>
              <a:rPr lang="en-US" dirty="0"/>
              <a:t>-  Program</a:t>
            </a:r>
          </a:p>
          <a:p>
            <a:pPr>
              <a:lnSpc>
                <a:spcPct val="130000"/>
              </a:lnSpc>
              <a:buFontTx/>
              <a:buChar char="-"/>
            </a:pPr>
            <a:r>
              <a:rPr lang="en-US" dirty="0"/>
              <a:t>Computation</a:t>
            </a:r>
          </a:p>
          <a:p>
            <a:pPr>
              <a:lnSpc>
                <a:spcPct val="130000"/>
              </a:lnSpc>
              <a:buFontTx/>
              <a:buChar char="-"/>
            </a:pPr>
            <a:r>
              <a:rPr lang="en-US" dirty="0"/>
              <a:t>Command</a:t>
            </a:r>
          </a:p>
          <a:p>
            <a:pPr>
              <a:lnSpc>
                <a:spcPct val="130000"/>
              </a:lnSpc>
              <a:buFontTx/>
              <a:buChar char="-"/>
            </a:pPr>
            <a:r>
              <a:rPr lang="en-US" dirty="0"/>
              <a:t>Computation</a:t>
            </a:r>
          </a:p>
          <a:p>
            <a:pPr>
              <a:lnSpc>
                <a:spcPct val="130000"/>
              </a:lnSpc>
              <a:buFontTx/>
              <a:buChar char="-"/>
            </a:pPr>
            <a:r>
              <a:rPr lang="en-US" dirty="0"/>
              <a:t>UI</a:t>
            </a:r>
          </a:p>
          <a:p>
            <a:pPr>
              <a:lnSpc>
                <a:spcPct val="130000"/>
              </a:lnSpc>
              <a:buFontTx/>
              <a:buChar char="-"/>
            </a:pPr>
            <a:r>
              <a:rPr lang="en-US" dirty="0"/>
              <a:t>Software</a:t>
            </a:r>
          </a:p>
          <a:p>
            <a:pPr marL="0" indent="0">
              <a:lnSpc>
                <a:spcPct val="130000"/>
              </a:lnSpc>
              <a:buFont typeface="Arial" panose="020B0604020202020204" pitchFamily="34" charset="0"/>
              <a:buNone/>
            </a:pPr>
            <a:endParaRPr lang="en-US" dirty="0"/>
          </a:p>
          <a:p>
            <a:pPr marL="0" indent="0">
              <a:lnSpc>
                <a:spcPct val="130000"/>
              </a:lnSpc>
              <a:buFont typeface="Arial" panose="020B0604020202020204" pitchFamily="34" charset="0"/>
              <a:buNone/>
            </a:pPr>
            <a:r>
              <a:rPr lang="en-US" dirty="0"/>
              <a:t>…</a:t>
            </a:r>
          </a:p>
          <a:p>
            <a:pPr>
              <a:buFontTx/>
              <a:buChar char="-"/>
            </a:pPr>
            <a:endParaRPr lang="en-US" dirty="0"/>
          </a:p>
        </p:txBody>
      </p:sp>
      <p:sp>
        <p:nvSpPr>
          <p:cNvPr id="7" name="文本框 6"/>
          <p:cNvSpPr txBox="1"/>
          <p:nvPr/>
        </p:nvSpPr>
        <p:spPr>
          <a:xfrm>
            <a:off x="3553811" y="984264"/>
            <a:ext cx="1762021" cy="369332"/>
          </a:xfrm>
          <a:prstGeom prst="rect">
            <a:avLst/>
          </a:prstGeom>
          <a:noFill/>
        </p:spPr>
        <p:txBody>
          <a:bodyPr wrap="none" rtlCol="0">
            <a:spAutoFit/>
          </a:bodyPr>
          <a:lstStyle/>
          <a:p>
            <a:r>
              <a:rPr lang="en-US" sz="1800" b="1" dirty="0">
                <a:solidFill>
                  <a:srgbClr val="C00000"/>
                </a:solidFill>
              </a:rPr>
              <a:t>Similar Topics</a:t>
            </a:r>
          </a:p>
        </p:txBody>
      </p:sp>
      <p:sp>
        <p:nvSpPr>
          <p:cNvPr id="8" name="文本占位符 2"/>
          <p:cNvSpPr txBox="1">
            <a:spLocks/>
          </p:cNvSpPr>
          <p:nvPr/>
        </p:nvSpPr>
        <p:spPr>
          <a:xfrm>
            <a:off x="6969360" y="1573655"/>
            <a:ext cx="1796231" cy="2986389"/>
          </a:xfrm>
          <a:prstGeom prst="rect">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vert="horz" lIns="91425" tIns="91425" rIns="91425" bIns="91425" rtlCol="0" anchor="t" anchorCtr="0">
            <a:normAutofit fontScale="85000" lnSpcReduction="20000"/>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dk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dk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dk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9pPr>
          </a:lstStyle>
          <a:p>
            <a:pPr>
              <a:lnSpc>
                <a:spcPct val="130000"/>
              </a:lnSpc>
            </a:pPr>
            <a:r>
              <a:rPr lang="en-US" dirty="0"/>
              <a:t>Topic 4</a:t>
            </a:r>
          </a:p>
          <a:p>
            <a:pPr marL="0" indent="0">
              <a:lnSpc>
                <a:spcPct val="130000"/>
              </a:lnSpc>
              <a:buFont typeface="Arial" panose="020B0604020202020204" pitchFamily="34" charset="0"/>
              <a:buNone/>
            </a:pPr>
            <a:r>
              <a:rPr lang="en-US" dirty="0"/>
              <a:t>-  Program</a:t>
            </a:r>
          </a:p>
          <a:p>
            <a:pPr>
              <a:lnSpc>
                <a:spcPct val="130000"/>
              </a:lnSpc>
              <a:buFontTx/>
              <a:buChar char="-"/>
            </a:pPr>
            <a:r>
              <a:rPr lang="en-US" dirty="0"/>
              <a:t>Command</a:t>
            </a:r>
          </a:p>
          <a:p>
            <a:pPr>
              <a:lnSpc>
                <a:spcPct val="130000"/>
              </a:lnSpc>
              <a:buFontTx/>
              <a:buChar char="-"/>
            </a:pPr>
            <a:r>
              <a:rPr lang="en-US" dirty="0"/>
              <a:t>Algorithm</a:t>
            </a:r>
          </a:p>
          <a:p>
            <a:pPr>
              <a:lnSpc>
                <a:spcPct val="130000"/>
              </a:lnSpc>
              <a:buFontTx/>
              <a:buChar char="-"/>
            </a:pPr>
            <a:r>
              <a:rPr lang="en-US" dirty="0"/>
              <a:t>Computation</a:t>
            </a:r>
          </a:p>
          <a:p>
            <a:pPr>
              <a:lnSpc>
                <a:spcPct val="130000"/>
              </a:lnSpc>
              <a:buFontTx/>
              <a:buChar char="-"/>
            </a:pPr>
            <a:r>
              <a:rPr lang="en-US" dirty="0"/>
              <a:t>Graphics</a:t>
            </a:r>
          </a:p>
          <a:p>
            <a:pPr>
              <a:lnSpc>
                <a:spcPct val="130000"/>
              </a:lnSpc>
              <a:buFontTx/>
              <a:buChar char="-"/>
            </a:pPr>
            <a:r>
              <a:rPr lang="en-US" dirty="0"/>
              <a:t>Software</a:t>
            </a:r>
          </a:p>
          <a:p>
            <a:pPr marL="0" indent="0">
              <a:lnSpc>
                <a:spcPct val="130000"/>
              </a:lnSpc>
              <a:buFont typeface="Arial" panose="020B0604020202020204" pitchFamily="34" charset="0"/>
              <a:buNone/>
            </a:pPr>
            <a:endParaRPr lang="en-US" dirty="0"/>
          </a:p>
          <a:p>
            <a:pPr marL="0" indent="0">
              <a:lnSpc>
                <a:spcPct val="130000"/>
              </a:lnSpc>
              <a:buFont typeface="Arial" panose="020B0604020202020204" pitchFamily="34" charset="0"/>
              <a:buNone/>
            </a:pPr>
            <a:r>
              <a:rPr lang="en-US" dirty="0"/>
              <a:t>…</a:t>
            </a:r>
          </a:p>
          <a:p>
            <a:pPr>
              <a:buFontTx/>
              <a:buChar char="-"/>
            </a:pPr>
            <a:endParaRPr lang="en-US" dirty="0"/>
          </a:p>
        </p:txBody>
      </p:sp>
    </p:spTree>
    <p:extLst>
      <p:ext uri="{BB962C8B-B14F-4D97-AF65-F5344CB8AC3E}">
        <p14:creationId xmlns:p14="http://schemas.microsoft.com/office/powerpoint/2010/main" val="2031609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WordNet Coherence Measure</a:t>
            </a:r>
          </a:p>
        </p:txBody>
      </p:sp>
      <p:sp>
        <p:nvSpPr>
          <p:cNvPr id="240" name="Shape 240"/>
          <p:cNvSpPr txBox="1">
            <a:spLocks noGrp="1"/>
          </p:cNvSpPr>
          <p:nvPr>
            <p:ph type="body" idx="1"/>
          </p:nvPr>
        </p:nvSpPr>
        <p:spPr>
          <a:xfrm>
            <a:off x="311700" y="1017725"/>
            <a:ext cx="8520600" cy="3416400"/>
          </a:xfrm>
          <a:prstGeom prst="rect">
            <a:avLst/>
          </a:prstGeom>
        </p:spPr>
        <p:txBody>
          <a:bodyPr lIns="91425" tIns="91425" rIns="91425" bIns="91425" anchor="t" anchorCtr="0">
            <a:noAutofit/>
          </a:bodyPr>
          <a:lstStyle/>
          <a:p>
            <a:pPr lvl="0">
              <a:spcBef>
                <a:spcPts val="0"/>
              </a:spcBef>
              <a:buNone/>
            </a:pPr>
            <a:r>
              <a:rPr lang="en" sz="2000" dirty="0"/>
              <a:t>A collection of English words.  -  A graph of synsets</a:t>
            </a:r>
          </a:p>
          <a:p>
            <a:pPr lvl="0">
              <a:spcBef>
                <a:spcPts val="0"/>
              </a:spcBef>
              <a:buNone/>
            </a:pPr>
            <a:endParaRPr lang="en" sz="2000" dirty="0">
              <a:solidFill>
                <a:schemeClr val="accent4">
                  <a:lumMod val="50000"/>
                </a:schemeClr>
              </a:solidFill>
            </a:endParaRPr>
          </a:p>
          <a:p>
            <a:pPr lvl="0">
              <a:spcBef>
                <a:spcPts val="0"/>
              </a:spcBef>
              <a:buNone/>
            </a:pPr>
            <a:r>
              <a:rPr lang="en" sz="2000" dirty="0">
                <a:solidFill>
                  <a:schemeClr val="accent4">
                    <a:lumMod val="50000"/>
                  </a:schemeClr>
                </a:solidFill>
              </a:rPr>
              <a:t>A synset represents a specific semantical concept</a:t>
            </a:r>
          </a:p>
          <a:p>
            <a:pPr lvl="0">
              <a:spcBef>
                <a:spcPts val="0"/>
              </a:spcBef>
              <a:buNone/>
            </a:pPr>
            <a:r>
              <a:rPr lang="en" sz="2000" dirty="0">
                <a:solidFill>
                  <a:schemeClr val="accent4">
                    <a:lumMod val="50000"/>
                  </a:schemeClr>
                </a:solidFill>
              </a:rPr>
              <a:t>Synset _____</a:t>
            </a:r>
            <a:r>
              <a:rPr lang="en" sz="2000" u="sng" dirty="0">
                <a:solidFill>
                  <a:schemeClr val="accent4">
                    <a:lumMod val="50000"/>
                  </a:schemeClr>
                </a:solidFill>
              </a:rPr>
              <a:t>many to many</a:t>
            </a:r>
            <a:r>
              <a:rPr lang="en" sz="2000" dirty="0">
                <a:solidFill>
                  <a:schemeClr val="accent4">
                    <a:lumMod val="50000"/>
                  </a:schemeClr>
                </a:solidFill>
              </a:rPr>
              <a:t>_____Word</a:t>
            </a:r>
          </a:p>
          <a:p>
            <a:pPr lvl="0">
              <a:spcBef>
                <a:spcPts val="0"/>
              </a:spcBef>
              <a:buNone/>
            </a:pPr>
            <a:endParaRPr lang="en" sz="2000" dirty="0">
              <a:solidFill>
                <a:schemeClr val="accent4">
                  <a:lumMod val="50000"/>
                </a:schemeClr>
              </a:solidFill>
            </a:endParaRPr>
          </a:p>
          <a:p>
            <a:pPr lvl="0">
              <a:spcBef>
                <a:spcPts val="0"/>
              </a:spcBef>
              <a:buNone/>
            </a:pPr>
            <a:r>
              <a:rPr lang="en" sz="1400" b="1" dirty="0">
                <a:solidFill>
                  <a:schemeClr val="tx1">
                    <a:lumMod val="75000"/>
                  </a:schemeClr>
                </a:solidFill>
              </a:rPr>
              <a:t>Engineer: </a:t>
            </a:r>
          </a:p>
          <a:p>
            <a:pPr lvl="0" rtl="0">
              <a:spcBef>
                <a:spcPts val="1400"/>
              </a:spcBef>
              <a:spcAft>
                <a:spcPts val="400"/>
              </a:spcAft>
              <a:buNone/>
            </a:pPr>
            <a:r>
              <a:rPr lang="en" sz="1400" b="1" dirty="0">
                <a:solidFill>
                  <a:schemeClr val="bg1">
                    <a:lumMod val="50000"/>
                  </a:schemeClr>
                </a:solidFill>
              </a:rPr>
              <a:t>Noun</a:t>
            </a:r>
          </a:p>
          <a:p>
            <a:pPr marL="457200" lvl="0" indent="-298450">
              <a:spcBef>
                <a:spcPts val="0"/>
              </a:spcBef>
              <a:spcAft>
                <a:spcPts val="0"/>
              </a:spcAft>
              <a:buClr>
                <a:schemeClr val="dk1"/>
              </a:buClr>
              <a:buSzPct val="100000"/>
            </a:pPr>
            <a:r>
              <a:rPr lang="en" sz="1400" dirty="0">
                <a:solidFill>
                  <a:schemeClr val="bg1">
                    <a:lumMod val="50000"/>
                  </a:schemeClr>
                </a:solidFill>
              </a:rPr>
              <a:t>S: (n) </a:t>
            </a:r>
            <a:r>
              <a:rPr lang="en" sz="1400" b="1" dirty="0">
                <a:solidFill>
                  <a:schemeClr val="bg1">
                    <a:lumMod val="50000"/>
                  </a:schemeClr>
                </a:solidFill>
              </a:rPr>
              <a:t>engineer</a:t>
            </a:r>
            <a:r>
              <a:rPr lang="en" sz="1400" dirty="0">
                <a:solidFill>
                  <a:schemeClr val="bg1">
                    <a:lumMod val="50000"/>
                  </a:schemeClr>
                </a:solidFill>
              </a:rPr>
              <a:t>, applied scientist, technologist (a person who uses scientific knowledge to solve practical problems)</a:t>
            </a:r>
          </a:p>
          <a:p>
            <a:pPr marL="457200" lvl="0" indent="-298450">
              <a:spcBef>
                <a:spcPts val="0"/>
              </a:spcBef>
              <a:spcAft>
                <a:spcPts val="0"/>
              </a:spcAft>
              <a:buClr>
                <a:schemeClr val="dk1"/>
              </a:buClr>
              <a:buSzPct val="100000"/>
            </a:pPr>
            <a:r>
              <a:rPr lang="en" sz="1400" dirty="0">
                <a:solidFill>
                  <a:schemeClr val="bg1">
                    <a:lumMod val="50000"/>
                  </a:schemeClr>
                </a:solidFill>
              </a:rPr>
              <a:t>S: (n) </a:t>
            </a:r>
            <a:r>
              <a:rPr lang="en" sz="1400" b="1" dirty="0">
                <a:solidFill>
                  <a:schemeClr val="bg1">
                    <a:lumMod val="50000"/>
                  </a:schemeClr>
                </a:solidFill>
              </a:rPr>
              <a:t>engineer</a:t>
            </a:r>
            <a:r>
              <a:rPr lang="en" sz="1400" dirty="0">
                <a:solidFill>
                  <a:schemeClr val="bg1">
                    <a:lumMod val="50000"/>
                  </a:schemeClr>
                </a:solidFill>
              </a:rPr>
              <a:t>, locomotive engineer, railroad engineer, engine driver (the operator of a railway locomotive)</a:t>
            </a:r>
          </a:p>
          <a:p>
            <a:pPr lvl="0">
              <a:spcBef>
                <a:spcPts val="1400"/>
              </a:spcBef>
              <a:spcAft>
                <a:spcPts val="400"/>
              </a:spcAft>
              <a:buClr>
                <a:schemeClr val="dk1"/>
              </a:buClr>
              <a:buSzPct val="84615"/>
              <a:buFont typeface="Arial"/>
              <a:buNone/>
            </a:pPr>
            <a:r>
              <a:rPr lang="en" sz="1400" b="1" dirty="0">
                <a:solidFill>
                  <a:schemeClr val="bg1">
                    <a:lumMod val="50000"/>
                  </a:schemeClr>
                </a:solidFill>
              </a:rPr>
              <a:t>Verb</a:t>
            </a:r>
          </a:p>
          <a:p>
            <a:pPr marL="457200" lvl="0" indent="-298450">
              <a:spcBef>
                <a:spcPts val="0"/>
              </a:spcBef>
              <a:spcAft>
                <a:spcPts val="0"/>
              </a:spcAft>
              <a:buClr>
                <a:schemeClr val="dk1"/>
              </a:buClr>
              <a:buSzPct val="100000"/>
            </a:pPr>
            <a:r>
              <a:rPr lang="en" sz="1400" dirty="0">
                <a:solidFill>
                  <a:schemeClr val="bg1">
                    <a:lumMod val="50000"/>
                  </a:schemeClr>
                </a:solidFill>
              </a:rPr>
              <a:t>S: (v) </a:t>
            </a:r>
            <a:r>
              <a:rPr lang="en" sz="1400" b="1" dirty="0">
                <a:solidFill>
                  <a:schemeClr val="bg1">
                    <a:lumMod val="50000"/>
                  </a:schemeClr>
                </a:solidFill>
              </a:rPr>
              <a:t>engineer</a:t>
            </a:r>
            <a:r>
              <a:rPr lang="en" sz="1400" dirty="0">
                <a:solidFill>
                  <a:schemeClr val="bg1">
                    <a:lumMod val="50000"/>
                  </a:schemeClr>
                </a:solidFill>
              </a:rPr>
              <a:t> (design as an engineer) </a:t>
            </a:r>
            <a:r>
              <a:rPr lang="en" sz="1400" i="1" dirty="0">
                <a:solidFill>
                  <a:schemeClr val="bg1">
                    <a:lumMod val="50000"/>
                  </a:schemeClr>
                </a:solidFill>
              </a:rPr>
              <a:t>"He engineered the water supply project"</a:t>
            </a:r>
          </a:p>
          <a:p>
            <a:pPr marL="457200" lvl="0" indent="-298450">
              <a:spcBef>
                <a:spcPts val="0"/>
              </a:spcBef>
              <a:spcAft>
                <a:spcPts val="0"/>
              </a:spcAft>
              <a:buClr>
                <a:schemeClr val="dk1"/>
              </a:buClr>
              <a:buSzPct val="100000"/>
            </a:pPr>
            <a:r>
              <a:rPr lang="en" sz="1400" dirty="0">
                <a:solidFill>
                  <a:schemeClr val="bg1">
                    <a:lumMod val="50000"/>
                  </a:schemeClr>
                </a:solidFill>
              </a:rPr>
              <a:t>S: (v) mastermind, </a:t>
            </a:r>
            <a:r>
              <a:rPr lang="en" sz="1400" b="1" dirty="0">
                <a:solidFill>
                  <a:schemeClr val="bg1">
                    <a:lumMod val="50000"/>
                  </a:schemeClr>
                </a:solidFill>
              </a:rPr>
              <a:t>engineer</a:t>
            </a:r>
            <a:r>
              <a:rPr lang="en" sz="1400" dirty="0">
                <a:solidFill>
                  <a:schemeClr val="bg1">
                    <a:lumMod val="50000"/>
                  </a:schemeClr>
                </a:solidFill>
              </a:rPr>
              <a:t>, direct, organize, organise, orchestrate (plan and direct (a complex undertaking)) </a:t>
            </a:r>
            <a:r>
              <a:rPr lang="en" sz="1400" i="1" dirty="0">
                <a:solidFill>
                  <a:schemeClr val="bg1">
                    <a:lumMod val="50000"/>
                  </a:schemeClr>
                </a:solidFill>
              </a:rPr>
              <a:t>"he masterminded the robbery"</a:t>
            </a:r>
          </a:p>
          <a:p>
            <a:pPr lvl="0">
              <a:spcBef>
                <a:spcPts val="0"/>
              </a:spcBef>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WordNet Coherence Measure</a:t>
            </a:r>
          </a:p>
        </p:txBody>
      </p:sp>
      <p:sp>
        <p:nvSpPr>
          <p:cNvPr id="246" name="Shape 246"/>
          <p:cNvSpPr txBox="1">
            <a:spLocks noGrp="1"/>
          </p:cNvSpPr>
          <p:nvPr>
            <p:ph type="body" idx="1"/>
          </p:nvPr>
        </p:nvSpPr>
        <p:spPr>
          <a:xfrm>
            <a:off x="311700" y="1152475"/>
            <a:ext cx="8520600" cy="3827700"/>
          </a:xfrm>
          <a:prstGeom prst="rect">
            <a:avLst/>
          </a:prstGeom>
        </p:spPr>
        <p:txBody>
          <a:bodyPr lIns="91425" tIns="91425" rIns="91425" bIns="91425" anchor="t" anchorCtr="0">
            <a:noAutofit/>
          </a:bodyPr>
          <a:lstStyle/>
          <a:p>
            <a:pPr lvl="0">
              <a:lnSpc>
                <a:spcPct val="130000"/>
              </a:lnSpc>
              <a:spcBef>
                <a:spcPts val="0"/>
              </a:spcBef>
              <a:buNone/>
            </a:pPr>
            <a:r>
              <a:rPr lang="en" dirty="0"/>
              <a:t>Synsets are connected by different relationships:</a:t>
            </a:r>
          </a:p>
          <a:p>
            <a:pPr marL="457200" lvl="0" indent="-228600" rtl="0">
              <a:lnSpc>
                <a:spcPct val="130000"/>
              </a:lnSpc>
              <a:spcBef>
                <a:spcPts val="0"/>
              </a:spcBef>
              <a:buChar char="-"/>
            </a:pPr>
            <a:r>
              <a:rPr lang="en" dirty="0">
                <a:solidFill>
                  <a:schemeClr val="accent4">
                    <a:lumMod val="50000"/>
                  </a:schemeClr>
                </a:solidFill>
              </a:rPr>
              <a:t>Hierarchical:  </a:t>
            </a:r>
          </a:p>
          <a:p>
            <a:pPr marL="457200" lvl="0" indent="-228600" rtl="0">
              <a:lnSpc>
                <a:spcPct val="130000"/>
              </a:lnSpc>
              <a:spcBef>
                <a:spcPts val="0"/>
              </a:spcBef>
              <a:buAutoNum type="alphaLcPeriod"/>
            </a:pPr>
            <a:r>
              <a:rPr lang="en" sz="1800" dirty="0"/>
              <a:t>Hypernyms:  carnivore is a hypernym of dog </a:t>
            </a:r>
          </a:p>
          <a:p>
            <a:pPr marL="457200" lvl="0" indent="-228600" rtl="0">
              <a:lnSpc>
                <a:spcPct val="130000"/>
              </a:lnSpc>
              <a:spcBef>
                <a:spcPts val="0"/>
              </a:spcBef>
              <a:buAutoNum type="alphaLcPeriod"/>
            </a:pPr>
            <a:r>
              <a:rPr lang="en" sz="1800" dirty="0"/>
              <a:t>Hyponyms:  dog is a hyponym of carnivore</a:t>
            </a:r>
          </a:p>
          <a:p>
            <a:pPr lvl="0" rtl="0">
              <a:lnSpc>
                <a:spcPct val="130000"/>
              </a:lnSpc>
              <a:spcBef>
                <a:spcPts val="0"/>
              </a:spcBef>
              <a:buNone/>
            </a:pPr>
            <a:endParaRPr dirty="0"/>
          </a:p>
          <a:p>
            <a:pPr marL="457200" lvl="0" indent="-228600" rtl="0">
              <a:lnSpc>
                <a:spcPct val="130000"/>
              </a:lnSpc>
              <a:spcBef>
                <a:spcPts val="0"/>
              </a:spcBef>
              <a:buChar char="-"/>
            </a:pPr>
            <a:r>
              <a:rPr lang="en" dirty="0">
                <a:solidFill>
                  <a:schemeClr val="accent4">
                    <a:lumMod val="50000"/>
                  </a:schemeClr>
                </a:solidFill>
              </a:rPr>
              <a:t>Horizontal:</a:t>
            </a:r>
          </a:p>
          <a:p>
            <a:pPr marL="457200" lvl="0" indent="-228600" rtl="0">
              <a:lnSpc>
                <a:spcPct val="130000"/>
              </a:lnSpc>
              <a:spcBef>
                <a:spcPts val="0"/>
              </a:spcBef>
              <a:buAutoNum type="alphaLcPeriod"/>
            </a:pPr>
            <a:r>
              <a:rPr lang="en" sz="1800" dirty="0"/>
              <a:t>Antonym:  able, unable</a:t>
            </a:r>
          </a:p>
          <a:p>
            <a:pPr marL="457200" lvl="0" indent="-228600" rtl="0">
              <a:lnSpc>
                <a:spcPct val="130000"/>
              </a:lnSpc>
              <a:spcBef>
                <a:spcPts val="0"/>
              </a:spcBef>
              <a:buAutoNum type="alphaLcPeriod"/>
            </a:pPr>
            <a:r>
              <a:rPr lang="en" sz="1800" dirty="0"/>
              <a:t>Pertainym: academic, academia</a:t>
            </a:r>
          </a:p>
          <a:p>
            <a:pPr marL="457200" lvl="0" indent="-228600" rtl="0">
              <a:lnSpc>
                <a:spcPct val="130000"/>
              </a:lnSpc>
              <a:spcBef>
                <a:spcPts val="0"/>
              </a:spcBef>
              <a:buAutoNum type="alphaLcPeriod"/>
            </a:pPr>
            <a:r>
              <a:rPr lang="en" sz="1800" dirty="0"/>
              <a:t>There are many other horizontal relationships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WordNet Coherence Measure</a:t>
            </a:r>
          </a:p>
        </p:txBody>
      </p:sp>
      <mc:AlternateContent xmlns:mc="http://schemas.openxmlformats.org/markup-compatibility/2006" xmlns:a14="http://schemas.microsoft.com/office/drawing/2010/main">
        <mc:Choice Requires="a14">
          <p:sp>
            <p:nvSpPr>
              <p:cNvPr id="258" name="Shape 258"/>
              <p:cNvSpPr txBox="1">
                <a:spLocks noGrp="1"/>
              </p:cNvSpPr>
              <p:nvPr>
                <p:ph type="body" idx="1"/>
              </p:nvPr>
            </p:nvSpPr>
            <p:spPr>
              <a:xfrm>
                <a:off x="311700" y="1152475"/>
                <a:ext cx="5257291" cy="3416400"/>
              </a:xfrm>
              <a:prstGeom prst="rect">
                <a:avLst/>
              </a:prstGeom>
            </p:spPr>
            <p:txBody>
              <a:bodyPr lIns="91425" tIns="91425" rIns="91425" bIns="91425" anchor="t" anchorCtr="0">
                <a:noAutofit/>
              </a:bodyPr>
              <a:lstStyle/>
              <a:p>
                <a:pPr lvl="0">
                  <a:lnSpc>
                    <a:spcPct val="150000"/>
                  </a:lnSpc>
                  <a:spcBef>
                    <a:spcPts val="0"/>
                  </a:spcBef>
                  <a:buNone/>
                </a:pPr>
                <a:r>
                  <a:rPr lang="en" sz="1600" b="1" dirty="0">
                    <a:solidFill>
                      <a:schemeClr val="accent4">
                        <a:lumMod val="50000"/>
                      </a:schemeClr>
                    </a:solidFill>
                  </a:rPr>
                  <a:t>There are diverse methods measuring relevance of two synsets.</a:t>
                </a:r>
              </a:p>
              <a:p>
                <a:pPr lvl="0">
                  <a:lnSpc>
                    <a:spcPct val="150000"/>
                  </a:lnSpc>
                  <a:spcBef>
                    <a:spcPts val="0"/>
                  </a:spcBef>
                  <a:buNone/>
                </a:pPr>
                <a:endParaRPr lang="en" sz="1600" b="1" dirty="0">
                  <a:solidFill>
                    <a:schemeClr val="accent4">
                      <a:lumMod val="50000"/>
                    </a:schemeClr>
                  </a:solidFill>
                </a:endParaRPr>
              </a:p>
              <a:p>
                <a:pPr lvl="0">
                  <a:lnSpc>
                    <a:spcPct val="150000"/>
                  </a:lnSpc>
                  <a:spcBef>
                    <a:spcPts val="0"/>
                  </a:spcBef>
                  <a:buNone/>
                </a:pPr>
                <a:r>
                  <a:rPr lang="en" sz="1600" dirty="0">
                    <a:solidFill>
                      <a:schemeClr val="accent4">
                        <a:lumMod val="50000"/>
                      </a:schemeClr>
                    </a:solidFill>
                  </a:rPr>
                  <a:t>Path:</a:t>
                </a:r>
                <a:r>
                  <a:rPr lang="en" sz="1600" dirty="0"/>
                  <a:t> </a:t>
                </a:r>
                <a:r>
                  <a:rPr lang="en" sz="1600" dirty="0">
                    <a:latin typeface="Cambria Math" panose="02040503050406030204" pitchFamily="18" charset="0"/>
                    <a:ea typeface="Cambria Math" panose="02040503050406030204" pitchFamily="18" charset="0"/>
                  </a:rPr>
                  <a:t>sim(s</a:t>
                </a:r>
                <a:r>
                  <a:rPr lang="en" sz="1600" baseline="-25000" dirty="0">
                    <a:latin typeface="Cambria Math" panose="02040503050406030204" pitchFamily="18" charset="0"/>
                    <a:ea typeface="Cambria Math" panose="02040503050406030204" pitchFamily="18" charset="0"/>
                  </a:rPr>
                  <a:t>1</a:t>
                </a:r>
                <a:r>
                  <a:rPr lang="en" sz="1600" dirty="0">
                    <a:latin typeface="Cambria Math" panose="02040503050406030204" pitchFamily="18" charset="0"/>
                    <a:ea typeface="Cambria Math" panose="02040503050406030204" pitchFamily="18" charset="0"/>
                  </a:rPr>
                  <a:t>,s</a:t>
                </a:r>
                <a:r>
                  <a:rPr lang="en" sz="1600" baseline="-25000" dirty="0">
                    <a:latin typeface="Cambria Math" panose="02040503050406030204" pitchFamily="18" charset="0"/>
                    <a:ea typeface="Cambria Math" panose="02040503050406030204" pitchFamily="18" charset="0"/>
                  </a:rPr>
                  <a:t>2</a:t>
                </a:r>
                <a:r>
                  <a:rPr lang="en" sz="1600" dirty="0">
                    <a:latin typeface="Cambria Math" panose="02040503050406030204" pitchFamily="18" charset="0"/>
                    <a:ea typeface="Cambria Math" panose="02040503050406030204" pitchFamily="18" charset="0"/>
                  </a:rPr>
                  <a:t>) = </a:t>
                </a:r>
                <a14:m>
                  <m:oMath xmlns:m="http://schemas.openxmlformats.org/officeDocument/2006/math">
                    <m:f>
                      <m:fPr>
                        <m:ctrlPr>
                          <a:rPr lang="en" sz="160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𝑠𝑝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baseline="-25000"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baseline="-25000"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m:t>
                        </m:r>
                      </m:den>
                    </m:f>
                  </m:oMath>
                </a14:m>
                <a:endParaRPr lang="en" sz="1600" dirty="0"/>
              </a:p>
              <a:p>
                <a:pPr lvl="0">
                  <a:lnSpc>
                    <a:spcPct val="150000"/>
                  </a:lnSpc>
                  <a:buNone/>
                </a:pPr>
                <a:r>
                  <a:rPr lang="en" sz="1600" dirty="0">
                    <a:solidFill>
                      <a:schemeClr val="accent4">
                        <a:lumMod val="50000"/>
                      </a:schemeClr>
                    </a:solidFill>
                  </a:rPr>
                  <a:t>LCH:</a:t>
                </a:r>
                <a:r>
                  <a:rPr lang="en" sz="1600" dirty="0"/>
                  <a:t> </a:t>
                </a:r>
                <a:r>
                  <a:rPr lang="en" sz="1600" dirty="0">
                    <a:latin typeface="Cambria Math" panose="02040503050406030204" pitchFamily="18" charset="0"/>
                    <a:ea typeface="Cambria Math" panose="02040503050406030204" pitchFamily="18" charset="0"/>
                  </a:rPr>
                  <a:t>sim(s</a:t>
                </a:r>
                <a:r>
                  <a:rPr lang="en" sz="1600" baseline="-25000" dirty="0">
                    <a:latin typeface="Cambria Math" panose="02040503050406030204" pitchFamily="18" charset="0"/>
                    <a:ea typeface="Cambria Math" panose="02040503050406030204" pitchFamily="18" charset="0"/>
                  </a:rPr>
                  <a:t>1</a:t>
                </a:r>
                <a:r>
                  <a:rPr lang="en" sz="1600" dirty="0">
                    <a:latin typeface="Cambria Math" panose="02040503050406030204" pitchFamily="18" charset="0"/>
                    <a:ea typeface="Cambria Math" panose="02040503050406030204" pitchFamily="18" charset="0"/>
                  </a:rPr>
                  <a:t>,s</a:t>
                </a:r>
                <a:r>
                  <a:rPr lang="en" sz="1600" baseline="-25000" dirty="0">
                    <a:latin typeface="Cambria Math" panose="02040503050406030204" pitchFamily="18" charset="0"/>
                    <a:ea typeface="Cambria Math" panose="02040503050406030204" pitchFamily="18" charset="0"/>
                  </a:rPr>
                  <a:t>2</a:t>
                </a:r>
                <a:r>
                  <a:rPr lang="en" sz="1600" dirty="0">
                    <a:latin typeface="Cambria Math" panose="02040503050406030204" pitchFamily="18" charset="0"/>
                    <a:ea typeface="Cambria Math" panose="02040503050406030204" pitchFamily="18" charset="0"/>
                  </a:rPr>
                  <a:t>) = - log ( </a:t>
                </a:r>
                <a14:m>
                  <m:oMath xmlns:m="http://schemas.openxmlformats.org/officeDocument/2006/math">
                    <m:f>
                      <m:fPr>
                        <m:ctrlPr>
                          <a:rPr lang="en" sz="1600" i="1" smtClean="0">
                            <a:latin typeface="Cambria Math" panose="02040503050406030204" pitchFamily="18" charset="0"/>
                            <a:ea typeface="Cambria Math" panose="02040503050406030204" pitchFamily="18" charset="0"/>
                          </a:rPr>
                        </m:ctrlPr>
                      </m:fPr>
                      <m:num>
                        <m:r>
                          <m:rPr>
                            <m:nor/>
                          </m:rPr>
                          <a:rPr lang="en" sz="1600" dirty="0">
                            <a:latin typeface="Cambria Math" panose="02040503050406030204" pitchFamily="18" charset="0"/>
                            <a:ea typeface="Cambria Math" panose="02040503050406030204" pitchFamily="18" charset="0"/>
                          </a:rPr>
                          <m:t>sp</m:t>
                        </m:r>
                        <m:r>
                          <m:rPr>
                            <m:nor/>
                          </m:rPr>
                          <a:rPr lang="en" sz="1600" dirty="0">
                            <a:latin typeface="Cambria Math" panose="02040503050406030204" pitchFamily="18" charset="0"/>
                            <a:ea typeface="Cambria Math" panose="02040503050406030204" pitchFamily="18" charset="0"/>
                          </a:rPr>
                          <m:t> (</m:t>
                        </m:r>
                        <m:r>
                          <m:rPr>
                            <m:nor/>
                          </m:rPr>
                          <a:rPr lang="en" sz="1600" dirty="0">
                            <a:latin typeface="Cambria Math" panose="02040503050406030204" pitchFamily="18" charset="0"/>
                            <a:ea typeface="Cambria Math" panose="02040503050406030204" pitchFamily="18" charset="0"/>
                          </a:rPr>
                          <m:t>s</m:t>
                        </m:r>
                        <m:r>
                          <m:rPr>
                            <m:nor/>
                          </m:rPr>
                          <a:rPr lang="en" sz="1600" dirty="0">
                            <a:latin typeface="Cambria Math" panose="02040503050406030204" pitchFamily="18" charset="0"/>
                            <a:ea typeface="Cambria Math" panose="02040503050406030204" pitchFamily="18" charset="0"/>
                          </a:rPr>
                          <m:t>1</m:t>
                        </m:r>
                        <m:r>
                          <m:rPr>
                            <m:nor/>
                          </m:rPr>
                          <a:rPr lang="en" sz="1600" dirty="0">
                            <a:latin typeface="Cambria Math" panose="02040503050406030204" pitchFamily="18" charset="0"/>
                            <a:ea typeface="Cambria Math" panose="02040503050406030204" pitchFamily="18" charset="0"/>
                          </a:rPr>
                          <m:t>, </m:t>
                        </m:r>
                        <m:r>
                          <m:rPr>
                            <m:nor/>
                          </m:rPr>
                          <a:rPr lang="en" sz="1600" dirty="0">
                            <a:latin typeface="Cambria Math" panose="02040503050406030204" pitchFamily="18" charset="0"/>
                            <a:ea typeface="Cambria Math" panose="02040503050406030204" pitchFamily="18" charset="0"/>
                          </a:rPr>
                          <m:t>s</m:t>
                        </m:r>
                        <m:r>
                          <m:rPr>
                            <m:nor/>
                          </m:rPr>
                          <a:rPr lang="en" sz="1600" dirty="0">
                            <a:latin typeface="Cambria Math" panose="02040503050406030204" pitchFamily="18" charset="0"/>
                            <a:ea typeface="Cambria Math" panose="02040503050406030204" pitchFamily="18" charset="0"/>
                          </a:rPr>
                          <m:t>2</m:t>
                        </m:r>
                        <m:r>
                          <m:rPr>
                            <m:nor/>
                          </m:rPr>
                          <a:rPr lang="en" sz="1600" dirty="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𝐷</m:t>
                        </m:r>
                      </m:den>
                    </m:f>
                  </m:oMath>
                </a14:m>
                <a:r>
                  <a:rPr lang="en" sz="1600" dirty="0">
                    <a:latin typeface="Cambria Math" panose="02040503050406030204" pitchFamily="18" charset="0"/>
                    <a:ea typeface="Cambria Math" panose="02040503050406030204" pitchFamily="18" charset="0"/>
                  </a:rPr>
                  <a:t> )</a:t>
                </a:r>
              </a:p>
              <a:p>
                <a:pPr lvl="0">
                  <a:lnSpc>
                    <a:spcPct val="150000"/>
                  </a:lnSpc>
                  <a:buNone/>
                </a:pPr>
                <a:r>
                  <a:rPr lang="en" sz="1600" dirty="0">
                    <a:latin typeface="Cambria Math" panose="02040503050406030204" pitchFamily="18" charset="0"/>
                    <a:ea typeface="Cambria Math" panose="02040503050406030204" pitchFamily="18" charset="0"/>
                  </a:rPr>
                  <a:t>D: the maximum depth of WordNet</a:t>
                </a:r>
                <a:endParaRPr lang="en" sz="1600" dirty="0"/>
              </a:p>
              <a:p>
                <a:pPr lvl="0">
                  <a:lnSpc>
                    <a:spcPct val="150000"/>
                  </a:lnSpc>
                  <a:buNone/>
                </a:pPr>
                <a:r>
                  <a:rPr lang="en" sz="1600" dirty="0">
                    <a:solidFill>
                      <a:schemeClr val="accent4">
                        <a:lumMod val="50000"/>
                      </a:schemeClr>
                    </a:solidFill>
                  </a:rPr>
                  <a:t>WuP:</a:t>
                </a:r>
                <a:r>
                  <a:rPr lang="en" sz="1600" dirty="0"/>
                  <a:t> </a:t>
                </a:r>
                <a:r>
                  <a:rPr lang="en" sz="1600" dirty="0">
                    <a:latin typeface="Cambria Math" panose="02040503050406030204" pitchFamily="18" charset="0"/>
                    <a:ea typeface="Cambria Math" panose="02040503050406030204" pitchFamily="18" charset="0"/>
                  </a:rPr>
                  <a:t>sim(s</a:t>
                </a:r>
                <a:r>
                  <a:rPr lang="en" sz="1600" baseline="-25000" dirty="0">
                    <a:latin typeface="Cambria Math" panose="02040503050406030204" pitchFamily="18" charset="0"/>
                    <a:ea typeface="Cambria Math" panose="02040503050406030204" pitchFamily="18" charset="0"/>
                  </a:rPr>
                  <a:t>1</a:t>
                </a:r>
                <a:r>
                  <a:rPr lang="en" sz="1600" dirty="0">
                    <a:latin typeface="Cambria Math" panose="02040503050406030204" pitchFamily="18" charset="0"/>
                    <a:ea typeface="Cambria Math" panose="02040503050406030204" pitchFamily="18" charset="0"/>
                  </a:rPr>
                  <a:t>, s</a:t>
                </a:r>
                <a:r>
                  <a:rPr lang="en" sz="1600" baseline="-25000" dirty="0">
                    <a:latin typeface="Cambria Math" panose="02040503050406030204" pitchFamily="18" charset="0"/>
                    <a:ea typeface="Cambria Math" panose="02040503050406030204" pitchFamily="18" charset="0"/>
                  </a:rPr>
                  <a:t>2</a:t>
                </a:r>
                <a:r>
                  <a:rPr lang="en" sz="1600" dirty="0">
                    <a:latin typeface="Cambria Math" panose="02040503050406030204" pitchFamily="18" charset="0"/>
                    <a:ea typeface="Cambria Math" panose="02040503050406030204" pitchFamily="18" charset="0"/>
                  </a:rPr>
                  <a:t>) = </a:t>
                </a:r>
                <a14:m>
                  <m:oMath xmlns:m="http://schemas.openxmlformats.org/officeDocument/2006/math">
                    <m:f>
                      <m:fPr>
                        <m:ctrlPr>
                          <a:rPr lang="en" sz="1600" i="1" smtClean="0">
                            <a:latin typeface="Cambria Math" panose="02040503050406030204" pitchFamily="18" charset="0"/>
                            <a:ea typeface="Cambria Math" panose="02040503050406030204" pitchFamily="18" charset="0"/>
                          </a:rPr>
                        </m:ctrlPr>
                      </m:fPr>
                      <m:num>
                        <m:r>
                          <m:rPr>
                            <m:nor/>
                          </m:rPr>
                          <a:rPr lang="en" sz="1600" dirty="0">
                            <a:latin typeface="Cambria Math" panose="02040503050406030204" pitchFamily="18" charset="0"/>
                            <a:ea typeface="Cambria Math" panose="02040503050406030204" pitchFamily="18" charset="0"/>
                          </a:rPr>
                          <m:t>2</m:t>
                        </m:r>
                        <m:r>
                          <m:rPr>
                            <m:nor/>
                          </m:rPr>
                          <a:rPr lang="en" sz="1600" dirty="0">
                            <a:latin typeface="Cambria Math" panose="02040503050406030204" pitchFamily="18" charset="0"/>
                            <a:ea typeface="Cambria Math" panose="02040503050406030204" pitchFamily="18" charset="0"/>
                          </a:rPr>
                          <m:t>depth</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lcs</m:t>
                        </m:r>
                        <m:r>
                          <m:rPr>
                            <m:nor/>
                          </m:rPr>
                          <a:rPr lang="en" sz="1600" dirty="0">
                            <a:latin typeface="Cambria Math" panose="02040503050406030204" pitchFamily="18" charset="0"/>
                            <a:ea typeface="Cambria Math" panose="02040503050406030204" pitchFamily="18" charset="0"/>
                          </a:rPr>
                          <m:t> </m:t>
                        </m:r>
                        <m:r>
                          <m:rPr>
                            <m:nor/>
                          </m:rPr>
                          <a:rPr lang="en" sz="1600" baseline="-25000" dirty="0">
                            <a:latin typeface="Cambria Math" panose="02040503050406030204" pitchFamily="18" charset="0"/>
                            <a:ea typeface="Cambria Math" panose="02040503050406030204" pitchFamily="18" charset="0"/>
                          </a:rPr>
                          <m:t>c</m:t>
                        </m:r>
                        <m:r>
                          <m:rPr>
                            <m:nor/>
                          </m:rPr>
                          <a:rPr lang="en" sz="1600" baseline="-25000" dirty="0">
                            <a:latin typeface="Cambria Math" panose="02040503050406030204" pitchFamily="18" charset="0"/>
                            <a:ea typeface="Cambria Math" panose="02040503050406030204" pitchFamily="18" charset="0"/>
                          </a:rPr>
                          <m:t>1</m:t>
                        </m:r>
                        <m:r>
                          <m:rPr>
                            <m:nor/>
                          </m:rPr>
                          <a:rPr lang="en" sz="1600" baseline="-25000" dirty="0">
                            <a:latin typeface="Cambria Math" panose="02040503050406030204" pitchFamily="18" charset="0"/>
                            <a:ea typeface="Cambria Math" panose="02040503050406030204" pitchFamily="18" charset="0"/>
                          </a:rPr>
                          <m:t>,</m:t>
                        </m:r>
                        <m:r>
                          <m:rPr>
                            <m:nor/>
                          </m:rPr>
                          <a:rPr lang="en" sz="1600" baseline="-25000" dirty="0">
                            <a:latin typeface="Cambria Math" panose="02040503050406030204" pitchFamily="18" charset="0"/>
                            <a:ea typeface="Cambria Math" panose="02040503050406030204" pitchFamily="18" charset="0"/>
                          </a:rPr>
                          <m:t>c</m:t>
                        </m:r>
                        <m:r>
                          <m:rPr>
                            <m:nor/>
                          </m:rPr>
                          <a:rPr lang="en" sz="1600" baseline="-25000" dirty="0">
                            <a:latin typeface="Cambria Math" panose="02040503050406030204" pitchFamily="18" charset="0"/>
                            <a:ea typeface="Cambria Math" panose="02040503050406030204" pitchFamily="18" charset="0"/>
                          </a:rPr>
                          <m:t>2</m:t>
                        </m:r>
                        <m:r>
                          <m:rPr>
                            <m:nor/>
                          </m:rPr>
                          <a:rPr lang="en" sz="1600" baseline="-25000" dirty="0">
                            <a:latin typeface="Cambria Math" panose="02040503050406030204" pitchFamily="18" charset="0"/>
                            <a:ea typeface="Cambria Math" panose="02040503050406030204" pitchFamily="18" charset="0"/>
                          </a:rPr>
                          <m:t>))</m:t>
                        </m:r>
                      </m:num>
                      <m:den>
                        <m:r>
                          <m:rPr>
                            <m:nor/>
                          </m:rPr>
                          <a:rPr lang="en" sz="1600" dirty="0">
                            <a:latin typeface="Cambria Math" panose="02040503050406030204" pitchFamily="18" charset="0"/>
                            <a:ea typeface="Cambria Math" panose="02040503050406030204" pitchFamily="18" charset="0"/>
                          </a:rPr>
                          <m:t>depth</m:t>
                        </m:r>
                        <m:r>
                          <m:rPr>
                            <m:nor/>
                          </m:rPr>
                          <a:rPr lang="en" sz="1600" dirty="0">
                            <a:latin typeface="Cambria Math" panose="02040503050406030204" pitchFamily="18" charset="0"/>
                            <a:ea typeface="Cambria Math" panose="02040503050406030204" pitchFamily="18" charset="0"/>
                          </a:rPr>
                          <m:t> </m:t>
                        </m:r>
                        <m:r>
                          <m:rPr>
                            <m:nor/>
                          </m:rPr>
                          <a:rPr lang="en" sz="1600" dirty="0">
                            <a:latin typeface="Cambria Math" panose="02040503050406030204" pitchFamily="18" charset="0"/>
                            <a:ea typeface="Cambria Math" panose="02040503050406030204" pitchFamily="18" charset="0"/>
                          </a:rPr>
                          <m:t>c</m:t>
                        </m:r>
                        <m:r>
                          <m:rPr>
                            <m:nor/>
                          </m:rPr>
                          <a:rPr lang="en" sz="1600" baseline="-25000" dirty="0">
                            <a:latin typeface="Cambria Math" panose="02040503050406030204" pitchFamily="18" charset="0"/>
                            <a:ea typeface="Cambria Math" panose="02040503050406030204" pitchFamily="18" charset="0"/>
                          </a:rPr>
                          <m:t>1</m:t>
                        </m:r>
                        <m:r>
                          <m:rPr>
                            <m:nor/>
                          </m:rPr>
                          <a:rPr lang="en" sz="1600" dirty="0">
                            <a:latin typeface="Cambria Math" panose="02040503050406030204" pitchFamily="18" charset="0"/>
                            <a:ea typeface="Cambria Math" panose="02040503050406030204" pitchFamily="18" charset="0"/>
                          </a:rPr>
                          <m:t> </m:t>
                        </m:r>
                        <m:r>
                          <m:rPr>
                            <m:nor/>
                          </m:rPr>
                          <a:rPr lang="en" sz="1600" dirty="0">
                            <a:latin typeface="Cambria Math" panose="02040503050406030204" pitchFamily="18" charset="0"/>
                            <a:ea typeface="Cambria Math" panose="02040503050406030204" pitchFamily="18" charset="0"/>
                          </a:rPr>
                          <m:t>+ </m:t>
                        </m:r>
                        <m:r>
                          <m:rPr>
                            <m:nor/>
                          </m:rPr>
                          <a:rPr lang="en" sz="1600" dirty="0">
                            <a:latin typeface="Cambria Math" panose="02040503050406030204" pitchFamily="18" charset="0"/>
                            <a:ea typeface="Cambria Math" panose="02040503050406030204" pitchFamily="18" charset="0"/>
                          </a:rPr>
                          <m:t>depth</m:t>
                        </m:r>
                        <m:r>
                          <m:rPr>
                            <m:nor/>
                          </m:rPr>
                          <a:rPr lang="en" sz="1600" dirty="0">
                            <a:latin typeface="Cambria Math" panose="02040503050406030204" pitchFamily="18" charset="0"/>
                            <a:ea typeface="Cambria Math" panose="02040503050406030204" pitchFamily="18" charset="0"/>
                          </a:rPr>
                          <m:t> </m:t>
                        </m:r>
                        <m:r>
                          <m:rPr>
                            <m:nor/>
                          </m:rPr>
                          <a:rPr lang="en" sz="1600" dirty="0">
                            <a:latin typeface="Cambria Math" panose="02040503050406030204" pitchFamily="18" charset="0"/>
                            <a:ea typeface="Cambria Math" panose="02040503050406030204" pitchFamily="18" charset="0"/>
                          </a:rPr>
                          <m:t>c</m:t>
                        </m:r>
                        <m:r>
                          <m:rPr>
                            <m:nor/>
                          </m:rPr>
                          <a:rPr lang="en" sz="1600" baseline="-25000" dirty="0">
                            <a:latin typeface="Cambria Math" panose="02040503050406030204" pitchFamily="18" charset="0"/>
                            <a:ea typeface="Cambria Math" panose="02040503050406030204" pitchFamily="18" charset="0"/>
                          </a:rPr>
                          <m:t>2</m:t>
                        </m:r>
                        <m:r>
                          <m:rPr>
                            <m:nor/>
                          </m:rPr>
                          <a:rPr lang="en" sz="1600" dirty="0">
                            <a:latin typeface="Cambria Math" panose="02040503050406030204" pitchFamily="18" charset="0"/>
                            <a:ea typeface="Cambria Math" panose="02040503050406030204" pitchFamily="18" charset="0"/>
                          </a:rPr>
                          <m:t> </m:t>
                        </m:r>
                        <m:r>
                          <m:rPr>
                            <m:nor/>
                          </m:rPr>
                          <a:rPr lang="en" sz="1600" dirty="0">
                            <a:latin typeface="Cambria Math" panose="02040503050406030204" pitchFamily="18" charset="0"/>
                            <a:ea typeface="Cambria Math" panose="02040503050406030204" pitchFamily="18" charset="0"/>
                          </a:rPr>
                          <m:t>+ </m:t>
                        </m:r>
                        <m:r>
                          <m:rPr>
                            <m:nor/>
                          </m:rPr>
                          <a:rPr lang="en" sz="1600" dirty="0">
                            <a:latin typeface="Cambria Math" panose="02040503050406030204" pitchFamily="18" charset="0"/>
                            <a:ea typeface="Cambria Math" panose="02040503050406030204" pitchFamily="18" charset="0"/>
                          </a:rPr>
                          <m:t>2</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depth</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lcs</m:t>
                        </m:r>
                        <m:r>
                          <m:rPr>
                            <m:nor/>
                          </m:rPr>
                          <a:rPr lang="en" sz="1600" dirty="0">
                            <a:latin typeface="Cambria Math" panose="02040503050406030204" pitchFamily="18" charset="0"/>
                            <a:ea typeface="Cambria Math" panose="02040503050406030204" pitchFamily="18" charset="0"/>
                          </a:rPr>
                          <m:t> </m:t>
                        </m:r>
                        <m:r>
                          <m:rPr>
                            <m:nor/>
                          </m:rPr>
                          <a:rPr lang="en" sz="1600" baseline="-25000" dirty="0">
                            <a:latin typeface="Cambria Math" panose="02040503050406030204" pitchFamily="18" charset="0"/>
                            <a:ea typeface="Cambria Math" panose="02040503050406030204" pitchFamily="18" charset="0"/>
                          </a:rPr>
                          <m:t>c</m:t>
                        </m:r>
                        <m:r>
                          <m:rPr>
                            <m:nor/>
                          </m:rPr>
                          <a:rPr lang="en" sz="1600" baseline="-25000" dirty="0">
                            <a:latin typeface="Cambria Math" panose="02040503050406030204" pitchFamily="18" charset="0"/>
                            <a:ea typeface="Cambria Math" panose="02040503050406030204" pitchFamily="18" charset="0"/>
                          </a:rPr>
                          <m:t>1</m:t>
                        </m:r>
                        <m:r>
                          <m:rPr>
                            <m:nor/>
                          </m:rPr>
                          <a:rPr lang="en" sz="1600" baseline="-25000" dirty="0">
                            <a:latin typeface="Cambria Math" panose="02040503050406030204" pitchFamily="18" charset="0"/>
                            <a:ea typeface="Cambria Math" panose="02040503050406030204" pitchFamily="18" charset="0"/>
                          </a:rPr>
                          <m:t>, </m:t>
                        </m:r>
                        <m:r>
                          <m:rPr>
                            <m:nor/>
                          </m:rPr>
                          <a:rPr lang="en" sz="1600" baseline="-25000" dirty="0">
                            <a:latin typeface="Cambria Math" panose="02040503050406030204" pitchFamily="18" charset="0"/>
                            <a:ea typeface="Cambria Math" panose="02040503050406030204" pitchFamily="18" charset="0"/>
                          </a:rPr>
                          <m:t>c</m:t>
                        </m:r>
                        <m:r>
                          <m:rPr>
                            <m:nor/>
                          </m:rPr>
                          <a:rPr lang="en" sz="1600" baseline="-25000" dirty="0">
                            <a:latin typeface="Cambria Math" panose="02040503050406030204" pitchFamily="18" charset="0"/>
                            <a:ea typeface="Cambria Math" panose="02040503050406030204" pitchFamily="18" charset="0"/>
                          </a:rPr>
                          <m:t>2</m:t>
                        </m:r>
                        <m:r>
                          <m:rPr>
                            <m:nor/>
                          </m:rPr>
                          <a:rPr lang="en" sz="1600" baseline="-25000" dirty="0">
                            <a:latin typeface="Cambria Math" panose="02040503050406030204" pitchFamily="18" charset="0"/>
                            <a:ea typeface="Cambria Math" panose="02040503050406030204" pitchFamily="18" charset="0"/>
                          </a:rPr>
                          <m:t>)</m:t>
                        </m:r>
                      </m:den>
                    </m:f>
                  </m:oMath>
                </a14:m>
                <a:endParaRPr lang="en" sz="1600" dirty="0">
                  <a:latin typeface="Cambria Math" panose="02040503050406030204" pitchFamily="18" charset="0"/>
                  <a:ea typeface="Cambria Math" panose="02040503050406030204" pitchFamily="18" charset="0"/>
                </a:endParaRPr>
              </a:p>
              <a:p>
                <a:pPr lvl="0">
                  <a:lnSpc>
                    <a:spcPct val="150000"/>
                  </a:lnSpc>
                  <a:spcBef>
                    <a:spcPts val="0"/>
                  </a:spcBef>
                  <a:buNone/>
                </a:pPr>
                <a:endParaRPr lang="en" sz="2000" dirty="0">
                  <a:solidFill>
                    <a:schemeClr val="bg1">
                      <a:lumMod val="50000"/>
                    </a:schemeClr>
                  </a:solidFill>
                </a:endParaRPr>
              </a:p>
            </p:txBody>
          </p:sp>
        </mc:Choice>
        <mc:Fallback xmlns="">
          <p:sp>
            <p:nvSpPr>
              <p:cNvPr id="258" name="Shape 258"/>
              <p:cNvSpPr txBox="1">
                <a:spLocks noGrp="1" noRot="1" noChangeAspect="1" noMove="1" noResize="1" noEditPoints="1" noAdjustHandles="1" noChangeArrowheads="1" noChangeShapeType="1" noTextEdit="1"/>
              </p:cNvSpPr>
              <p:nvPr>
                <p:ph type="body" idx="1"/>
              </p:nvPr>
            </p:nvSpPr>
            <p:spPr>
              <a:xfrm>
                <a:off x="311700" y="1152475"/>
                <a:ext cx="5257291" cy="3416400"/>
              </a:xfrm>
              <a:prstGeom prst="rect">
                <a:avLst/>
              </a:prstGeom>
              <a:blipFill>
                <a:blip r:embed="rId3"/>
                <a:stretch>
                  <a:fillRect l="-579" b="-536"/>
                </a:stretch>
              </a:blipFill>
            </p:spPr>
            <p:txBody>
              <a:bodyPr/>
              <a:lstStyle/>
              <a:p>
                <a:r>
                  <a:rPr lang="en-US">
                    <a:noFill/>
                  </a:rPr>
                  <a:t> </a:t>
                </a:r>
              </a:p>
            </p:txBody>
          </p:sp>
        </mc:Fallback>
      </mc:AlternateContent>
      <p:sp>
        <p:nvSpPr>
          <p:cNvPr id="2" name="TextBox 1"/>
          <p:cNvSpPr txBox="1"/>
          <p:nvPr/>
        </p:nvSpPr>
        <p:spPr>
          <a:xfrm>
            <a:off x="5816764" y="1191670"/>
            <a:ext cx="2749099" cy="3139321"/>
          </a:xfrm>
          <a:prstGeom prst="rect">
            <a:avLst/>
          </a:prstGeom>
          <a:noFill/>
        </p:spPr>
        <p:txBody>
          <a:bodyPr wrap="square" rtlCol="0">
            <a:spAutoFit/>
          </a:bodyPr>
          <a:lstStyle/>
          <a:p>
            <a:pPr lvl="0">
              <a:lnSpc>
                <a:spcPct val="150000"/>
              </a:lnSpc>
            </a:pPr>
            <a:r>
              <a:rPr lang="en" sz="1200" dirty="0">
                <a:solidFill>
                  <a:schemeClr val="bg1">
                    <a:lumMod val="50000"/>
                  </a:schemeClr>
                </a:solidFill>
              </a:rPr>
              <a:t>LCS (The least common subsumer): The most specific node in the hierarchy that subsumes both synsets</a:t>
            </a:r>
          </a:p>
          <a:p>
            <a:pPr lvl="0">
              <a:lnSpc>
                <a:spcPct val="150000"/>
              </a:lnSpc>
            </a:pPr>
            <a:r>
              <a:rPr lang="en" sz="1200" dirty="0">
                <a:solidFill>
                  <a:schemeClr val="bg1">
                    <a:lumMod val="50000"/>
                  </a:schemeClr>
                </a:solidFill>
              </a:rPr>
              <a:t>      Animmal</a:t>
            </a:r>
          </a:p>
          <a:p>
            <a:pPr lvl="0">
              <a:lnSpc>
                <a:spcPct val="150000"/>
              </a:lnSpc>
            </a:pPr>
            <a:endParaRPr lang="en" sz="1200" dirty="0">
              <a:solidFill>
                <a:schemeClr val="bg1">
                  <a:lumMod val="50000"/>
                </a:schemeClr>
              </a:solidFill>
            </a:endParaRPr>
          </a:p>
          <a:p>
            <a:pPr lvl="0">
              <a:lnSpc>
                <a:spcPct val="150000"/>
              </a:lnSpc>
            </a:pPr>
            <a:r>
              <a:rPr lang="en" sz="1200" dirty="0">
                <a:solidFill>
                  <a:schemeClr val="bg1">
                    <a:lumMod val="50000"/>
                  </a:schemeClr>
                </a:solidFill>
              </a:rPr>
              <a:t>      </a:t>
            </a:r>
            <a:r>
              <a:rPr lang="en" sz="1200" b="1" dirty="0">
                <a:solidFill>
                  <a:schemeClr val="accent2"/>
                </a:solidFill>
              </a:rPr>
              <a:t>Carnivore</a:t>
            </a:r>
          </a:p>
          <a:p>
            <a:pPr lvl="0">
              <a:lnSpc>
                <a:spcPct val="150000"/>
              </a:lnSpc>
            </a:pPr>
            <a:endParaRPr lang="en-US" sz="1200" dirty="0">
              <a:solidFill>
                <a:schemeClr val="bg1">
                  <a:lumMod val="50000"/>
                </a:schemeClr>
              </a:solidFill>
            </a:endParaRPr>
          </a:p>
          <a:p>
            <a:pPr lvl="0">
              <a:lnSpc>
                <a:spcPct val="150000"/>
              </a:lnSpc>
            </a:pPr>
            <a:r>
              <a:rPr lang="en-US" sz="1200" dirty="0">
                <a:solidFill>
                  <a:schemeClr val="bg1">
                    <a:lumMod val="50000"/>
                  </a:schemeClr>
                </a:solidFill>
              </a:rPr>
              <a:t>F</a:t>
            </a:r>
            <a:r>
              <a:rPr lang="en" sz="1200" dirty="0">
                <a:solidFill>
                  <a:schemeClr val="bg1">
                    <a:lumMod val="50000"/>
                  </a:schemeClr>
                </a:solidFill>
              </a:rPr>
              <a:t>eline           Canine</a:t>
            </a:r>
          </a:p>
          <a:p>
            <a:pPr lvl="0">
              <a:lnSpc>
                <a:spcPct val="150000"/>
              </a:lnSpc>
            </a:pPr>
            <a:endParaRPr lang="en" sz="1200" dirty="0">
              <a:solidFill>
                <a:schemeClr val="bg1">
                  <a:lumMod val="50000"/>
                </a:schemeClr>
              </a:solidFill>
            </a:endParaRPr>
          </a:p>
          <a:p>
            <a:pPr lvl="0">
              <a:lnSpc>
                <a:spcPct val="150000"/>
              </a:lnSpc>
            </a:pPr>
            <a:r>
              <a:rPr lang="en" sz="1200" dirty="0">
                <a:solidFill>
                  <a:schemeClr val="bg1">
                    <a:lumMod val="50000"/>
                  </a:schemeClr>
                </a:solidFill>
              </a:rPr>
              <a:t>Cat                Dog</a:t>
            </a:r>
          </a:p>
          <a:p>
            <a:pPr lvl="0">
              <a:lnSpc>
                <a:spcPct val="150000"/>
              </a:lnSpc>
            </a:pPr>
            <a:endParaRPr lang="en" sz="1200" dirty="0">
              <a:solidFill>
                <a:schemeClr val="bg1">
                  <a:lumMod val="50000"/>
                </a:schemeClr>
              </a:solidFill>
            </a:endParaRPr>
          </a:p>
        </p:txBody>
      </p:sp>
      <p:cxnSp>
        <p:nvCxnSpPr>
          <p:cNvPr id="6" name="Straight Arrow Connector 5"/>
          <p:cNvCxnSpPr/>
          <p:nvPr/>
        </p:nvCxnSpPr>
        <p:spPr>
          <a:xfrm flipH="1">
            <a:off x="6129430" y="2867086"/>
            <a:ext cx="271370" cy="32446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6619076" y="2861187"/>
            <a:ext cx="277270" cy="31856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6017342" y="3421626"/>
            <a:ext cx="5899" cy="312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6973037" y="3403928"/>
            <a:ext cx="5900" cy="3303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a:off x="6471592" y="2312547"/>
            <a:ext cx="17698" cy="3598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6241517" y="2247654"/>
            <a:ext cx="566338" cy="307777"/>
          </a:xfrm>
          <a:prstGeom prst="rect">
            <a:avLst/>
          </a:prstGeom>
          <a:noFill/>
        </p:spPr>
        <p:txBody>
          <a:bodyPr wrap="square" rtlCol="0">
            <a:spAutoFit/>
          </a:bodyPr>
          <a:lstStyle/>
          <a:p>
            <a:r>
              <a:rPr lang="en-US"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WordNet Coherence Measure</a:t>
            </a:r>
          </a:p>
        </p:txBody>
      </p:sp>
      <mc:AlternateContent xmlns:mc="http://schemas.openxmlformats.org/markup-compatibility/2006" xmlns:a14="http://schemas.microsoft.com/office/drawing/2010/main">
        <mc:Choice Requires="a14">
          <p:sp>
            <p:nvSpPr>
              <p:cNvPr id="264" name="Shape 264"/>
              <p:cNvSpPr txBox="1">
                <a:spLocks noGrp="1"/>
              </p:cNvSpPr>
              <p:nvPr>
                <p:ph type="body" idx="1"/>
              </p:nvPr>
            </p:nvSpPr>
            <p:spPr>
              <a:prstGeom prst="rect">
                <a:avLst/>
              </a:prstGeom>
            </p:spPr>
            <p:txBody>
              <a:bodyPr lIns="91425" tIns="91425" rIns="91425" bIns="91425" anchor="t" anchorCtr="0">
                <a:noAutofit/>
              </a:bodyPr>
              <a:lstStyle/>
              <a:p>
                <a:pPr lvl="0">
                  <a:lnSpc>
                    <a:spcPct val="130000"/>
                  </a:lnSpc>
                  <a:spcBef>
                    <a:spcPts val="0"/>
                  </a:spcBef>
                  <a:buNone/>
                </a:pPr>
                <a:r>
                  <a:rPr lang="en" dirty="0"/>
                  <a:t>Use information about words in a corpus</a:t>
                </a:r>
              </a:p>
              <a:p>
                <a:pPr lvl="0">
                  <a:lnSpc>
                    <a:spcPct val="130000"/>
                  </a:lnSpc>
                  <a:spcBef>
                    <a:spcPts val="0"/>
                  </a:spcBef>
                  <a:buNone/>
                </a:pPr>
                <a:r>
                  <a:rPr lang="en" dirty="0"/>
                  <a:t>Information Content     </a:t>
                </a:r>
                <a:r>
                  <a:rPr lang="en" dirty="0">
                    <a:latin typeface="Cambria Math" panose="02040503050406030204" pitchFamily="18" charset="0"/>
                    <a:ea typeface="Cambria Math" panose="02040503050406030204" pitchFamily="18" charset="0"/>
                  </a:rPr>
                  <a:t>IC(s) = -log p(s)</a:t>
                </a:r>
              </a:p>
              <a:p>
                <a:pPr lvl="0">
                  <a:lnSpc>
                    <a:spcPct val="130000"/>
                  </a:lnSpc>
                  <a:spcBef>
                    <a:spcPts val="0"/>
                  </a:spcBef>
                  <a:buNone/>
                </a:pPr>
                <a:endParaRPr lang="en" dirty="0"/>
              </a:p>
              <a:p>
                <a:pPr lvl="0">
                  <a:lnSpc>
                    <a:spcPct val="150000"/>
                  </a:lnSpc>
                  <a:buNone/>
                </a:pPr>
                <a:r>
                  <a:rPr lang="en" sz="1800" dirty="0">
                    <a:solidFill>
                      <a:schemeClr val="accent4">
                        <a:lumMod val="50000"/>
                      </a:schemeClr>
                    </a:solidFill>
                    <a:latin typeface="Cambria Math" panose="02040503050406030204" pitchFamily="18" charset="0"/>
                    <a:ea typeface="Cambria Math" panose="02040503050406030204" pitchFamily="18" charset="0"/>
                  </a:rPr>
                  <a:t>RES:</a:t>
                </a:r>
                <a:r>
                  <a:rPr lang="en" sz="1800" dirty="0">
                    <a:solidFill>
                      <a:schemeClr val="accent4">
                        <a:lumMod val="50000"/>
                      </a:schemeClr>
                    </a:solidFill>
                  </a:rPr>
                  <a:t>  </a:t>
                </a:r>
                <a:r>
                  <a:rPr lang="en" sz="1800" dirty="0">
                    <a:latin typeface="Cambria Math" panose="02040503050406030204" pitchFamily="18" charset="0"/>
                    <a:ea typeface="Cambria Math" panose="02040503050406030204" pitchFamily="18" charset="0"/>
                  </a:rPr>
                  <a:t>sim (s</a:t>
                </a:r>
                <a:r>
                  <a:rPr lang="en" sz="1800" baseline="-25000" dirty="0">
                    <a:latin typeface="Cambria Math" panose="02040503050406030204" pitchFamily="18" charset="0"/>
                    <a:ea typeface="Cambria Math" panose="02040503050406030204" pitchFamily="18" charset="0"/>
                  </a:rPr>
                  <a:t>1</a:t>
                </a:r>
                <a:r>
                  <a:rPr lang="en" sz="1800" dirty="0">
                    <a:latin typeface="Cambria Math" panose="02040503050406030204" pitchFamily="18" charset="0"/>
                    <a:ea typeface="Cambria Math" panose="02040503050406030204" pitchFamily="18" charset="0"/>
                  </a:rPr>
                  <a:t>, s</a:t>
                </a:r>
                <a:r>
                  <a:rPr lang="en" sz="1800" baseline="-25000" dirty="0">
                    <a:latin typeface="Cambria Math" panose="02040503050406030204" pitchFamily="18" charset="0"/>
                    <a:ea typeface="Cambria Math" panose="02040503050406030204" pitchFamily="18" charset="0"/>
                  </a:rPr>
                  <a:t>2</a:t>
                </a:r>
                <a:r>
                  <a:rPr lang="en" sz="1800" dirty="0">
                    <a:latin typeface="Cambria Math" panose="02040503050406030204" pitchFamily="18" charset="0"/>
                    <a:ea typeface="Cambria Math" panose="02040503050406030204" pitchFamily="18" charset="0"/>
                  </a:rPr>
                  <a:t>) = </a:t>
                </a:r>
                <a14:m>
                  <m:oMath xmlns:m="http://schemas.openxmlformats.org/officeDocument/2006/math">
                    <m:func>
                      <m:funcPr>
                        <m:ctrlPr>
                          <a:rPr lang="en-US" sz="1800" i="1" smtClean="0">
                            <a:latin typeface="Cambria Math" panose="02040503050406030204" pitchFamily="18" charset="0"/>
                            <a:ea typeface="Cambria Math" panose="02040503050406030204" pitchFamily="18" charset="0"/>
                          </a:rPr>
                        </m:ctrlPr>
                      </m:funcPr>
                      <m:fName>
                        <m:limLow>
                          <m:limLowPr>
                            <m:ctrlPr>
                              <a:rPr lang="en-US" sz="1800" i="1" smtClean="0">
                                <a:latin typeface="Cambria Math" panose="02040503050406030204" pitchFamily="18" charset="0"/>
                                <a:ea typeface="Cambria Math" panose="02040503050406030204" pitchFamily="18" charset="0"/>
                              </a:rPr>
                            </m:ctrlPr>
                          </m:limLowPr>
                          <m:e>
                            <m:r>
                              <m:rPr>
                                <m:sty m:val="p"/>
                              </m:rPr>
                              <a:rPr lang="en-US" sz="1800" i="0" smtClean="0">
                                <a:latin typeface="Cambria Math" panose="02040503050406030204" pitchFamily="18" charset="0"/>
                                <a:ea typeface="Cambria Math" panose="02040503050406030204" pitchFamily="18" charset="0"/>
                              </a:rPr>
                              <m:t>max</m:t>
                            </m:r>
                          </m:e>
                          <m:lim>
                            <m:r>
                              <m:rPr>
                                <m:nor/>
                              </m:rPr>
                              <a:rPr lang="en" sz="1800" dirty="0">
                                <a:latin typeface="Cambria Math" panose="02040503050406030204" pitchFamily="18" charset="0"/>
                                <a:ea typeface="Cambria Math" panose="02040503050406030204" pitchFamily="18" charset="0"/>
                              </a:rPr>
                              <m:t>c</m:t>
                            </m:r>
                            <m:r>
                              <m:rPr>
                                <m:nor/>
                              </m:rPr>
                              <a:rPr lang="en" sz="1800" dirty="0">
                                <a:latin typeface="Cambria Math" panose="02040503050406030204" pitchFamily="18" charset="0"/>
                                <a:ea typeface="Cambria Math" panose="02040503050406030204" pitchFamily="18" charset="0"/>
                              </a:rPr>
                              <m:t>∈</m:t>
                            </m:r>
                            <m:r>
                              <m:rPr>
                                <m:nor/>
                              </m:rPr>
                              <a:rPr lang="en" sz="1800" dirty="0">
                                <a:latin typeface="Cambria Math" panose="02040503050406030204" pitchFamily="18" charset="0"/>
                                <a:ea typeface="Cambria Math" panose="02040503050406030204" pitchFamily="18" charset="0"/>
                              </a:rPr>
                              <m:t>S</m:t>
                            </m:r>
                            <m:r>
                              <m:rPr>
                                <m:nor/>
                              </m:rPr>
                              <a:rPr lang="en" sz="1800" dirty="0">
                                <a:latin typeface="Cambria Math" panose="02040503050406030204" pitchFamily="18" charset="0"/>
                                <a:ea typeface="Cambria Math" panose="02040503050406030204" pitchFamily="18" charset="0"/>
                              </a:rPr>
                              <m:t>(</m:t>
                            </m:r>
                            <m:r>
                              <m:rPr>
                                <m:nor/>
                              </m:rPr>
                              <a:rPr lang="en-US" sz="1800" b="0" i="0" dirty="0" smtClean="0">
                                <a:latin typeface="Cambria Math" panose="02040503050406030204" pitchFamily="18" charset="0"/>
                                <a:ea typeface="Cambria Math" panose="02040503050406030204" pitchFamily="18" charset="0"/>
                              </a:rPr>
                              <m:t>s</m:t>
                            </m:r>
                            <m:r>
                              <m:rPr>
                                <m:nor/>
                              </m:rPr>
                              <a:rPr lang="en" sz="1800" baseline="-25000" dirty="0">
                                <a:latin typeface="Cambria Math" panose="02040503050406030204" pitchFamily="18" charset="0"/>
                                <a:ea typeface="Cambria Math" panose="02040503050406030204" pitchFamily="18" charset="0"/>
                              </a:rPr>
                              <m:t>1</m:t>
                            </m:r>
                            <m:r>
                              <m:rPr>
                                <m:nor/>
                              </m:rPr>
                              <a:rPr lang="en" sz="1800" dirty="0">
                                <a:latin typeface="Cambria Math" panose="02040503050406030204" pitchFamily="18" charset="0"/>
                                <a:ea typeface="Cambria Math" panose="02040503050406030204" pitchFamily="18" charset="0"/>
                              </a:rPr>
                              <m:t>,</m:t>
                            </m:r>
                            <m:r>
                              <m:rPr>
                                <m:nor/>
                              </m:rPr>
                              <a:rPr lang="en-US" sz="1800" b="0" i="0" dirty="0" smtClean="0">
                                <a:latin typeface="Cambria Math" panose="02040503050406030204" pitchFamily="18" charset="0"/>
                                <a:ea typeface="Cambria Math" panose="02040503050406030204" pitchFamily="18" charset="0"/>
                              </a:rPr>
                              <m:t> </m:t>
                            </m:r>
                            <m:r>
                              <m:rPr>
                                <m:nor/>
                              </m:rPr>
                              <a:rPr lang="en-US" sz="1800" b="0" i="0" dirty="0" smtClean="0">
                                <a:latin typeface="Cambria Math" panose="02040503050406030204" pitchFamily="18" charset="0"/>
                                <a:ea typeface="Cambria Math" panose="02040503050406030204" pitchFamily="18" charset="0"/>
                              </a:rPr>
                              <m:t>s</m:t>
                            </m:r>
                            <m:r>
                              <m:rPr>
                                <m:nor/>
                              </m:rPr>
                              <a:rPr lang="en" sz="1800" baseline="-25000" dirty="0">
                                <a:latin typeface="Cambria Math" panose="02040503050406030204" pitchFamily="18" charset="0"/>
                                <a:ea typeface="Cambria Math" panose="02040503050406030204" pitchFamily="18" charset="0"/>
                              </a:rPr>
                              <m:t>2</m:t>
                            </m:r>
                            <m:r>
                              <m:rPr>
                                <m:nor/>
                              </m:rPr>
                              <a:rPr lang="en" sz="1800" dirty="0">
                                <a:latin typeface="Cambria Math" panose="02040503050406030204" pitchFamily="18" charset="0"/>
                                <a:ea typeface="Cambria Math" panose="02040503050406030204" pitchFamily="18" charset="0"/>
                              </a:rPr>
                              <m:t>)</m:t>
                            </m:r>
                          </m:lim>
                        </m:limLow>
                      </m:fName>
                      <m:e>
                        <m:r>
                          <m:rPr>
                            <m:nor/>
                          </m:rPr>
                          <a:rPr lang="en" sz="1800" dirty="0">
                            <a:latin typeface="Cambria Math" panose="02040503050406030204" pitchFamily="18" charset="0"/>
                            <a:ea typeface="Cambria Math" panose="02040503050406030204" pitchFamily="18" charset="0"/>
                          </a:rPr>
                          <m:t>[</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log</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p</m:t>
                        </m:r>
                        <m:r>
                          <m:rPr>
                            <m:nor/>
                          </m:rPr>
                          <a:rPr lang="en" sz="1800" dirty="0">
                            <a:latin typeface="Cambria Math" panose="02040503050406030204" pitchFamily="18" charset="0"/>
                            <a:ea typeface="Cambria Math" panose="02040503050406030204" pitchFamily="18" charset="0"/>
                          </a:rPr>
                          <m:t>(</m:t>
                        </m:r>
                        <m:r>
                          <m:rPr>
                            <m:nor/>
                          </m:rPr>
                          <a:rPr lang="en-US" sz="1800" b="0" i="0" dirty="0" smtClean="0">
                            <a:latin typeface="Cambria Math" panose="02040503050406030204" pitchFamily="18" charset="0"/>
                            <a:ea typeface="Cambria Math" panose="02040503050406030204" pitchFamily="18" charset="0"/>
                          </a:rPr>
                          <m:t>s</m:t>
                        </m:r>
                        <m:r>
                          <m:rPr>
                            <m:nor/>
                          </m:rPr>
                          <a:rPr lang="en" sz="1800" dirty="0">
                            <a:latin typeface="Cambria Math" panose="02040503050406030204" pitchFamily="18" charset="0"/>
                            <a:ea typeface="Cambria Math" panose="02040503050406030204" pitchFamily="18" charset="0"/>
                          </a:rPr>
                          <m:t>)]  </m:t>
                        </m:r>
                      </m:e>
                    </m:func>
                  </m:oMath>
                </a14:m>
                <a:r>
                  <a:rPr lang="en" sz="1800" dirty="0">
                    <a:latin typeface="Cambria Math" panose="02040503050406030204" pitchFamily="18" charset="0"/>
                    <a:ea typeface="Cambria Math" panose="02040503050406030204" pitchFamily="18" charset="0"/>
                  </a:rPr>
                  <a:t> </a:t>
                </a:r>
              </a:p>
              <a:p>
                <a:pPr lvl="0">
                  <a:lnSpc>
                    <a:spcPct val="150000"/>
                  </a:lnSpc>
                  <a:buNone/>
                </a:pPr>
                <a:r>
                  <a:rPr lang="en" sz="1800" dirty="0">
                    <a:solidFill>
                      <a:schemeClr val="accent4">
                        <a:lumMod val="50000"/>
                      </a:schemeClr>
                    </a:solidFill>
                    <a:latin typeface="Cambria Math" panose="02040503050406030204" pitchFamily="18" charset="0"/>
                    <a:ea typeface="Cambria Math" panose="02040503050406030204" pitchFamily="18" charset="0"/>
                  </a:rPr>
                  <a:t>LIN:</a:t>
                </a:r>
                <a:r>
                  <a:rPr lang="en" sz="1800" dirty="0">
                    <a:latin typeface="Cambria Math" panose="02040503050406030204" pitchFamily="18" charset="0"/>
                    <a:ea typeface="Cambria Math" panose="02040503050406030204" pitchFamily="18" charset="0"/>
                  </a:rPr>
                  <a:t>    sim(s</a:t>
                </a:r>
                <a:r>
                  <a:rPr lang="en" sz="1800" baseline="-25000" dirty="0">
                    <a:latin typeface="Cambria Math" panose="02040503050406030204" pitchFamily="18" charset="0"/>
                    <a:ea typeface="Cambria Math" panose="02040503050406030204" pitchFamily="18" charset="0"/>
                  </a:rPr>
                  <a:t>1</a:t>
                </a:r>
                <a:r>
                  <a:rPr lang="en" sz="1800" dirty="0">
                    <a:latin typeface="Cambria Math" panose="02040503050406030204" pitchFamily="18" charset="0"/>
                    <a:ea typeface="Cambria Math" panose="02040503050406030204" pitchFamily="18" charset="0"/>
                  </a:rPr>
                  <a:t>, s</a:t>
                </a:r>
                <a:r>
                  <a:rPr lang="en" sz="1800" baseline="-25000" dirty="0">
                    <a:latin typeface="Cambria Math" panose="02040503050406030204" pitchFamily="18" charset="0"/>
                    <a:ea typeface="Cambria Math" panose="02040503050406030204" pitchFamily="18" charset="0"/>
                  </a:rPr>
                  <a:t>2</a:t>
                </a:r>
                <a:r>
                  <a:rPr lang="en" sz="1800" dirty="0">
                    <a:latin typeface="Cambria Math" panose="02040503050406030204" pitchFamily="18" charset="0"/>
                    <a:ea typeface="Cambria Math" panose="02040503050406030204" pitchFamily="18" charset="0"/>
                  </a:rPr>
                  <a:t>) = </a:t>
                </a:r>
                <a14:m>
                  <m:oMath xmlns:m="http://schemas.openxmlformats.org/officeDocument/2006/math">
                    <m:f>
                      <m:fPr>
                        <m:ctrlPr>
                          <a:rPr lang="en" sz="1800" i="1" smtClean="0">
                            <a:latin typeface="Cambria Math" panose="02040503050406030204" pitchFamily="18" charset="0"/>
                            <a:ea typeface="Cambria Math" panose="02040503050406030204" pitchFamily="18" charset="0"/>
                          </a:rPr>
                        </m:ctrlPr>
                      </m:fPr>
                      <m:num>
                        <m:r>
                          <m:rPr>
                            <m:nor/>
                          </m:rPr>
                          <a:rPr lang="en" sz="1800" dirty="0">
                            <a:latin typeface="Cambria Math" panose="02040503050406030204" pitchFamily="18" charset="0"/>
                            <a:ea typeface="Cambria Math" panose="02040503050406030204" pitchFamily="18" charset="0"/>
                          </a:rPr>
                          <m:t>2 </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log</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p</m:t>
                        </m:r>
                        <m:r>
                          <m:rPr>
                            <m:nor/>
                          </m:rPr>
                          <a:rPr lang="en" sz="1800" dirty="0">
                            <a:latin typeface="Cambria Math" panose="02040503050406030204" pitchFamily="18" charset="0"/>
                            <a:ea typeface="Cambria Math" panose="02040503050406030204" pitchFamily="18" charset="0"/>
                          </a:rPr>
                          <m:t>(</m:t>
                        </m:r>
                        <m:r>
                          <m:rPr>
                            <m:nor/>
                          </m:rPr>
                          <a:rPr lang="en" sz="1800" dirty="0">
                            <a:latin typeface="Cambria Math" panose="02040503050406030204" pitchFamily="18" charset="0"/>
                            <a:ea typeface="Cambria Math" panose="02040503050406030204" pitchFamily="18" charset="0"/>
                          </a:rPr>
                          <m:t>lcs</m:t>
                        </m:r>
                        <m:r>
                          <m:rPr>
                            <m:nor/>
                          </m:rPr>
                          <a:rPr lang="en-US" sz="1800" b="0" i="0" baseline="-25000" dirty="0" smtClean="0">
                            <a:latin typeface="Cambria Math" panose="02040503050406030204" pitchFamily="18" charset="0"/>
                            <a:ea typeface="Cambria Math" panose="02040503050406030204" pitchFamily="18" charset="0"/>
                          </a:rPr>
                          <m:t>s</m:t>
                        </m:r>
                        <m:r>
                          <m:rPr>
                            <m:nor/>
                          </m:rPr>
                          <a:rPr lang="en-US" sz="1800" b="0" i="0" baseline="-25000" dirty="0" smtClean="0">
                            <a:latin typeface="Cambria Math" panose="02040503050406030204" pitchFamily="18" charset="0"/>
                            <a:ea typeface="Cambria Math" panose="02040503050406030204" pitchFamily="18" charset="0"/>
                          </a:rPr>
                          <m:t>1</m:t>
                        </m:r>
                        <m:r>
                          <m:rPr>
                            <m:nor/>
                          </m:rPr>
                          <a:rPr lang="en" sz="1800" baseline="-25000" dirty="0">
                            <a:latin typeface="Cambria Math" panose="02040503050406030204" pitchFamily="18" charset="0"/>
                            <a:ea typeface="Cambria Math" panose="02040503050406030204" pitchFamily="18" charset="0"/>
                          </a:rPr>
                          <m:t>,</m:t>
                        </m:r>
                        <m:r>
                          <m:rPr>
                            <m:nor/>
                          </m:rPr>
                          <a:rPr lang="en-US" sz="1800" b="0" i="0" baseline="-25000" dirty="0" smtClean="0">
                            <a:latin typeface="Cambria Math" panose="02040503050406030204" pitchFamily="18" charset="0"/>
                            <a:ea typeface="Cambria Math" panose="02040503050406030204" pitchFamily="18" charset="0"/>
                          </a:rPr>
                          <m:t>s</m:t>
                        </m:r>
                        <m:r>
                          <m:rPr>
                            <m:nor/>
                          </m:rPr>
                          <a:rPr lang="en" sz="1800" baseline="-25000" dirty="0">
                            <a:latin typeface="Cambria Math" panose="02040503050406030204" pitchFamily="18" charset="0"/>
                            <a:ea typeface="Cambria Math" panose="02040503050406030204" pitchFamily="18" charset="0"/>
                          </a:rPr>
                          <m:t>2</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m:t>
                        </m:r>
                      </m:num>
                      <m:den>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log</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p</m:t>
                        </m:r>
                        <m:r>
                          <m:rPr>
                            <m:nor/>
                          </m:rPr>
                          <a:rPr lang="en" sz="1800" dirty="0">
                            <a:latin typeface="Cambria Math" panose="02040503050406030204" pitchFamily="18" charset="0"/>
                            <a:ea typeface="Cambria Math" panose="02040503050406030204" pitchFamily="18" charset="0"/>
                          </a:rPr>
                          <m:t>(</m:t>
                        </m:r>
                        <m:r>
                          <m:rPr>
                            <m:nor/>
                          </m:rPr>
                          <a:rPr lang="en-US" sz="1800" b="0" i="0" dirty="0" smtClean="0">
                            <a:latin typeface="Cambria Math" panose="02040503050406030204" pitchFamily="18" charset="0"/>
                            <a:ea typeface="Cambria Math" panose="02040503050406030204" pitchFamily="18" charset="0"/>
                          </a:rPr>
                          <m:t>s</m:t>
                        </m:r>
                        <m:r>
                          <m:rPr>
                            <m:nor/>
                          </m:rPr>
                          <a:rPr lang="en" sz="1800" baseline="-25000" dirty="0">
                            <a:latin typeface="Cambria Math" panose="02040503050406030204" pitchFamily="18" charset="0"/>
                            <a:ea typeface="Cambria Math" panose="02040503050406030204" pitchFamily="18" charset="0"/>
                          </a:rPr>
                          <m:t>1</m:t>
                        </m:r>
                        <m:r>
                          <m:rPr>
                            <m:nor/>
                          </m:rPr>
                          <a:rPr lang="en" sz="1800" dirty="0">
                            <a:latin typeface="Cambria Math" panose="02040503050406030204" pitchFamily="18" charset="0"/>
                            <a:ea typeface="Cambria Math" panose="02040503050406030204" pitchFamily="18" charset="0"/>
                          </a:rPr>
                          <m:t>) + </m:t>
                        </m:r>
                        <m:r>
                          <m:rPr>
                            <m:nor/>
                          </m:rPr>
                          <a:rPr lang="en" sz="1800" dirty="0">
                            <a:latin typeface="Cambria Math" panose="02040503050406030204" pitchFamily="18" charset="0"/>
                            <a:ea typeface="Cambria Math" panose="02040503050406030204" pitchFamily="18" charset="0"/>
                          </a:rPr>
                          <m:t>log</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p</m:t>
                        </m:r>
                        <m:r>
                          <m:rPr>
                            <m:nor/>
                          </m:rPr>
                          <a:rPr lang="en" sz="1800" dirty="0">
                            <a:latin typeface="Cambria Math" panose="02040503050406030204" pitchFamily="18" charset="0"/>
                            <a:ea typeface="Cambria Math" panose="02040503050406030204" pitchFamily="18" charset="0"/>
                          </a:rPr>
                          <m:t>(</m:t>
                        </m:r>
                        <m:r>
                          <m:rPr>
                            <m:nor/>
                          </m:rPr>
                          <a:rPr lang="en-US" sz="1800" b="0" i="0" dirty="0" smtClean="0">
                            <a:latin typeface="Cambria Math" panose="02040503050406030204" pitchFamily="18" charset="0"/>
                            <a:ea typeface="Cambria Math" panose="02040503050406030204" pitchFamily="18" charset="0"/>
                          </a:rPr>
                          <m:t>s</m:t>
                        </m:r>
                        <m:r>
                          <m:rPr>
                            <m:nor/>
                          </m:rPr>
                          <a:rPr lang="en" sz="1800" baseline="-25000" dirty="0">
                            <a:latin typeface="Cambria Math" panose="02040503050406030204" pitchFamily="18" charset="0"/>
                            <a:ea typeface="Cambria Math" panose="02040503050406030204" pitchFamily="18" charset="0"/>
                          </a:rPr>
                          <m:t>2</m:t>
                        </m:r>
                        <m:r>
                          <m:rPr>
                            <m:nor/>
                          </m:rPr>
                          <a:rPr lang="en" sz="1800" dirty="0">
                            <a:latin typeface="Cambria Math" panose="02040503050406030204" pitchFamily="18" charset="0"/>
                            <a:ea typeface="Cambria Math" panose="02040503050406030204" pitchFamily="18" charset="0"/>
                          </a:rPr>
                          <m:t>))</m:t>
                        </m:r>
                      </m:den>
                    </m:f>
                  </m:oMath>
                </a14:m>
                <a:endParaRPr lang="en" sz="1800" dirty="0">
                  <a:latin typeface="Cambria Math" panose="02040503050406030204" pitchFamily="18" charset="0"/>
                  <a:ea typeface="Cambria Math" panose="02040503050406030204" pitchFamily="18" charset="0"/>
                </a:endParaRPr>
              </a:p>
              <a:p>
                <a:pPr lvl="0">
                  <a:lnSpc>
                    <a:spcPct val="150000"/>
                  </a:lnSpc>
                  <a:buNone/>
                </a:pPr>
                <a:r>
                  <a:rPr lang="en" sz="1800" dirty="0">
                    <a:solidFill>
                      <a:schemeClr val="accent4">
                        <a:lumMod val="50000"/>
                      </a:schemeClr>
                    </a:solidFill>
                    <a:latin typeface="Cambria Math" panose="02040503050406030204" pitchFamily="18" charset="0"/>
                    <a:ea typeface="Cambria Math" panose="02040503050406030204" pitchFamily="18" charset="0"/>
                  </a:rPr>
                  <a:t>JCN:</a:t>
                </a:r>
                <a:r>
                  <a:rPr lang="en" sz="1800" dirty="0">
                    <a:latin typeface="Cambria Math" panose="02040503050406030204" pitchFamily="18" charset="0"/>
                    <a:ea typeface="Cambria Math" panose="02040503050406030204" pitchFamily="18" charset="0"/>
                  </a:rPr>
                  <a:t>    sim(s</a:t>
                </a:r>
                <a:r>
                  <a:rPr lang="en" sz="1800" baseline="-25000" dirty="0">
                    <a:latin typeface="Cambria Math" panose="02040503050406030204" pitchFamily="18" charset="0"/>
                    <a:ea typeface="Cambria Math" panose="02040503050406030204" pitchFamily="18" charset="0"/>
                  </a:rPr>
                  <a:t>1</a:t>
                </a:r>
                <a:r>
                  <a:rPr lang="en" sz="1800" dirty="0">
                    <a:latin typeface="Cambria Math" panose="02040503050406030204" pitchFamily="18" charset="0"/>
                    <a:ea typeface="Cambria Math" panose="02040503050406030204" pitchFamily="18" charset="0"/>
                  </a:rPr>
                  <a:t>, s</a:t>
                </a:r>
                <a:r>
                  <a:rPr lang="en" sz="1800" baseline="-25000" dirty="0">
                    <a:latin typeface="Cambria Math" panose="02040503050406030204" pitchFamily="18" charset="0"/>
                    <a:ea typeface="Cambria Math" panose="02040503050406030204" pitchFamily="18" charset="0"/>
                  </a:rPr>
                  <a:t>2</a:t>
                </a:r>
                <a:r>
                  <a:rPr lang="en" sz="1800" dirty="0">
                    <a:latin typeface="Cambria Math" panose="02040503050406030204" pitchFamily="18" charset="0"/>
                    <a:ea typeface="Cambria Math" panose="02040503050406030204" pitchFamily="18" charset="0"/>
                  </a:rPr>
                  <a:t>) = </a:t>
                </a:r>
                <a14:m>
                  <m:oMath xmlns:m="http://schemas.openxmlformats.org/officeDocument/2006/math">
                    <m:f>
                      <m:fPr>
                        <m:ctrlPr>
                          <a:rPr lang="en" sz="180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m:rPr>
                            <m:nor/>
                          </m:rPr>
                          <a:rPr lang="en" sz="1800" dirty="0">
                            <a:latin typeface="Cambria Math" panose="02040503050406030204" pitchFamily="18" charset="0"/>
                            <a:ea typeface="Cambria Math" panose="02040503050406030204" pitchFamily="18" charset="0"/>
                          </a:rPr>
                          <m:t>IC</m:t>
                        </m:r>
                        <m:r>
                          <m:rPr>
                            <m:nor/>
                          </m:rPr>
                          <a:rPr lang="en" sz="1800" dirty="0">
                            <a:latin typeface="Cambria Math" panose="02040503050406030204" pitchFamily="18" charset="0"/>
                            <a:ea typeface="Cambria Math" panose="02040503050406030204" pitchFamily="18" charset="0"/>
                          </a:rPr>
                          <m:t>(</m:t>
                        </m:r>
                        <m:r>
                          <m:rPr>
                            <m:nor/>
                          </m:rPr>
                          <a:rPr lang="en-US" sz="1800" b="0" i="0" dirty="0" smtClean="0">
                            <a:latin typeface="Cambria Math" panose="02040503050406030204" pitchFamily="18" charset="0"/>
                            <a:ea typeface="Cambria Math" panose="02040503050406030204" pitchFamily="18" charset="0"/>
                          </a:rPr>
                          <m:t>s</m:t>
                        </m:r>
                        <m:r>
                          <m:rPr>
                            <m:nor/>
                          </m:rPr>
                          <a:rPr lang="en-US" sz="1800" b="0" i="0" baseline="-25000" dirty="0" smtClean="0">
                            <a:latin typeface="Cambria Math" panose="02040503050406030204" pitchFamily="18" charset="0"/>
                            <a:ea typeface="Cambria Math" panose="02040503050406030204" pitchFamily="18" charset="0"/>
                          </a:rPr>
                          <m:t>1</m:t>
                        </m:r>
                        <m:r>
                          <m:rPr>
                            <m:nor/>
                          </m:rPr>
                          <a:rPr lang="en" sz="1800" dirty="0">
                            <a:latin typeface="Cambria Math" panose="02040503050406030204" pitchFamily="18" charset="0"/>
                            <a:ea typeface="Cambria Math" panose="02040503050406030204" pitchFamily="18" charset="0"/>
                          </a:rPr>
                          <m:t>) + </m:t>
                        </m:r>
                        <m:r>
                          <m:rPr>
                            <m:nor/>
                          </m:rPr>
                          <a:rPr lang="en" sz="1800" dirty="0">
                            <a:latin typeface="Cambria Math" panose="02040503050406030204" pitchFamily="18" charset="0"/>
                            <a:ea typeface="Cambria Math" panose="02040503050406030204" pitchFamily="18" charset="0"/>
                          </a:rPr>
                          <m:t>IC</m:t>
                        </m:r>
                        <m:r>
                          <m:rPr>
                            <m:nor/>
                          </m:rPr>
                          <a:rPr lang="en" sz="1800" dirty="0">
                            <a:latin typeface="Cambria Math" panose="02040503050406030204" pitchFamily="18" charset="0"/>
                            <a:ea typeface="Cambria Math" panose="02040503050406030204" pitchFamily="18" charset="0"/>
                          </a:rPr>
                          <m:t>(</m:t>
                        </m:r>
                        <m:r>
                          <m:rPr>
                            <m:nor/>
                          </m:rPr>
                          <a:rPr lang="en-US" sz="1800" b="0" i="0" dirty="0" smtClean="0">
                            <a:latin typeface="Cambria Math" panose="02040503050406030204" pitchFamily="18" charset="0"/>
                            <a:ea typeface="Cambria Math" panose="02040503050406030204" pitchFamily="18" charset="0"/>
                          </a:rPr>
                          <m:t>s</m:t>
                        </m:r>
                        <m:r>
                          <m:rPr>
                            <m:nor/>
                          </m:rPr>
                          <a:rPr lang="en-US" sz="1800" b="0" i="0" baseline="-25000" dirty="0" smtClean="0">
                            <a:latin typeface="Cambria Math" panose="02040503050406030204" pitchFamily="18" charset="0"/>
                            <a:ea typeface="Cambria Math" panose="02040503050406030204" pitchFamily="18" charset="0"/>
                          </a:rPr>
                          <m:t>2</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2 </m:t>
                        </m:r>
                        <m:r>
                          <m:rPr>
                            <m:nor/>
                          </m:rPr>
                          <a:rPr lang="en" sz="1800" dirty="0">
                            <a:latin typeface="Cambria Math" panose="02040503050406030204" pitchFamily="18" charset="0"/>
                            <a:ea typeface="Cambria Math" panose="02040503050406030204" pitchFamily="18" charset="0"/>
                          </a:rPr>
                          <m:t>× </m:t>
                        </m:r>
                        <m:r>
                          <m:rPr>
                            <m:nor/>
                          </m:rPr>
                          <a:rPr lang="en" sz="1800" dirty="0">
                            <a:latin typeface="Cambria Math" panose="02040503050406030204" pitchFamily="18" charset="0"/>
                            <a:ea typeface="Cambria Math" panose="02040503050406030204" pitchFamily="18" charset="0"/>
                          </a:rPr>
                          <m:t>IC</m:t>
                        </m:r>
                        <m:r>
                          <m:rPr>
                            <m:nor/>
                          </m:rPr>
                          <a:rPr lang="en" sz="1800" dirty="0">
                            <a:latin typeface="Cambria Math" panose="02040503050406030204" pitchFamily="18" charset="0"/>
                            <a:ea typeface="Cambria Math" panose="02040503050406030204" pitchFamily="18" charset="0"/>
                          </a:rPr>
                          <m:t>(</m:t>
                        </m:r>
                        <m:r>
                          <m:rPr>
                            <m:nor/>
                          </m:rPr>
                          <a:rPr lang="en" sz="1800" dirty="0">
                            <a:latin typeface="Cambria Math" panose="02040503050406030204" pitchFamily="18" charset="0"/>
                            <a:ea typeface="Cambria Math" panose="02040503050406030204" pitchFamily="18" charset="0"/>
                          </a:rPr>
                          <m:t>lcs</m:t>
                        </m:r>
                        <m:r>
                          <m:rPr>
                            <m:nor/>
                          </m:rPr>
                          <a:rPr lang="en-US" sz="1800" b="0" i="0" baseline="-25000" dirty="0" smtClean="0">
                            <a:latin typeface="Cambria Math" panose="02040503050406030204" pitchFamily="18" charset="0"/>
                            <a:ea typeface="Cambria Math" panose="02040503050406030204" pitchFamily="18" charset="0"/>
                          </a:rPr>
                          <m:t>s</m:t>
                        </m:r>
                        <m:r>
                          <m:rPr>
                            <m:nor/>
                          </m:rPr>
                          <a:rPr lang="en-US" sz="1800" b="0" i="0" baseline="-25000" dirty="0" smtClean="0">
                            <a:latin typeface="Cambria Math" panose="02040503050406030204" pitchFamily="18" charset="0"/>
                            <a:ea typeface="Cambria Math" panose="02040503050406030204" pitchFamily="18" charset="0"/>
                          </a:rPr>
                          <m:t>1</m:t>
                        </m:r>
                        <m:r>
                          <m:rPr>
                            <m:nor/>
                          </m:rPr>
                          <a:rPr lang="en-US" sz="1800" b="0" i="0" baseline="-25000" dirty="0" smtClean="0">
                            <a:latin typeface="Cambria Math" panose="02040503050406030204" pitchFamily="18" charset="0"/>
                            <a:ea typeface="Cambria Math" panose="02040503050406030204" pitchFamily="18" charset="0"/>
                          </a:rPr>
                          <m:t>,</m:t>
                        </m:r>
                        <m:r>
                          <m:rPr>
                            <m:nor/>
                          </m:rPr>
                          <a:rPr lang="en-US" sz="1800" b="0" i="0" baseline="-25000" dirty="0" smtClean="0">
                            <a:latin typeface="Cambria Math" panose="02040503050406030204" pitchFamily="18" charset="0"/>
                            <a:ea typeface="Cambria Math" panose="02040503050406030204" pitchFamily="18" charset="0"/>
                          </a:rPr>
                          <m:t>s</m:t>
                        </m:r>
                        <m:r>
                          <m:rPr>
                            <m:nor/>
                          </m:rPr>
                          <a:rPr lang="en-US" sz="1800" b="0" i="0" baseline="-25000" dirty="0" smtClean="0">
                            <a:latin typeface="Cambria Math" panose="02040503050406030204" pitchFamily="18" charset="0"/>
                            <a:ea typeface="Cambria Math" panose="02040503050406030204" pitchFamily="18" charset="0"/>
                          </a:rPr>
                          <m:t>2</m:t>
                        </m:r>
                        <m:r>
                          <m:rPr>
                            <m:nor/>
                          </m:rPr>
                          <a:rPr lang="en" sz="1800" dirty="0">
                            <a:latin typeface="Cambria Math" panose="02040503050406030204" pitchFamily="18" charset="0"/>
                            <a:ea typeface="Cambria Math" panose="02040503050406030204" pitchFamily="18" charset="0"/>
                          </a:rPr>
                          <m:t>) </m:t>
                        </m:r>
                      </m:den>
                    </m:f>
                  </m:oMath>
                </a14:m>
                <a:endParaRPr sz="1800" dirty="0">
                  <a:latin typeface="Cambria Math" panose="02040503050406030204" pitchFamily="18" charset="0"/>
                  <a:ea typeface="Cambria Math" panose="02040503050406030204" pitchFamily="18" charset="0"/>
                </a:endParaRPr>
              </a:p>
            </p:txBody>
          </p:sp>
        </mc:Choice>
        <mc:Fallback xmlns="">
          <p:sp>
            <p:nvSpPr>
              <p:cNvPr id="264" name="Shape 264"/>
              <p:cNvSpPr txBox="1">
                <a:spLocks noGrp="1" noRot="1" noChangeAspect="1" noMove="1" noResize="1" noEditPoints="1" noAdjustHandles="1" noChangeArrowheads="1" noChangeShapeType="1" noTextEdit="1"/>
              </p:cNvSpPr>
              <p:nvPr>
                <p:ph type="body" idx="1"/>
              </p:nvPr>
            </p:nvSpPr>
            <p:spPr>
              <a:prstGeom prst="rect">
                <a:avLst/>
              </a:prstGeom>
              <a:blipFill rotWithShape="0">
                <a:blip r:embed="rId3"/>
                <a:stretch>
                  <a:fillRect l="-858" b="-3393"/>
                </a:stretch>
              </a:blipFill>
            </p:spPr>
            <p:txBody>
              <a:bodyPr/>
              <a:lstStyle/>
              <a:p>
                <a:r>
                  <a:rPr 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WordNet Coherence Measure</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rmAutofit fontScale="77500" lnSpcReduction="20000"/>
              </a:bodyPr>
              <a:lstStyle/>
              <a:p>
                <a:pPr>
                  <a:lnSpc>
                    <a:spcPct val="120000"/>
                  </a:lnSpc>
                </a:pPr>
                <a:r>
                  <a:rPr lang="en-US" dirty="0"/>
                  <a:t>Topic T -  (w</a:t>
                </a:r>
                <a:r>
                  <a:rPr lang="en-US" baseline="-25000" dirty="0"/>
                  <a:t>1</a:t>
                </a:r>
                <a:r>
                  <a:rPr lang="en-US" dirty="0"/>
                  <a:t>, w</a:t>
                </a:r>
                <a:r>
                  <a:rPr lang="en-US" baseline="-25000" dirty="0"/>
                  <a:t>2</a:t>
                </a:r>
                <a:r>
                  <a:rPr lang="en-US" dirty="0"/>
                  <a:t>, w</a:t>
                </a:r>
                <a:r>
                  <a:rPr lang="en-US" baseline="-25000" dirty="0"/>
                  <a:t>3</a:t>
                </a:r>
                <a:r>
                  <a:rPr lang="en-US" dirty="0"/>
                  <a:t>….</a:t>
                </a:r>
                <a:r>
                  <a:rPr lang="en-US" dirty="0" err="1"/>
                  <a:t>w</a:t>
                </a:r>
                <a:r>
                  <a:rPr lang="en-US" baseline="-25000" dirty="0" err="1"/>
                  <a:t>z</a:t>
                </a:r>
                <a:r>
                  <a:rPr lang="en-US" dirty="0"/>
                  <a:t>)</a:t>
                </a:r>
              </a:p>
              <a:p>
                <a:pPr marL="0" indent="0">
                  <a:lnSpc>
                    <a:spcPct val="120000"/>
                  </a:lnSpc>
                  <a:buNone/>
                </a:pPr>
                <a:endParaRPr lang="en-US" dirty="0"/>
              </a:p>
              <a:p>
                <a:pPr marL="0" indent="0">
                  <a:lnSpc>
                    <a:spcPct val="120000"/>
                  </a:lnSpc>
                  <a:buNone/>
                </a:pPr>
                <a:r>
                  <a:rPr lang="en-US" dirty="0"/>
                  <a:t>For a pair of words (w</a:t>
                </a:r>
                <a:r>
                  <a:rPr lang="en-US" baseline="-25000" dirty="0"/>
                  <a:t>1</a:t>
                </a:r>
                <a:r>
                  <a:rPr lang="en-US" dirty="0"/>
                  <a:t>, w</a:t>
                </a:r>
                <a:r>
                  <a:rPr lang="en-US" baseline="-25000" dirty="0"/>
                  <a:t>2</a:t>
                </a:r>
                <a:r>
                  <a:rPr lang="en-US" dirty="0"/>
                  <a:t>) in the topic :</a:t>
                </a:r>
              </a:p>
              <a:p>
                <a:pPr marL="0" indent="0">
                  <a:lnSpc>
                    <a:spcPct val="120000"/>
                  </a:lnSpc>
                  <a:buNone/>
                </a:pPr>
                <a:r>
                  <a:rPr lang="en-US" dirty="0"/>
                  <a:t>w</a:t>
                </a:r>
                <a:r>
                  <a:rPr lang="en-US" baseline="-25000" dirty="0"/>
                  <a:t>1</a:t>
                </a:r>
                <a:r>
                  <a:rPr lang="en-US" dirty="0"/>
                  <a:t> belongs to N </a:t>
                </a:r>
                <a:r>
                  <a:rPr lang="en-US" dirty="0" err="1"/>
                  <a:t>synsets</a:t>
                </a:r>
                <a:r>
                  <a:rPr lang="en-US" dirty="0"/>
                  <a:t> – w</a:t>
                </a:r>
                <a:r>
                  <a:rPr lang="en-US" baseline="-25000" dirty="0"/>
                  <a:t>1</a:t>
                </a:r>
                <a:r>
                  <a:rPr lang="en-US" dirty="0"/>
                  <a:t>_s</a:t>
                </a:r>
                <a:r>
                  <a:rPr lang="en-US" baseline="-25000" dirty="0"/>
                  <a:t>1</a:t>
                </a:r>
                <a:r>
                  <a:rPr lang="en-US" dirty="0"/>
                  <a:t>, w</a:t>
                </a:r>
                <a:r>
                  <a:rPr lang="en-US" baseline="-25000" dirty="0"/>
                  <a:t>1</a:t>
                </a:r>
                <a:r>
                  <a:rPr lang="en-US" dirty="0"/>
                  <a:t>_s</a:t>
                </a:r>
                <a:r>
                  <a:rPr lang="en-US" baseline="-25000" dirty="0"/>
                  <a:t>2</a:t>
                </a:r>
                <a:r>
                  <a:rPr lang="en-US" dirty="0"/>
                  <a:t>….w</a:t>
                </a:r>
                <a:r>
                  <a:rPr lang="en-US" baseline="-25000" dirty="0"/>
                  <a:t>1</a:t>
                </a:r>
                <a:r>
                  <a:rPr lang="en-US" dirty="0"/>
                  <a:t>_s</a:t>
                </a:r>
                <a:r>
                  <a:rPr lang="en-US" baseline="-25000" dirty="0"/>
                  <a:t>n</a:t>
                </a:r>
              </a:p>
              <a:p>
                <a:pPr marL="0" indent="0">
                  <a:lnSpc>
                    <a:spcPct val="120000"/>
                  </a:lnSpc>
                  <a:buNone/>
                </a:pPr>
                <a:r>
                  <a:rPr lang="en-US" dirty="0"/>
                  <a:t>w</a:t>
                </a:r>
                <a:r>
                  <a:rPr lang="en-US" baseline="-25000" dirty="0"/>
                  <a:t>2</a:t>
                </a:r>
                <a:r>
                  <a:rPr lang="en-US" dirty="0"/>
                  <a:t> belongs to M </a:t>
                </a:r>
                <a:r>
                  <a:rPr lang="en-US" dirty="0" err="1"/>
                  <a:t>synsets</a:t>
                </a:r>
                <a:r>
                  <a:rPr lang="en-US" dirty="0"/>
                  <a:t> – w</a:t>
                </a:r>
                <a:r>
                  <a:rPr lang="en-US" baseline="-25000" dirty="0"/>
                  <a:t>2</a:t>
                </a:r>
                <a:r>
                  <a:rPr lang="en-US" dirty="0"/>
                  <a:t>_s</a:t>
                </a:r>
                <a:r>
                  <a:rPr lang="en-US" baseline="-25000" dirty="0"/>
                  <a:t>1</a:t>
                </a:r>
                <a:r>
                  <a:rPr lang="en-US" dirty="0"/>
                  <a:t>, w</a:t>
                </a:r>
                <a:r>
                  <a:rPr lang="en-US" baseline="-25000" dirty="0"/>
                  <a:t>2</a:t>
                </a:r>
                <a:r>
                  <a:rPr lang="en-US" dirty="0"/>
                  <a:t>_s</a:t>
                </a:r>
                <a:r>
                  <a:rPr lang="en-US" baseline="-25000" dirty="0"/>
                  <a:t>2…</a:t>
                </a:r>
                <a:r>
                  <a:rPr lang="en-US" dirty="0"/>
                  <a:t>w</a:t>
                </a:r>
                <a:r>
                  <a:rPr lang="en-US" baseline="-25000" dirty="0"/>
                  <a:t>2</a:t>
                </a:r>
                <a:r>
                  <a:rPr lang="en-US" dirty="0"/>
                  <a:t>_s</a:t>
                </a:r>
                <a:r>
                  <a:rPr lang="en-US" baseline="-25000" dirty="0"/>
                  <a:t>m</a:t>
                </a:r>
              </a:p>
              <a:p>
                <a:pPr marL="0" indent="0">
                  <a:lnSpc>
                    <a:spcPct val="120000"/>
                  </a:lnSpc>
                  <a:buNone/>
                </a:pPr>
                <a:endParaRPr lang="en-US" sz="2400" dirty="0"/>
              </a:p>
              <a:p>
                <a:pPr marL="0" indent="0">
                  <a:lnSpc>
                    <a:spcPct val="120000"/>
                  </a:lnSpc>
                  <a:buNone/>
                </a:pPr>
                <a:r>
                  <a:rPr lang="en-US" sz="2400" dirty="0"/>
                  <a:t>Similarity/Relevance between two words w</a:t>
                </a:r>
                <a:r>
                  <a:rPr lang="en-US" sz="2400" baseline="-25000" dirty="0"/>
                  <a:t>1</a:t>
                </a:r>
                <a:r>
                  <a:rPr lang="en-US" sz="2400" dirty="0"/>
                  <a:t>, w</a:t>
                </a:r>
                <a:r>
                  <a:rPr lang="en-US" sz="2400" baseline="-25000" dirty="0"/>
                  <a:t>2</a:t>
                </a:r>
                <a:endParaRPr lang="en-US" dirty="0"/>
              </a:p>
              <a:p>
                <a:pPr>
                  <a:lnSpc>
                    <a:spcPct val="120000"/>
                  </a:lnSpc>
                  <a:buFontTx/>
                  <a:buChar char="-"/>
                </a:pPr>
                <a:r>
                  <a:rPr lang="en-US" dirty="0">
                    <a:solidFill>
                      <a:schemeClr val="accent4">
                        <a:lumMod val="50000"/>
                      </a:schemeClr>
                    </a:solidFill>
                    <a:latin typeface="Cambria Math" panose="02040503050406030204" pitchFamily="18" charset="0"/>
                    <a:ea typeface="Cambria Math" panose="02040503050406030204" pitchFamily="18" charset="0"/>
                  </a:rPr>
                  <a:t>sim(w</a:t>
                </a:r>
                <a:r>
                  <a:rPr lang="en-US" baseline="-25000" dirty="0">
                    <a:solidFill>
                      <a:schemeClr val="accent4">
                        <a:lumMod val="50000"/>
                      </a:schemeClr>
                    </a:solidFill>
                    <a:latin typeface="Cambria Math" panose="02040503050406030204" pitchFamily="18" charset="0"/>
                    <a:ea typeface="Cambria Math" panose="02040503050406030204" pitchFamily="18" charset="0"/>
                  </a:rPr>
                  <a:t>1</a:t>
                </a:r>
                <a:r>
                  <a:rPr lang="en-US" dirty="0">
                    <a:solidFill>
                      <a:schemeClr val="accent4">
                        <a:lumMod val="50000"/>
                      </a:schemeClr>
                    </a:solidFill>
                    <a:latin typeface="Cambria Math" panose="02040503050406030204" pitchFamily="18" charset="0"/>
                    <a:ea typeface="Cambria Math" panose="02040503050406030204" pitchFamily="18" charset="0"/>
                  </a:rPr>
                  <a:t>, w</a:t>
                </a:r>
                <a:r>
                  <a:rPr lang="en-US" baseline="-25000" dirty="0">
                    <a:solidFill>
                      <a:schemeClr val="accent4">
                        <a:lumMod val="50000"/>
                      </a:schemeClr>
                    </a:solidFill>
                    <a:latin typeface="Cambria Math" panose="02040503050406030204" pitchFamily="18" charset="0"/>
                    <a:ea typeface="Cambria Math" panose="02040503050406030204" pitchFamily="18" charset="0"/>
                  </a:rPr>
                  <a:t>2</a:t>
                </a:r>
                <a:r>
                  <a:rPr lang="en-US" dirty="0">
                    <a:solidFill>
                      <a:schemeClr val="accent4">
                        <a:lumMod val="50000"/>
                      </a:schemeClr>
                    </a:solidFill>
                    <a:latin typeface="Cambria Math" panose="02040503050406030204" pitchFamily="18" charset="0"/>
                    <a:ea typeface="Cambria Math" panose="02040503050406030204" pitchFamily="18" charset="0"/>
                  </a:rPr>
                  <a:t>) = max</a:t>
                </a:r>
                <a:r>
                  <a:rPr lang="en-US" dirty="0">
                    <a:solidFill>
                      <a:schemeClr val="accent4">
                        <a:lumMod val="50000"/>
                      </a:schemeClr>
                    </a:solidFill>
                  </a:rPr>
                  <a:t>(</a:t>
                </a:r>
                <a14:m>
                  <m:oMath xmlns:m="http://schemas.openxmlformats.org/officeDocument/2006/math">
                    <m:nary>
                      <m:naryPr>
                        <m:chr m:val="∑"/>
                        <m:ctrlPr>
                          <a:rPr lang="en-US" i="1">
                            <a:solidFill>
                              <a:schemeClr val="accent4">
                                <a:lumMod val="50000"/>
                              </a:schemeClr>
                            </a:solidFill>
                            <a:latin typeface="Cambria Math" panose="02040503050406030204" pitchFamily="18" charset="0"/>
                          </a:rPr>
                        </m:ctrlPr>
                      </m:naryPr>
                      <m:sub>
                        <m:r>
                          <m:rPr>
                            <m:brk m:alnAt="23"/>
                          </m:rPr>
                          <a:rPr lang="en-US" i="1">
                            <a:solidFill>
                              <a:schemeClr val="accent4">
                                <a:lumMod val="50000"/>
                              </a:schemeClr>
                            </a:solidFill>
                            <a:latin typeface="Cambria Math" panose="02040503050406030204" pitchFamily="18" charset="0"/>
                          </a:rPr>
                          <m:t>𝑗</m:t>
                        </m:r>
                        <m:r>
                          <a:rPr lang="en-US" i="1">
                            <a:solidFill>
                              <a:schemeClr val="accent4">
                                <a:lumMod val="50000"/>
                              </a:schemeClr>
                            </a:solidFill>
                            <a:latin typeface="Cambria Math" panose="02040503050406030204" pitchFamily="18" charset="0"/>
                          </a:rPr>
                          <m:t>=</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𝑀</m:t>
                        </m:r>
                      </m:sup>
                      <m:e>
                        <m:nary>
                          <m:naryPr>
                            <m:chr m:val="∑"/>
                            <m:ctrlPr>
                              <a:rPr lang="en-US" i="1">
                                <a:solidFill>
                                  <a:schemeClr val="accent4">
                                    <a:lumMod val="50000"/>
                                  </a:schemeClr>
                                </a:solidFill>
                                <a:latin typeface="Cambria Math" panose="02040503050406030204" pitchFamily="18" charset="0"/>
                              </a:rPr>
                            </m:ctrlPr>
                          </m:naryPr>
                          <m:sub>
                            <m:r>
                              <m:rPr>
                                <m:brk m:alnAt="23"/>
                              </m:rPr>
                              <a:rPr lang="en-US" i="1">
                                <a:solidFill>
                                  <a:schemeClr val="accent4">
                                    <a:lumMod val="50000"/>
                                  </a:schemeClr>
                                </a:solidFill>
                                <a:latin typeface="Cambria Math" panose="02040503050406030204" pitchFamily="18" charset="0"/>
                              </a:rPr>
                              <m:t>𝑖</m:t>
                            </m:r>
                            <m:r>
                              <a:rPr lang="en-US" i="1">
                                <a:solidFill>
                                  <a:schemeClr val="accent4">
                                    <a:lumMod val="50000"/>
                                  </a:schemeClr>
                                </a:solidFill>
                                <a:latin typeface="Cambria Math" panose="02040503050406030204" pitchFamily="18" charset="0"/>
                              </a:rPr>
                              <m:t>=</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𝑁</m:t>
                            </m:r>
                          </m:sup>
                          <m:e>
                            <m:r>
                              <m:rPr>
                                <m:nor/>
                              </m:rPr>
                              <a:rPr lang="en-US" dirty="0">
                                <a:solidFill>
                                  <a:schemeClr val="accent4">
                                    <a:lumMod val="50000"/>
                                  </a:schemeClr>
                                </a:solidFill>
                                <a:latin typeface="Cambria Math" panose="02040503050406030204" pitchFamily="18" charset="0"/>
                                <a:ea typeface="Cambria Math" panose="02040503050406030204" pitchFamily="18" charset="0"/>
                              </a:rPr>
                              <m:t>sim</m:t>
                            </m:r>
                            <m:r>
                              <m:rPr>
                                <m:nor/>
                              </m:rPr>
                              <a:rPr lang="en-US" dirty="0">
                                <a:solidFill>
                                  <a:schemeClr val="accent4">
                                    <a:lumMod val="50000"/>
                                  </a:schemeClr>
                                </a:solidFill>
                                <a:latin typeface="Cambria Math" panose="02040503050406030204" pitchFamily="18" charset="0"/>
                                <a:ea typeface="Cambria Math" panose="02040503050406030204" pitchFamily="18" charset="0"/>
                              </a:rPr>
                              <m:t>(</m:t>
                            </m:r>
                            <m:r>
                              <m:rPr>
                                <m:nor/>
                              </m:rPr>
                              <a:rPr lang="en-US" dirty="0">
                                <a:solidFill>
                                  <a:schemeClr val="accent4">
                                    <a:lumMod val="50000"/>
                                  </a:schemeClr>
                                </a:solidFill>
                                <a:latin typeface="Cambria Math" panose="02040503050406030204" pitchFamily="18" charset="0"/>
                                <a:ea typeface="Cambria Math" panose="02040503050406030204" pitchFamily="18" charset="0"/>
                              </a:rPr>
                              <m:t>w</m:t>
                            </m:r>
                            <m:r>
                              <m:rPr>
                                <m:nor/>
                              </m:rPr>
                              <a:rPr lang="en-US" baseline="-25000" dirty="0">
                                <a:solidFill>
                                  <a:schemeClr val="accent4">
                                    <a:lumMod val="50000"/>
                                  </a:schemeClr>
                                </a:solidFill>
                                <a:latin typeface="Cambria Math" panose="02040503050406030204" pitchFamily="18" charset="0"/>
                                <a:ea typeface="Cambria Math" panose="02040503050406030204" pitchFamily="18" charset="0"/>
                              </a:rPr>
                              <m:t>1</m:t>
                            </m:r>
                            <m:r>
                              <m:rPr>
                                <m:nor/>
                              </m:rPr>
                              <a:rPr lang="en-US" dirty="0">
                                <a:solidFill>
                                  <a:schemeClr val="accent4">
                                    <a:lumMod val="50000"/>
                                  </a:schemeClr>
                                </a:solidFill>
                                <a:latin typeface="Cambria Math" panose="02040503050406030204" pitchFamily="18" charset="0"/>
                                <a:ea typeface="Cambria Math" panose="02040503050406030204" pitchFamily="18" charset="0"/>
                              </a:rPr>
                              <m:t>_</m:t>
                            </m:r>
                            <m:r>
                              <m:rPr>
                                <m:nor/>
                              </m:rPr>
                              <a:rPr lang="en-US" dirty="0">
                                <a:solidFill>
                                  <a:schemeClr val="accent4">
                                    <a:lumMod val="50000"/>
                                  </a:schemeClr>
                                </a:solidFill>
                                <a:latin typeface="Cambria Math" panose="02040503050406030204" pitchFamily="18" charset="0"/>
                                <a:ea typeface="Cambria Math" panose="02040503050406030204" pitchFamily="18" charset="0"/>
                              </a:rPr>
                              <m:t>sj</m:t>
                            </m:r>
                            <m:r>
                              <m:rPr>
                                <m:nor/>
                              </m:rPr>
                              <a:rPr lang="en-US" dirty="0">
                                <a:solidFill>
                                  <a:schemeClr val="accent4">
                                    <a:lumMod val="50000"/>
                                  </a:schemeClr>
                                </a:solidFill>
                                <a:latin typeface="Cambria Math" panose="02040503050406030204" pitchFamily="18" charset="0"/>
                                <a:ea typeface="Cambria Math" panose="02040503050406030204" pitchFamily="18" charset="0"/>
                              </a:rPr>
                              <m:t>, </m:t>
                            </m:r>
                            <m:r>
                              <m:rPr>
                                <m:nor/>
                              </m:rPr>
                              <a:rPr lang="en-US" dirty="0">
                                <a:solidFill>
                                  <a:schemeClr val="accent4">
                                    <a:lumMod val="50000"/>
                                  </a:schemeClr>
                                </a:solidFill>
                                <a:latin typeface="Cambria Math" panose="02040503050406030204" pitchFamily="18" charset="0"/>
                                <a:ea typeface="Cambria Math" panose="02040503050406030204" pitchFamily="18" charset="0"/>
                              </a:rPr>
                              <m:t>w</m:t>
                            </m:r>
                            <m:r>
                              <m:rPr>
                                <m:nor/>
                              </m:rPr>
                              <a:rPr lang="en-US" baseline="-25000" dirty="0">
                                <a:solidFill>
                                  <a:schemeClr val="accent4">
                                    <a:lumMod val="50000"/>
                                  </a:schemeClr>
                                </a:solidFill>
                                <a:latin typeface="Cambria Math" panose="02040503050406030204" pitchFamily="18" charset="0"/>
                                <a:ea typeface="Cambria Math" panose="02040503050406030204" pitchFamily="18" charset="0"/>
                              </a:rPr>
                              <m:t>2</m:t>
                            </m:r>
                            <m:r>
                              <m:rPr>
                                <m:nor/>
                              </m:rPr>
                              <a:rPr lang="en-US" dirty="0">
                                <a:solidFill>
                                  <a:schemeClr val="accent4">
                                    <a:lumMod val="50000"/>
                                  </a:schemeClr>
                                </a:solidFill>
                                <a:latin typeface="Cambria Math" panose="02040503050406030204" pitchFamily="18" charset="0"/>
                                <a:ea typeface="Cambria Math" panose="02040503050406030204" pitchFamily="18" charset="0"/>
                              </a:rPr>
                              <m:t>_</m:t>
                            </m:r>
                            <m:r>
                              <m:rPr>
                                <m:nor/>
                              </m:rPr>
                              <a:rPr lang="en-US" dirty="0">
                                <a:solidFill>
                                  <a:schemeClr val="accent4">
                                    <a:lumMod val="50000"/>
                                  </a:schemeClr>
                                </a:solidFill>
                                <a:latin typeface="Cambria Math" panose="02040503050406030204" pitchFamily="18" charset="0"/>
                                <a:ea typeface="Cambria Math" panose="02040503050406030204" pitchFamily="18" charset="0"/>
                              </a:rPr>
                              <m:t>si</m:t>
                            </m:r>
                            <m:r>
                              <m:rPr>
                                <m:nor/>
                              </m:rPr>
                              <a:rPr lang="en-US" dirty="0">
                                <a:solidFill>
                                  <a:schemeClr val="accent4">
                                    <a:lumMod val="50000"/>
                                  </a:schemeClr>
                                </a:solidFill>
                                <a:latin typeface="Cambria Math" panose="02040503050406030204" pitchFamily="18" charset="0"/>
                                <a:ea typeface="Cambria Math" panose="02040503050406030204" pitchFamily="18" charset="0"/>
                              </a:rPr>
                              <m:t>)</m:t>
                            </m:r>
                          </m:e>
                        </m:nary>
                      </m:e>
                    </m:nary>
                  </m:oMath>
                </a14:m>
                <a:r>
                  <a:rPr lang="en-US" dirty="0">
                    <a:solidFill>
                      <a:schemeClr val="accent4">
                        <a:lumMod val="50000"/>
                      </a:schemeClr>
                    </a:solidFill>
                  </a:rPr>
                  <a:t>)</a:t>
                </a:r>
              </a:p>
              <a:p>
                <a:pPr>
                  <a:lnSpc>
                    <a:spcPct val="120000"/>
                  </a:lnSpc>
                  <a:buFontTx/>
                  <a:buChar char="-"/>
                </a:pPr>
                <a:endParaRPr lang="en-US" dirty="0"/>
              </a:p>
              <a:p>
                <a:pPr>
                  <a:lnSpc>
                    <a:spcPct val="120000"/>
                  </a:lnSpc>
                  <a:buFontTx/>
                  <a:buChar char="-"/>
                </a:pPr>
                <a:r>
                  <a:rPr lang="en-US" sz="2600" dirty="0"/>
                  <a:t>Coherence of a Topic</a:t>
                </a:r>
              </a:p>
              <a:p>
                <a:pPr marL="0" indent="0">
                  <a:lnSpc>
                    <a:spcPct val="120000"/>
                  </a:lnSpc>
                  <a:buNone/>
                </a:pPr>
                <a:r>
                  <a:rPr lang="en-US" dirty="0"/>
                  <a:t>	</a:t>
                </a:r>
                <a:r>
                  <a:rPr lang="en-US" dirty="0">
                    <a:solidFill>
                      <a:schemeClr val="accent4">
                        <a:lumMod val="50000"/>
                      </a:schemeClr>
                    </a:solidFill>
                  </a:rPr>
                  <a:t>- </a:t>
                </a:r>
                <a:r>
                  <a:rPr lang="en-US" dirty="0">
                    <a:solidFill>
                      <a:schemeClr val="accent4">
                        <a:lumMod val="50000"/>
                      </a:schemeClr>
                    </a:solidFill>
                    <a:latin typeface="Cambria Math" panose="02040503050406030204" pitchFamily="18" charset="0"/>
                    <a:ea typeface="Cambria Math" panose="02040503050406030204" pitchFamily="18" charset="0"/>
                  </a:rPr>
                  <a:t>mean (</a:t>
                </a:r>
                <a14:m>
                  <m:oMath xmlns:m="http://schemas.openxmlformats.org/officeDocument/2006/math">
                    <m:nary>
                      <m:naryPr>
                        <m:chr m:val="∑"/>
                        <m:ctrlPr>
                          <a:rPr lang="en-US" i="1" dirty="0" smtClean="0">
                            <a:solidFill>
                              <a:schemeClr val="accent4">
                                <a:lumMod val="50000"/>
                              </a:schemeClr>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accent4">
                                <a:lumMod val="50000"/>
                              </a:schemeClr>
                            </a:solidFill>
                            <a:latin typeface="Cambria Math" panose="02040503050406030204" pitchFamily="18" charset="0"/>
                            <a:ea typeface="Cambria Math" panose="02040503050406030204" pitchFamily="18" charset="0"/>
                          </a:rPr>
                          <m:t>𝑚</m:t>
                        </m:r>
                        <m:r>
                          <a:rPr lang="en-US" b="0" i="1" dirty="0" smtClean="0">
                            <a:solidFill>
                              <a:schemeClr val="accent4">
                                <a:lumMod val="50000"/>
                              </a:schemeClr>
                            </a:solidFill>
                            <a:latin typeface="Cambria Math" panose="02040503050406030204" pitchFamily="18" charset="0"/>
                            <a:ea typeface="Cambria Math" panose="02040503050406030204" pitchFamily="18" charset="0"/>
                          </a:rPr>
                          <m:t>=</m:t>
                        </m:r>
                        <m:r>
                          <m:rPr>
                            <m:brk m:alnAt="23"/>
                          </m:rPr>
                          <a:rPr lang="en-US" b="0" i="1" dirty="0" smtClean="0">
                            <a:solidFill>
                              <a:schemeClr val="accent4">
                                <a:lumMod val="50000"/>
                              </a:schemeClr>
                            </a:solidFill>
                            <a:latin typeface="Cambria Math" panose="02040503050406030204" pitchFamily="18" charset="0"/>
                            <a:ea typeface="Cambria Math" panose="02040503050406030204" pitchFamily="18" charset="0"/>
                          </a:rPr>
                          <m:t>2</m:t>
                        </m:r>
                      </m:sub>
                      <m:sup>
                        <m:r>
                          <a:rPr lang="en-US" b="0" i="1" dirty="0" smtClean="0">
                            <a:solidFill>
                              <a:schemeClr val="accent4">
                                <a:lumMod val="50000"/>
                              </a:schemeClr>
                            </a:solidFill>
                            <a:latin typeface="Cambria Math" panose="02040503050406030204" pitchFamily="18" charset="0"/>
                            <a:ea typeface="Cambria Math" panose="02040503050406030204" pitchFamily="18" charset="0"/>
                          </a:rPr>
                          <m:t>𝑍</m:t>
                        </m:r>
                      </m:sup>
                      <m:e>
                        <m:nary>
                          <m:naryPr>
                            <m:chr m:val="∑"/>
                            <m:ctrlPr>
                              <a:rPr lang="en-US" i="1" dirty="0">
                                <a:solidFill>
                                  <a:schemeClr val="accent4">
                                    <a:lumMod val="50000"/>
                                  </a:schemeClr>
                                </a:solidFill>
                                <a:latin typeface="Cambria Math" panose="02040503050406030204" pitchFamily="18" charset="0"/>
                                <a:ea typeface="Cambria Math" panose="02040503050406030204" pitchFamily="18" charset="0"/>
                              </a:rPr>
                            </m:ctrlPr>
                          </m:naryPr>
                          <m:sub>
                            <m:r>
                              <m:rPr>
                                <m:brk m:alnAt="23"/>
                              </m:rPr>
                              <a:rPr lang="en-US" b="0" i="1" dirty="0" smtClean="0">
                                <a:solidFill>
                                  <a:schemeClr val="accent4">
                                    <a:lumMod val="50000"/>
                                  </a:schemeClr>
                                </a:solidFill>
                                <a:latin typeface="Cambria Math" panose="02040503050406030204" pitchFamily="18" charset="0"/>
                                <a:ea typeface="Cambria Math" panose="02040503050406030204" pitchFamily="18" charset="0"/>
                              </a:rPr>
                              <m:t>𝑙</m:t>
                            </m:r>
                            <m:r>
                              <a:rPr lang="en-US" b="0" i="1" dirty="0" smtClean="0">
                                <a:solidFill>
                                  <a:schemeClr val="accent4">
                                    <a:lumMod val="50000"/>
                                  </a:schemeClr>
                                </a:solidFill>
                                <a:latin typeface="Cambria Math" panose="02040503050406030204" pitchFamily="18" charset="0"/>
                                <a:ea typeface="Cambria Math" panose="02040503050406030204" pitchFamily="18" charset="0"/>
                              </a:rPr>
                              <m:t>=</m:t>
                            </m:r>
                            <m:r>
                              <m:rPr>
                                <m:brk m:alnAt="23"/>
                              </m:rPr>
                              <a:rPr lang="en-US" b="0" i="1" dirty="0" smtClean="0">
                                <a:solidFill>
                                  <a:schemeClr val="accent4">
                                    <a:lumMod val="50000"/>
                                  </a:schemeClr>
                                </a:solidFill>
                                <a:latin typeface="Cambria Math" panose="02040503050406030204" pitchFamily="18" charset="0"/>
                                <a:ea typeface="Cambria Math" panose="02040503050406030204" pitchFamily="18" charset="0"/>
                              </a:rPr>
                              <m:t>1</m:t>
                            </m:r>
                          </m:sub>
                          <m:sup>
                            <m:r>
                              <a:rPr lang="en-US" b="0" i="1" dirty="0" smtClean="0">
                                <a:solidFill>
                                  <a:schemeClr val="accent4">
                                    <a:lumMod val="50000"/>
                                  </a:schemeClr>
                                </a:solidFill>
                                <a:latin typeface="Cambria Math" panose="02040503050406030204" pitchFamily="18" charset="0"/>
                                <a:ea typeface="Cambria Math" panose="02040503050406030204" pitchFamily="18" charset="0"/>
                              </a:rPr>
                              <m:t>𝑚</m:t>
                            </m:r>
                            <m:r>
                              <a:rPr lang="en-US" b="0" i="1" dirty="0" smtClean="0">
                                <a:solidFill>
                                  <a:schemeClr val="accent4">
                                    <a:lumMod val="50000"/>
                                  </a:schemeClr>
                                </a:solidFill>
                                <a:latin typeface="Cambria Math" panose="02040503050406030204" pitchFamily="18" charset="0"/>
                                <a:ea typeface="Cambria Math" panose="02040503050406030204" pitchFamily="18" charset="0"/>
                              </a:rPr>
                              <m:t>−</m:t>
                            </m:r>
                            <m:r>
                              <a:rPr lang="en-US" b="0" i="1" dirty="0" smtClean="0">
                                <a:solidFill>
                                  <a:schemeClr val="accent4">
                                    <a:lumMod val="50000"/>
                                  </a:schemeClr>
                                </a:solidFill>
                                <a:latin typeface="Cambria Math" panose="02040503050406030204" pitchFamily="18" charset="0"/>
                                <a:ea typeface="Cambria Math" panose="02040503050406030204" pitchFamily="18" charset="0"/>
                              </a:rPr>
                              <m:t>1</m:t>
                            </m:r>
                          </m:sup>
                          <m:e>
                            <m:r>
                              <m:rPr>
                                <m:nor/>
                              </m:rPr>
                              <a:rPr lang="en-US" dirty="0">
                                <a:solidFill>
                                  <a:schemeClr val="accent4">
                                    <a:lumMod val="50000"/>
                                  </a:schemeClr>
                                </a:solidFill>
                                <a:latin typeface="Cambria Math" panose="02040503050406030204" pitchFamily="18" charset="0"/>
                                <a:ea typeface="Cambria Math" panose="02040503050406030204" pitchFamily="18" charset="0"/>
                              </a:rPr>
                              <m:t>sim</m:t>
                            </m:r>
                            <m:r>
                              <m:rPr>
                                <m:nor/>
                              </m:rPr>
                              <a:rPr lang="en-US" dirty="0">
                                <a:solidFill>
                                  <a:schemeClr val="accent4">
                                    <a:lumMod val="50000"/>
                                  </a:schemeClr>
                                </a:solidFill>
                                <a:latin typeface="Cambria Math" panose="02040503050406030204" pitchFamily="18" charset="0"/>
                                <a:ea typeface="Cambria Math" panose="02040503050406030204" pitchFamily="18" charset="0"/>
                              </a:rPr>
                              <m:t>(</m:t>
                            </m:r>
                            <m:r>
                              <m:rPr>
                                <m:nor/>
                              </m:rPr>
                              <a:rPr lang="en-US" dirty="0">
                                <a:solidFill>
                                  <a:schemeClr val="accent4">
                                    <a:lumMod val="50000"/>
                                  </a:schemeClr>
                                </a:solidFill>
                                <a:latin typeface="Cambria Math" panose="02040503050406030204" pitchFamily="18" charset="0"/>
                                <a:ea typeface="Cambria Math" panose="02040503050406030204" pitchFamily="18" charset="0"/>
                              </a:rPr>
                              <m:t>wm</m:t>
                            </m:r>
                            <m:r>
                              <m:rPr>
                                <m:nor/>
                              </m:rPr>
                              <a:rPr lang="en-US" dirty="0">
                                <a:solidFill>
                                  <a:schemeClr val="accent4">
                                    <a:lumMod val="50000"/>
                                  </a:schemeClr>
                                </a:solidFill>
                                <a:latin typeface="Cambria Math" panose="02040503050406030204" pitchFamily="18" charset="0"/>
                                <a:ea typeface="Cambria Math" panose="02040503050406030204" pitchFamily="18" charset="0"/>
                              </a:rPr>
                              <m:t>, </m:t>
                            </m:r>
                            <m:r>
                              <m:rPr>
                                <m:nor/>
                              </m:rPr>
                              <a:rPr lang="en-US" dirty="0">
                                <a:solidFill>
                                  <a:schemeClr val="accent4">
                                    <a:lumMod val="50000"/>
                                  </a:schemeClr>
                                </a:solidFill>
                                <a:latin typeface="Cambria Math" panose="02040503050406030204" pitchFamily="18" charset="0"/>
                                <a:ea typeface="Cambria Math" panose="02040503050406030204" pitchFamily="18" charset="0"/>
                              </a:rPr>
                              <m:t>wl</m:t>
                            </m:r>
                            <m:r>
                              <m:rPr>
                                <m:nor/>
                              </m:rPr>
                              <a:rPr lang="en-US" dirty="0">
                                <a:solidFill>
                                  <a:schemeClr val="accent4">
                                    <a:lumMod val="50000"/>
                                  </a:schemeClr>
                                </a:solidFill>
                                <a:latin typeface="Cambria Math" panose="02040503050406030204" pitchFamily="18" charset="0"/>
                                <a:ea typeface="Cambria Math" panose="02040503050406030204" pitchFamily="18" charset="0"/>
                              </a:rPr>
                              <m:t>))</m:t>
                            </m:r>
                          </m:e>
                        </m:nary>
                      </m:e>
                    </m:nary>
                  </m:oMath>
                </a14:m>
                <a:endParaRPr lang="en-US" dirty="0">
                  <a:solidFill>
                    <a:schemeClr val="accent4">
                      <a:lumMod val="50000"/>
                    </a:schemeClr>
                  </a:solidFill>
                  <a:latin typeface="Cambria Math" panose="02040503050406030204" pitchFamily="18" charset="0"/>
                  <a:ea typeface="Cambria Math" panose="02040503050406030204" pitchFamily="18" charset="0"/>
                </a:endParaRPr>
              </a:p>
              <a:p>
                <a:pPr marL="0" indent="0">
                  <a:lnSpc>
                    <a:spcPct val="120000"/>
                  </a:lnSpc>
                  <a:buNone/>
                </a:pPr>
                <a:r>
                  <a:rPr lang="en-US" dirty="0">
                    <a:solidFill>
                      <a:schemeClr val="accent4">
                        <a:lumMod val="50000"/>
                      </a:schemeClr>
                    </a:solidFill>
                    <a:latin typeface="Cambria Math" panose="02040503050406030204" pitchFamily="18" charset="0"/>
                    <a:ea typeface="Cambria Math" panose="02040503050406030204" pitchFamily="18" charset="0"/>
                  </a:rPr>
                  <a:t>	- median(</a:t>
                </a:r>
                <a14:m>
                  <m:oMath xmlns:m="http://schemas.openxmlformats.org/officeDocument/2006/math">
                    <m:nary>
                      <m:naryPr>
                        <m:chr m:val="∑"/>
                        <m:ctrlPr>
                          <a:rPr lang="en-US" i="1" dirty="0">
                            <a:solidFill>
                              <a:schemeClr val="accent4">
                                <a:lumMod val="50000"/>
                              </a:schemeClr>
                            </a:solidFill>
                            <a:latin typeface="Cambria Math" panose="02040503050406030204" pitchFamily="18" charset="0"/>
                            <a:ea typeface="Cambria Math" panose="02040503050406030204" pitchFamily="18" charset="0"/>
                          </a:rPr>
                        </m:ctrlPr>
                      </m:naryPr>
                      <m:sub>
                        <m:r>
                          <m:rPr>
                            <m:brk m:alnAt="23"/>
                          </m:rPr>
                          <a:rPr lang="en-US" i="1" dirty="0">
                            <a:solidFill>
                              <a:schemeClr val="accent4">
                                <a:lumMod val="50000"/>
                              </a:schemeClr>
                            </a:solidFill>
                            <a:latin typeface="Cambria Math" panose="02040503050406030204" pitchFamily="18" charset="0"/>
                            <a:ea typeface="Cambria Math" panose="02040503050406030204" pitchFamily="18" charset="0"/>
                          </a:rPr>
                          <m:t>𝑚</m:t>
                        </m:r>
                        <m:r>
                          <a:rPr lang="en-US" i="1" dirty="0">
                            <a:solidFill>
                              <a:schemeClr val="accent4">
                                <a:lumMod val="50000"/>
                              </a:schemeClr>
                            </a:solidFill>
                            <a:latin typeface="Cambria Math" panose="02040503050406030204" pitchFamily="18" charset="0"/>
                            <a:ea typeface="Cambria Math" panose="02040503050406030204" pitchFamily="18" charset="0"/>
                          </a:rPr>
                          <m:t>=</m:t>
                        </m:r>
                        <m:r>
                          <a:rPr lang="en-US" i="1" dirty="0">
                            <a:solidFill>
                              <a:schemeClr val="accent4">
                                <a:lumMod val="50000"/>
                              </a:schemeClr>
                            </a:solidFill>
                            <a:latin typeface="Cambria Math" panose="02040503050406030204" pitchFamily="18" charset="0"/>
                            <a:ea typeface="Cambria Math" panose="02040503050406030204" pitchFamily="18" charset="0"/>
                          </a:rPr>
                          <m:t>2</m:t>
                        </m:r>
                      </m:sub>
                      <m:sup>
                        <m:r>
                          <a:rPr lang="en-US" i="1" dirty="0">
                            <a:solidFill>
                              <a:schemeClr val="accent4">
                                <a:lumMod val="50000"/>
                              </a:schemeClr>
                            </a:solidFill>
                            <a:latin typeface="Cambria Math" panose="02040503050406030204" pitchFamily="18" charset="0"/>
                            <a:ea typeface="Cambria Math" panose="02040503050406030204" pitchFamily="18" charset="0"/>
                          </a:rPr>
                          <m:t>𝑍</m:t>
                        </m:r>
                      </m:sup>
                      <m:e>
                        <m:nary>
                          <m:naryPr>
                            <m:chr m:val="∑"/>
                            <m:ctrlPr>
                              <a:rPr lang="en-US" i="1" dirty="0">
                                <a:solidFill>
                                  <a:schemeClr val="accent4">
                                    <a:lumMod val="50000"/>
                                  </a:schemeClr>
                                </a:solidFill>
                                <a:latin typeface="Cambria Math" panose="02040503050406030204" pitchFamily="18" charset="0"/>
                                <a:ea typeface="Cambria Math" panose="02040503050406030204" pitchFamily="18" charset="0"/>
                              </a:rPr>
                            </m:ctrlPr>
                          </m:naryPr>
                          <m:sub>
                            <m:r>
                              <m:rPr>
                                <m:brk m:alnAt="23"/>
                              </m:rPr>
                              <a:rPr lang="en-US" i="1" dirty="0">
                                <a:solidFill>
                                  <a:schemeClr val="accent4">
                                    <a:lumMod val="50000"/>
                                  </a:schemeClr>
                                </a:solidFill>
                                <a:latin typeface="Cambria Math" panose="02040503050406030204" pitchFamily="18" charset="0"/>
                                <a:ea typeface="Cambria Math" panose="02040503050406030204" pitchFamily="18" charset="0"/>
                              </a:rPr>
                              <m:t>𝑙</m:t>
                            </m:r>
                            <m:r>
                              <a:rPr lang="en-US" i="1" dirty="0">
                                <a:solidFill>
                                  <a:schemeClr val="accent4">
                                    <a:lumMod val="50000"/>
                                  </a:schemeClr>
                                </a:solidFill>
                                <a:latin typeface="Cambria Math" panose="02040503050406030204" pitchFamily="18" charset="0"/>
                                <a:ea typeface="Cambria Math" panose="02040503050406030204" pitchFamily="18" charset="0"/>
                              </a:rPr>
                              <m:t>=</m:t>
                            </m:r>
                            <m:r>
                              <a:rPr lang="en-US" i="1" dirty="0">
                                <a:solidFill>
                                  <a:schemeClr val="accent4">
                                    <a:lumMod val="50000"/>
                                  </a:schemeClr>
                                </a:solidFill>
                                <a:latin typeface="Cambria Math" panose="02040503050406030204" pitchFamily="18" charset="0"/>
                                <a:ea typeface="Cambria Math" panose="02040503050406030204" pitchFamily="18" charset="0"/>
                              </a:rPr>
                              <m:t>1</m:t>
                            </m:r>
                          </m:sub>
                          <m:sup>
                            <m:r>
                              <a:rPr lang="en-US" i="1" dirty="0">
                                <a:solidFill>
                                  <a:schemeClr val="accent4">
                                    <a:lumMod val="50000"/>
                                  </a:schemeClr>
                                </a:solidFill>
                                <a:latin typeface="Cambria Math" panose="02040503050406030204" pitchFamily="18" charset="0"/>
                                <a:ea typeface="Cambria Math" panose="02040503050406030204" pitchFamily="18" charset="0"/>
                              </a:rPr>
                              <m:t>𝑚</m:t>
                            </m:r>
                            <m:r>
                              <a:rPr lang="en-US" i="1" dirty="0">
                                <a:solidFill>
                                  <a:schemeClr val="accent4">
                                    <a:lumMod val="50000"/>
                                  </a:schemeClr>
                                </a:solidFill>
                                <a:latin typeface="Cambria Math" panose="02040503050406030204" pitchFamily="18" charset="0"/>
                                <a:ea typeface="Cambria Math" panose="02040503050406030204" pitchFamily="18" charset="0"/>
                              </a:rPr>
                              <m:t>−</m:t>
                            </m:r>
                            <m:r>
                              <a:rPr lang="en-US" i="1" dirty="0">
                                <a:solidFill>
                                  <a:schemeClr val="accent4">
                                    <a:lumMod val="50000"/>
                                  </a:schemeClr>
                                </a:solidFill>
                                <a:latin typeface="Cambria Math" panose="02040503050406030204" pitchFamily="18" charset="0"/>
                                <a:ea typeface="Cambria Math" panose="02040503050406030204" pitchFamily="18" charset="0"/>
                              </a:rPr>
                              <m:t>1</m:t>
                            </m:r>
                          </m:sup>
                          <m:e>
                            <m:r>
                              <m:rPr>
                                <m:nor/>
                              </m:rPr>
                              <a:rPr lang="en-US" dirty="0">
                                <a:solidFill>
                                  <a:schemeClr val="accent4">
                                    <a:lumMod val="50000"/>
                                  </a:schemeClr>
                                </a:solidFill>
                                <a:latin typeface="Cambria Math" panose="02040503050406030204" pitchFamily="18" charset="0"/>
                                <a:ea typeface="Cambria Math" panose="02040503050406030204" pitchFamily="18" charset="0"/>
                              </a:rPr>
                              <m:t>sim</m:t>
                            </m:r>
                            <m:r>
                              <m:rPr>
                                <m:nor/>
                              </m:rPr>
                              <a:rPr lang="en-US" dirty="0">
                                <a:solidFill>
                                  <a:schemeClr val="accent4">
                                    <a:lumMod val="50000"/>
                                  </a:schemeClr>
                                </a:solidFill>
                                <a:latin typeface="Cambria Math" panose="02040503050406030204" pitchFamily="18" charset="0"/>
                                <a:ea typeface="Cambria Math" panose="02040503050406030204" pitchFamily="18" charset="0"/>
                              </a:rPr>
                              <m:t>(</m:t>
                            </m:r>
                            <m:r>
                              <m:rPr>
                                <m:nor/>
                              </m:rPr>
                              <a:rPr lang="en-US" dirty="0">
                                <a:solidFill>
                                  <a:schemeClr val="accent4">
                                    <a:lumMod val="50000"/>
                                  </a:schemeClr>
                                </a:solidFill>
                                <a:latin typeface="Cambria Math" panose="02040503050406030204" pitchFamily="18" charset="0"/>
                                <a:ea typeface="Cambria Math" panose="02040503050406030204" pitchFamily="18" charset="0"/>
                              </a:rPr>
                              <m:t>wm</m:t>
                            </m:r>
                            <m:r>
                              <m:rPr>
                                <m:nor/>
                              </m:rPr>
                              <a:rPr lang="en-US" dirty="0">
                                <a:solidFill>
                                  <a:schemeClr val="accent4">
                                    <a:lumMod val="50000"/>
                                  </a:schemeClr>
                                </a:solidFill>
                                <a:latin typeface="Cambria Math" panose="02040503050406030204" pitchFamily="18" charset="0"/>
                                <a:ea typeface="Cambria Math" panose="02040503050406030204" pitchFamily="18" charset="0"/>
                              </a:rPr>
                              <m:t>, </m:t>
                            </m:r>
                            <m:r>
                              <m:rPr>
                                <m:nor/>
                              </m:rPr>
                              <a:rPr lang="en-US" dirty="0">
                                <a:solidFill>
                                  <a:schemeClr val="accent4">
                                    <a:lumMod val="50000"/>
                                  </a:schemeClr>
                                </a:solidFill>
                                <a:latin typeface="Cambria Math" panose="02040503050406030204" pitchFamily="18" charset="0"/>
                                <a:ea typeface="Cambria Math" panose="02040503050406030204" pitchFamily="18" charset="0"/>
                              </a:rPr>
                              <m:t>wl</m:t>
                            </m:r>
                            <m:r>
                              <m:rPr>
                                <m:nor/>
                              </m:rPr>
                              <a:rPr lang="en-US" dirty="0">
                                <a:solidFill>
                                  <a:schemeClr val="accent4">
                                    <a:lumMod val="50000"/>
                                  </a:schemeClr>
                                </a:solidFill>
                                <a:latin typeface="Cambria Math" panose="02040503050406030204" pitchFamily="18" charset="0"/>
                                <a:ea typeface="Cambria Math" panose="02040503050406030204" pitchFamily="18" charset="0"/>
                              </a:rPr>
                              <m:t>))</m:t>
                            </m:r>
                          </m:e>
                        </m:nary>
                      </m:e>
                    </m:nary>
                  </m:oMath>
                </a14:m>
                <a:endParaRPr lang="en-US" dirty="0">
                  <a:latin typeface="Cambria Math" panose="02040503050406030204" pitchFamily="18" charset="0"/>
                  <a:ea typeface="Cambria Math" panose="02040503050406030204" pitchFamily="18"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l="-787" b="-13214"/>
                </a:stretch>
              </a:blipFill>
            </p:spPr>
            <p:txBody>
              <a:bodyPr/>
              <a:lstStyle/>
              <a:p>
                <a:r>
                  <a:rPr lang="en-US">
                    <a:noFill/>
                  </a:rPr>
                  <a:t> </a:t>
                </a:r>
              </a:p>
            </p:txBody>
          </p:sp>
        </mc:Fallback>
      </mc:AlternateContent>
    </p:spTree>
    <p:extLst>
      <p:ext uri="{BB962C8B-B14F-4D97-AF65-F5344CB8AC3E}">
        <p14:creationId xmlns:p14="http://schemas.microsoft.com/office/powerpoint/2010/main" val="553986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Outline</a:t>
            </a:r>
          </a:p>
        </p:txBody>
      </p:sp>
      <p:sp>
        <p:nvSpPr>
          <p:cNvPr id="3" name="Text Placeholder 2"/>
          <p:cNvSpPr>
            <a:spLocks noGrp="1"/>
          </p:cNvSpPr>
          <p:nvPr>
            <p:ph type="body" idx="1"/>
          </p:nvPr>
        </p:nvSpPr>
        <p:spPr/>
        <p:txBody>
          <a:bodyPr>
            <a:normAutofit lnSpcReduction="10000"/>
          </a:bodyPr>
          <a:lstStyle/>
          <a:p>
            <a:pPr>
              <a:lnSpc>
                <a:spcPct val="140000"/>
              </a:lnSpc>
            </a:pPr>
            <a:r>
              <a:rPr lang="en-US" sz="2400" dirty="0">
                <a:solidFill>
                  <a:schemeClr val="bg1">
                    <a:lumMod val="75000"/>
                  </a:schemeClr>
                </a:solidFill>
              </a:rPr>
              <a:t>Background</a:t>
            </a:r>
          </a:p>
          <a:p>
            <a:pPr>
              <a:lnSpc>
                <a:spcPct val="140000"/>
              </a:lnSpc>
            </a:pPr>
            <a:r>
              <a:rPr lang="en-US" sz="2400" dirty="0">
                <a:solidFill>
                  <a:schemeClr val="accent4">
                    <a:lumMod val="50000"/>
                  </a:schemeClr>
                </a:solidFill>
              </a:rPr>
              <a:t>Distance Experiments</a:t>
            </a:r>
          </a:p>
          <a:p>
            <a:pPr>
              <a:lnSpc>
                <a:spcPct val="140000"/>
              </a:lnSpc>
              <a:buFontTx/>
              <a:buChar char="-"/>
            </a:pPr>
            <a:r>
              <a:rPr lang="en-US" sz="1900" dirty="0">
                <a:solidFill>
                  <a:schemeClr val="bg1">
                    <a:lumMod val="50000"/>
                  </a:schemeClr>
                </a:solidFill>
              </a:rPr>
              <a:t>How the number of topics influence distance</a:t>
            </a:r>
          </a:p>
          <a:p>
            <a:pPr>
              <a:lnSpc>
                <a:spcPct val="140000"/>
              </a:lnSpc>
              <a:buFontTx/>
              <a:buChar char="-"/>
            </a:pPr>
            <a:r>
              <a:rPr lang="en-US" sz="1900" dirty="0">
                <a:solidFill>
                  <a:schemeClr val="bg1">
                    <a:lumMod val="50000"/>
                  </a:schemeClr>
                </a:solidFill>
              </a:rPr>
              <a:t>How corpus types influence distance</a:t>
            </a:r>
          </a:p>
          <a:p>
            <a:pPr>
              <a:lnSpc>
                <a:spcPct val="140000"/>
              </a:lnSpc>
              <a:buFontTx/>
              <a:buChar char="-"/>
            </a:pPr>
            <a:r>
              <a:rPr lang="en-US" sz="1900" dirty="0">
                <a:solidFill>
                  <a:schemeClr val="bg1">
                    <a:lumMod val="50000"/>
                  </a:schemeClr>
                </a:solidFill>
              </a:rPr>
              <a:t>Correlations among results from different measures</a:t>
            </a:r>
            <a:endParaRPr lang="en-US" sz="1900" dirty="0">
              <a:solidFill>
                <a:schemeClr val="accent4">
                  <a:lumMod val="50000"/>
                </a:schemeClr>
              </a:solidFill>
            </a:endParaRPr>
          </a:p>
          <a:p>
            <a:pPr>
              <a:lnSpc>
                <a:spcPct val="140000"/>
              </a:lnSpc>
            </a:pPr>
            <a:r>
              <a:rPr lang="en-US" sz="2400" dirty="0">
                <a:solidFill>
                  <a:schemeClr val="bg1">
                    <a:lumMod val="75000"/>
                  </a:schemeClr>
                </a:solidFill>
              </a:rPr>
              <a:t>Coherence Experiments</a:t>
            </a:r>
          </a:p>
          <a:p>
            <a:pPr>
              <a:lnSpc>
                <a:spcPct val="140000"/>
              </a:lnSpc>
            </a:pPr>
            <a:r>
              <a:rPr lang="en-US" sz="2400" dirty="0">
                <a:solidFill>
                  <a:schemeClr val="bg1">
                    <a:lumMod val="75000"/>
                  </a:schemeClr>
                </a:solidFill>
              </a:rPr>
              <a:t>Discussion</a:t>
            </a:r>
          </a:p>
        </p:txBody>
      </p:sp>
    </p:spTree>
    <p:extLst>
      <p:ext uri="{BB962C8B-B14F-4D97-AF65-F5344CB8AC3E}">
        <p14:creationId xmlns:p14="http://schemas.microsoft.com/office/powerpoint/2010/main" val="472757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Packages</a:t>
            </a:r>
          </a:p>
        </p:txBody>
      </p:sp>
      <p:sp>
        <p:nvSpPr>
          <p:cNvPr id="3" name="文本占位符 2"/>
          <p:cNvSpPr>
            <a:spLocks noGrp="1"/>
          </p:cNvSpPr>
          <p:nvPr>
            <p:ph type="body" idx="1"/>
          </p:nvPr>
        </p:nvSpPr>
        <p:spPr/>
        <p:txBody>
          <a:bodyPr>
            <a:normAutofit lnSpcReduction="10000"/>
          </a:bodyPr>
          <a:lstStyle/>
          <a:p>
            <a:pPr>
              <a:lnSpc>
                <a:spcPct val="130000"/>
              </a:lnSpc>
            </a:pPr>
            <a:r>
              <a:rPr lang="en-US" dirty="0">
                <a:solidFill>
                  <a:schemeClr val="accent4">
                    <a:lumMod val="50000"/>
                  </a:schemeClr>
                </a:solidFill>
              </a:rPr>
              <a:t>NLTK</a:t>
            </a:r>
          </a:p>
          <a:p>
            <a:pPr>
              <a:lnSpc>
                <a:spcPct val="130000"/>
              </a:lnSpc>
              <a:buFontTx/>
              <a:buChar char="-"/>
            </a:pPr>
            <a:r>
              <a:rPr lang="en-US" dirty="0"/>
              <a:t>Natural Language Toolkit</a:t>
            </a:r>
          </a:p>
          <a:p>
            <a:pPr>
              <a:lnSpc>
                <a:spcPct val="130000"/>
              </a:lnSpc>
              <a:buFontTx/>
              <a:buChar char="-"/>
            </a:pPr>
            <a:r>
              <a:rPr lang="en-US" dirty="0"/>
              <a:t>Natural Language Processing Functions</a:t>
            </a:r>
          </a:p>
          <a:p>
            <a:pPr>
              <a:lnSpc>
                <a:spcPct val="130000"/>
              </a:lnSpc>
              <a:buFontTx/>
              <a:buChar char="-"/>
            </a:pPr>
            <a:r>
              <a:rPr lang="en-US" dirty="0"/>
              <a:t>Python</a:t>
            </a:r>
          </a:p>
          <a:p>
            <a:pPr marL="0" indent="0">
              <a:lnSpc>
                <a:spcPct val="130000"/>
              </a:lnSpc>
              <a:buNone/>
            </a:pPr>
            <a:endParaRPr lang="en-US" dirty="0"/>
          </a:p>
          <a:p>
            <a:pPr>
              <a:lnSpc>
                <a:spcPct val="130000"/>
              </a:lnSpc>
            </a:pPr>
            <a:r>
              <a:rPr lang="en-US" dirty="0" err="1">
                <a:solidFill>
                  <a:schemeClr val="accent4">
                    <a:lumMod val="50000"/>
                  </a:schemeClr>
                </a:solidFill>
              </a:rPr>
              <a:t>Gensim</a:t>
            </a:r>
            <a:endParaRPr lang="en-US" dirty="0">
              <a:solidFill>
                <a:schemeClr val="accent4">
                  <a:lumMod val="50000"/>
                </a:schemeClr>
              </a:solidFill>
            </a:endParaRPr>
          </a:p>
          <a:p>
            <a:pPr>
              <a:lnSpc>
                <a:spcPct val="130000"/>
              </a:lnSpc>
              <a:buFontTx/>
              <a:buChar char="-"/>
            </a:pPr>
            <a:r>
              <a:rPr lang="en-US" dirty="0"/>
              <a:t>Topic Modeling Algorithms</a:t>
            </a:r>
          </a:p>
          <a:p>
            <a:pPr>
              <a:lnSpc>
                <a:spcPct val="130000"/>
              </a:lnSpc>
              <a:buFontTx/>
              <a:buChar char="-"/>
            </a:pPr>
            <a:r>
              <a:rPr lang="en-US" dirty="0"/>
              <a:t>Python</a:t>
            </a:r>
          </a:p>
        </p:txBody>
      </p:sp>
      <p:pic>
        <p:nvPicPr>
          <p:cNvPr id="4" name="图片 3"/>
          <p:cNvPicPr>
            <a:picLocks noChangeAspect="1"/>
          </p:cNvPicPr>
          <p:nvPr/>
        </p:nvPicPr>
        <p:blipFill>
          <a:blip r:embed="rId2"/>
          <a:stretch>
            <a:fillRect/>
          </a:stretch>
        </p:blipFill>
        <p:spPr>
          <a:xfrm>
            <a:off x="4203594" y="2939052"/>
            <a:ext cx="4140909" cy="1511028"/>
          </a:xfrm>
          <a:prstGeom prst="rect">
            <a:avLst/>
          </a:prstGeom>
        </p:spPr>
      </p:pic>
    </p:spTree>
    <p:extLst>
      <p:ext uri="{BB962C8B-B14F-4D97-AF65-F5344CB8AC3E}">
        <p14:creationId xmlns:p14="http://schemas.microsoft.com/office/powerpoint/2010/main" val="2022430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Materials</a:t>
            </a:r>
          </a:p>
        </p:txBody>
      </p:sp>
      <p:sp>
        <p:nvSpPr>
          <p:cNvPr id="270" name="Shape 270"/>
          <p:cNvSpPr txBox="1">
            <a:spLocks noGrp="1"/>
          </p:cNvSpPr>
          <p:nvPr>
            <p:ph type="body" idx="1"/>
          </p:nvPr>
        </p:nvSpPr>
        <p:spPr>
          <a:xfrm>
            <a:off x="311700" y="1017725"/>
            <a:ext cx="8520600" cy="3416400"/>
          </a:xfrm>
          <a:prstGeom prst="rect">
            <a:avLst/>
          </a:prstGeom>
        </p:spPr>
        <p:txBody>
          <a:bodyPr lIns="91425" tIns="91425" rIns="91425" bIns="91425" anchor="t" anchorCtr="0">
            <a:noAutofit/>
          </a:bodyPr>
          <a:lstStyle/>
          <a:p>
            <a:pPr lvl="0">
              <a:lnSpc>
                <a:spcPct val="110000"/>
              </a:lnSpc>
              <a:spcBef>
                <a:spcPts val="0"/>
              </a:spcBef>
              <a:buNone/>
            </a:pPr>
            <a:r>
              <a:rPr lang="en" sz="1800" dirty="0"/>
              <a:t>Two corpora</a:t>
            </a:r>
          </a:p>
          <a:p>
            <a:pPr lvl="0">
              <a:lnSpc>
                <a:spcPct val="110000"/>
              </a:lnSpc>
              <a:spcBef>
                <a:spcPts val="0"/>
              </a:spcBef>
              <a:buNone/>
            </a:pPr>
            <a:r>
              <a:rPr lang="en" sz="1800" dirty="0">
                <a:solidFill>
                  <a:schemeClr val="accent4">
                    <a:lumMod val="50000"/>
                  </a:schemeClr>
                </a:solidFill>
              </a:rPr>
              <a:t>Reuters: </a:t>
            </a:r>
          </a:p>
          <a:p>
            <a:pPr marL="457200" lvl="0" indent="-228600">
              <a:lnSpc>
                <a:spcPct val="110000"/>
              </a:lnSpc>
              <a:spcBef>
                <a:spcPts val="0"/>
              </a:spcBef>
              <a:buChar char="-"/>
            </a:pPr>
            <a:r>
              <a:rPr lang="en" sz="1800" dirty="0"/>
              <a:t>News collection</a:t>
            </a:r>
          </a:p>
          <a:p>
            <a:pPr marL="457200" lvl="0" indent="-228600">
              <a:lnSpc>
                <a:spcPct val="110000"/>
              </a:lnSpc>
              <a:spcBef>
                <a:spcPts val="0"/>
              </a:spcBef>
              <a:buChar char="-"/>
            </a:pPr>
            <a:r>
              <a:rPr lang="en" sz="1800" dirty="0"/>
              <a:t>90 categories:  jobs, housing, coffee, gas, wheat…</a:t>
            </a:r>
          </a:p>
          <a:p>
            <a:pPr marL="457200" lvl="0" indent="-228600">
              <a:lnSpc>
                <a:spcPct val="110000"/>
              </a:lnSpc>
              <a:spcBef>
                <a:spcPts val="0"/>
              </a:spcBef>
              <a:buChar char="-"/>
            </a:pPr>
            <a:r>
              <a:rPr lang="en" sz="1800" dirty="0"/>
              <a:t>10788 Files</a:t>
            </a:r>
          </a:p>
          <a:p>
            <a:pPr marL="457200" lvl="0" indent="-228600">
              <a:lnSpc>
                <a:spcPct val="110000"/>
              </a:lnSpc>
              <a:spcBef>
                <a:spcPts val="0"/>
              </a:spcBef>
              <a:buChar char="-"/>
            </a:pPr>
            <a:r>
              <a:rPr lang="en-US" sz="1800" dirty="0"/>
              <a:t>V</a:t>
            </a:r>
            <a:r>
              <a:rPr lang="en" sz="1800" dirty="0"/>
              <a:t>ocabulary size: 26518</a:t>
            </a:r>
          </a:p>
          <a:p>
            <a:pPr lvl="0">
              <a:lnSpc>
                <a:spcPct val="110000"/>
              </a:lnSpc>
              <a:spcBef>
                <a:spcPts val="0"/>
              </a:spcBef>
              <a:buNone/>
            </a:pPr>
            <a:r>
              <a:rPr lang="en" sz="1800" dirty="0">
                <a:solidFill>
                  <a:schemeClr val="accent4">
                    <a:lumMod val="50000"/>
                  </a:schemeClr>
                </a:solidFill>
              </a:rPr>
              <a:t>Brown: </a:t>
            </a:r>
          </a:p>
          <a:p>
            <a:pPr marL="457200" lvl="0" indent="-228600" rtl="0">
              <a:lnSpc>
                <a:spcPct val="110000"/>
              </a:lnSpc>
              <a:spcBef>
                <a:spcPts val="0"/>
              </a:spcBef>
              <a:buChar char="-"/>
            </a:pPr>
            <a:r>
              <a:rPr lang="en" sz="1800" dirty="0"/>
              <a:t>Literature collection</a:t>
            </a:r>
          </a:p>
          <a:p>
            <a:pPr marL="457200" lvl="0" indent="-228600">
              <a:lnSpc>
                <a:spcPct val="110000"/>
              </a:lnSpc>
              <a:spcBef>
                <a:spcPts val="0"/>
              </a:spcBef>
              <a:buChar char="-"/>
            </a:pPr>
            <a:r>
              <a:rPr lang="en" sz="1800" dirty="0"/>
              <a:t>16 categories: romance, humor, adventure, ...</a:t>
            </a:r>
          </a:p>
          <a:p>
            <a:pPr marL="457200" lvl="0" indent="-228600">
              <a:lnSpc>
                <a:spcPct val="110000"/>
              </a:lnSpc>
              <a:spcBef>
                <a:spcPts val="0"/>
              </a:spcBef>
              <a:buChar char="-"/>
            </a:pPr>
            <a:r>
              <a:rPr lang="en" sz="1800" dirty="0"/>
              <a:t>500 Files</a:t>
            </a:r>
          </a:p>
          <a:p>
            <a:pPr marL="457200" lvl="0" indent="-228600">
              <a:lnSpc>
                <a:spcPct val="110000"/>
              </a:lnSpc>
              <a:spcBef>
                <a:spcPts val="0"/>
              </a:spcBef>
              <a:buChar char="-"/>
            </a:pPr>
            <a:r>
              <a:rPr lang="en" sz="1800" dirty="0"/>
              <a:t>Vocabulary Size: 36450</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Preprocessing</a:t>
            </a:r>
          </a:p>
        </p:txBody>
      </p:sp>
      <p:sp>
        <p:nvSpPr>
          <p:cNvPr id="3" name="文本占位符 2"/>
          <p:cNvSpPr>
            <a:spLocks noGrp="1"/>
          </p:cNvSpPr>
          <p:nvPr>
            <p:ph type="body" idx="1"/>
          </p:nvPr>
        </p:nvSpPr>
        <p:spPr>
          <a:xfrm>
            <a:off x="311700" y="1152475"/>
            <a:ext cx="8520600" cy="3515320"/>
          </a:xfrm>
        </p:spPr>
        <p:txBody>
          <a:bodyPr>
            <a:normAutofit/>
          </a:bodyPr>
          <a:lstStyle/>
          <a:p>
            <a:pPr>
              <a:lnSpc>
                <a:spcPct val="120000"/>
              </a:lnSpc>
            </a:pPr>
            <a:r>
              <a:rPr lang="en-US" dirty="0"/>
              <a:t>Tokenization</a:t>
            </a:r>
          </a:p>
          <a:p>
            <a:pPr>
              <a:lnSpc>
                <a:spcPct val="120000"/>
              </a:lnSpc>
            </a:pPr>
            <a:r>
              <a:rPr lang="en-US" dirty="0"/>
              <a:t>Tagging   w1/Noun  w2/Verb …</a:t>
            </a:r>
          </a:p>
          <a:p>
            <a:pPr>
              <a:lnSpc>
                <a:spcPct val="120000"/>
              </a:lnSpc>
            </a:pPr>
            <a:r>
              <a:rPr lang="en-US" dirty="0"/>
              <a:t>Lemmatization - </a:t>
            </a:r>
            <a:r>
              <a:rPr lang="en-US" dirty="0" err="1"/>
              <a:t>WordNetLematizer</a:t>
            </a:r>
            <a:endParaRPr lang="en-US" dirty="0"/>
          </a:p>
          <a:p>
            <a:pPr>
              <a:lnSpc>
                <a:spcPct val="120000"/>
              </a:lnSpc>
            </a:pPr>
            <a:r>
              <a:rPr lang="en-US" dirty="0"/>
              <a:t>Words Can’t be lemmatized - &gt; Stemming       removing </a:t>
            </a:r>
            <a:r>
              <a:rPr lang="en-US" dirty="0" err="1"/>
              <a:t>ing</a:t>
            </a:r>
            <a:r>
              <a:rPr lang="en-US" dirty="0"/>
              <a:t>, </a:t>
            </a:r>
            <a:r>
              <a:rPr lang="en-US" dirty="0" err="1"/>
              <a:t>es</a:t>
            </a:r>
            <a:r>
              <a:rPr lang="en-US" dirty="0"/>
              <a:t>, s, </a:t>
            </a:r>
            <a:r>
              <a:rPr lang="en-US" dirty="0" err="1"/>
              <a:t>ed</a:t>
            </a:r>
            <a:r>
              <a:rPr lang="en-US" dirty="0"/>
              <a:t>…</a:t>
            </a:r>
          </a:p>
          <a:p>
            <a:pPr>
              <a:lnSpc>
                <a:spcPct val="120000"/>
              </a:lnSpc>
            </a:pPr>
            <a:r>
              <a:rPr lang="en-US" dirty="0"/>
              <a:t>RE Matching</a:t>
            </a:r>
          </a:p>
          <a:p>
            <a:pPr marL="854075" indent="-392113">
              <a:lnSpc>
                <a:spcPct val="120000"/>
              </a:lnSpc>
              <a:buAutoNum type="alphaLcPeriod"/>
            </a:pPr>
            <a:r>
              <a:rPr lang="en-US" sz="1800" dirty="0"/>
              <a:t>Tokens with letters, </a:t>
            </a:r>
          </a:p>
          <a:p>
            <a:pPr marL="854075" indent="-392113">
              <a:lnSpc>
                <a:spcPct val="120000"/>
              </a:lnSpc>
              <a:buAutoNum type="alphaLcPeriod"/>
            </a:pPr>
            <a:r>
              <a:rPr lang="en-US" sz="1800" dirty="0"/>
              <a:t>Numbers/Hyphens embedded in tokens   i.e.  H2O, two-year</a:t>
            </a:r>
          </a:p>
          <a:p>
            <a:pPr marL="854075" indent="-392113">
              <a:lnSpc>
                <a:spcPct val="120000"/>
              </a:lnSpc>
              <a:buAutoNum type="alphaLcPeriod"/>
            </a:pPr>
            <a:r>
              <a:rPr lang="en-US" sz="1800" dirty="0"/>
              <a:t>Abbreviations   i.e.  U.S.A</a:t>
            </a:r>
          </a:p>
          <a:p>
            <a:pPr>
              <a:lnSpc>
                <a:spcPct val="120000"/>
              </a:lnSpc>
            </a:pPr>
            <a:r>
              <a:rPr lang="en-US" dirty="0"/>
              <a:t>Removing Stop Words   </a:t>
            </a:r>
            <a:r>
              <a:rPr lang="en-US" sz="1800" dirty="0"/>
              <a:t>i.e. is then when </a:t>
            </a:r>
          </a:p>
          <a:p>
            <a:pPr>
              <a:lnSpc>
                <a:spcPct val="120000"/>
              </a:lnSpc>
            </a:pPr>
            <a:endParaRPr lang="en-US" dirty="0"/>
          </a:p>
        </p:txBody>
      </p:sp>
    </p:spTree>
    <p:extLst>
      <p:ext uri="{BB962C8B-B14F-4D97-AF65-F5344CB8AC3E}">
        <p14:creationId xmlns:p14="http://schemas.microsoft.com/office/powerpoint/2010/main" val="211100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Distance Experiment</a:t>
            </a:r>
          </a:p>
        </p:txBody>
      </p:sp>
      <p:graphicFrame>
        <p:nvGraphicFramePr>
          <p:cNvPr id="277" name="Shape 277"/>
          <p:cNvGraphicFramePr/>
          <p:nvPr>
            <p:extLst>
              <p:ext uri="{D42A27DB-BD31-4B8C-83A1-F6EECF244321}">
                <p14:modId xmlns:p14="http://schemas.microsoft.com/office/powerpoint/2010/main" val="2921931384"/>
              </p:ext>
            </p:extLst>
          </p:nvPr>
        </p:nvGraphicFramePr>
        <p:xfrm>
          <a:off x="419561" y="1280160"/>
          <a:ext cx="8304877" cy="3266814"/>
        </p:xfrm>
        <a:graphic>
          <a:graphicData uri="http://schemas.openxmlformats.org/drawingml/2006/table">
            <a:tbl>
              <a:tblPr>
                <a:noFill/>
                <a:tableStyleId>{F7DA7DEF-96C3-4E36-9918-43CB4D40F9C7}</a:tableStyleId>
              </a:tblPr>
              <a:tblGrid>
                <a:gridCol w="1830480">
                  <a:extLst>
                    <a:ext uri="{9D8B030D-6E8A-4147-A177-3AD203B41FA5}">
                      <a16:colId xmlns:a16="http://schemas.microsoft.com/office/drawing/2014/main" val="20000"/>
                    </a:ext>
                  </a:extLst>
                </a:gridCol>
                <a:gridCol w="3071263">
                  <a:extLst>
                    <a:ext uri="{9D8B030D-6E8A-4147-A177-3AD203B41FA5}">
                      <a16:colId xmlns:a16="http://schemas.microsoft.com/office/drawing/2014/main" val="20001"/>
                    </a:ext>
                  </a:extLst>
                </a:gridCol>
                <a:gridCol w="3403134">
                  <a:extLst>
                    <a:ext uri="{9D8B030D-6E8A-4147-A177-3AD203B41FA5}">
                      <a16:colId xmlns:a16="http://schemas.microsoft.com/office/drawing/2014/main" val="20002"/>
                    </a:ext>
                  </a:extLst>
                </a:gridCol>
              </a:tblGrid>
              <a:tr h="622333">
                <a:tc>
                  <a:txBody>
                    <a:bodyPr/>
                    <a:lstStyle/>
                    <a:p>
                      <a:pPr lvl="0">
                        <a:spcBef>
                          <a:spcPts val="0"/>
                        </a:spcBef>
                        <a:buNone/>
                      </a:pPr>
                      <a:r>
                        <a:rPr lang="en-US" sz="1800" dirty="0"/>
                        <a:t>Corpus Name</a:t>
                      </a:r>
                      <a:endParaRPr sz="1800" dirty="0"/>
                    </a:p>
                  </a:txBody>
                  <a:tcPr marL="91425" marR="91425" marT="91425" marB="91425"/>
                </a:tc>
                <a:tc>
                  <a:txBody>
                    <a:bodyPr/>
                    <a:lstStyle/>
                    <a:p>
                      <a:pPr lvl="0">
                        <a:spcBef>
                          <a:spcPts val="0"/>
                        </a:spcBef>
                        <a:buNone/>
                      </a:pPr>
                      <a:r>
                        <a:rPr lang="en" sz="1800" dirty="0"/>
                        <a:t>Reuters</a:t>
                      </a:r>
                    </a:p>
                  </a:txBody>
                  <a:tcPr marL="91425" marR="91425" marT="91425" marB="91425"/>
                </a:tc>
                <a:tc>
                  <a:txBody>
                    <a:bodyPr/>
                    <a:lstStyle/>
                    <a:p>
                      <a:pPr lvl="0">
                        <a:spcBef>
                          <a:spcPts val="0"/>
                        </a:spcBef>
                        <a:buNone/>
                      </a:pPr>
                      <a:r>
                        <a:rPr lang="en" sz="1800"/>
                        <a:t>Brown</a:t>
                      </a:r>
                    </a:p>
                  </a:txBody>
                  <a:tcPr marL="91425" marR="91425" marT="91425" marB="91425"/>
                </a:tc>
                <a:extLst>
                  <a:ext uri="{0D108BD9-81ED-4DB2-BD59-A6C34878D82A}">
                    <a16:rowId xmlns:a16="http://schemas.microsoft.com/office/drawing/2014/main" val="10000"/>
                  </a:ext>
                </a:extLst>
              </a:tr>
              <a:tr h="539314">
                <a:tc>
                  <a:txBody>
                    <a:bodyPr/>
                    <a:lstStyle/>
                    <a:p>
                      <a:pPr lvl="0">
                        <a:spcBef>
                          <a:spcPts val="0"/>
                        </a:spcBef>
                        <a:buNone/>
                      </a:pPr>
                      <a:r>
                        <a:rPr lang="en" sz="1800"/>
                        <a:t>Topic Numbers: </a:t>
                      </a:r>
                    </a:p>
                  </a:txBody>
                  <a:tcPr marL="91425" marR="91425" marT="91425" marB="91425"/>
                </a:tc>
                <a:tc>
                  <a:txBody>
                    <a:bodyPr/>
                    <a:lstStyle/>
                    <a:p>
                      <a:pPr lvl="0">
                        <a:spcBef>
                          <a:spcPts val="0"/>
                        </a:spcBef>
                        <a:buNone/>
                      </a:pPr>
                      <a:r>
                        <a:rPr lang="en" sz="1800" dirty="0"/>
                        <a:t>10 20 30 40 50</a:t>
                      </a:r>
                    </a:p>
                  </a:txBody>
                  <a:tcPr marL="91425" marR="91425" marT="91425" marB="91425"/>
                </a:tc>
                <a:tc>
                  <a:txBody>
                    <a:bodyPr/>
                    <a:lstStyle/>
                    <a:p>
                      <a:pPr lvl="0">
                        <a:spcBef>
                          <a:spcPts val="0"/>
                        </a:spcBef>
                        <a:buNone/>
                      </a:pPr>
                      <a:r>
                        <a:rPr lang="en" sz="1800"/>
                        <a:t>12 14 16 18 20</a:t>
                      </a:r>
                    </a:p>
                  </a:txBody>
                  <a:tcPr marL="91425" marR="91425" marT="91425" marB="91425"/>
                </a:tc>
                <a:extLst>
                  <a:ext uri="{0D108BD9-81ED-4DB2-BD59-A6C34878D82A}">
                    <a16:rowId xmlns:a16="http://schemas.microsoft.com/office/drawing/2014/main" val="10001"/>
                  </a:ext>
                </a:extLst>
              </a:tr>
              <a:tr h="539314">
                <a:tc>
                  <a:txBody>
                    <a:bodyPr/>
                    <a:lstStyle/>
                    <a:p>
                      <a:pPr lvl="0">
                        <a:spcBef>
                          <a:spcPts val="0"/>
                        </a:spcBef>
                        <a:buNone/>
                      </a:pPr>
                      <a:r>
                        <a:rPr lang="en" sz="1800"/>
                        <a:t>Corpus Type</a:t>
                      </a:r>
                    </a:p>
                  </a:txBody>
                  <a:tcPr marL="91425" marR="91425" marT="91425" marB="91425"/>
                </a:tc>
                <a:tc gridSpan="2">
                  <a:txBody>
                    <a:bodyPr/>
                    <a:lstStyle/>
                    <a:p>
                      <a:pPr lvl="0">
                        <a:spcBef>
                          <a:spcPts val="0"/>
                        </a:spcBef>
                        <a:buNone/>
                      </a:pPr>
                      <a:r>
                        <a:rPr lang="en" sz="1800" dirty="0"/>
                        <a:t>  tfidf,</a:t>
                      </a:r>
                      <a:r>
                        <a:rPr lang="en" sz="1800" baseline="0" dirty="0"/>
                        <a:t>  </a:t>
                      </a:r>
                      <a:r>
                        <a:rPr lang="en" sz="1800" dirty="0"/>
                        <a:t> bow,   binary</a:t>
                      </a:r>
                    </a:p>
                  </a:txBody>
                  <a:tcPr marL="91425" marR="91425" marT="91425" marB="91425"/>
                </a:tc>
                <a:tc hMerge="1">
                  <a:txBody>
                    <a:bodyPr/>
                    <a:lstStyle/>
                    <a:p>
                      <a:pPr lvl="0">
                        <a:spcBef>
                          <a:spcPts val="0"/>
                        </a:spcBef>
                        <a:buNone/>
                      </a:pPr>
                      <a:endParaRPr lang="en" dirty="0"/>
                    </a:p>
                  </a:txBody>
                  <a:tcPr marL="91425" marR="91425" marT="91425" marB="91425"/>
                </a:tc>
                <a:extLst>
                  <a:ext uri="{0D108BD9-81ED-4DB2-BD59-A6C34878D82A}">
                    <a16:rowId xmlns:a16="http://schemas.microsoft.com/office/drawing/2014/main" val="10002"/>
                  </a:ext>
                </a:extLst>
              </a:tr>
              <a:tr h="1565853">
                <a:tc>
                  <a:txBody>
                    <a:bodyPr/>
                    <a:lstStyle/>
                    <a:p>
                      <a:pPr lvl="0">
                        <a:spcBef>
                          <a:spcPts val="0"/>
                        </a:spcBef>
                        <a:buNone/>
                      </a:pPr>
                      <a:r>
                        <a:rPr lang="en" sz="1800" dirty="0"/>
                        <a:t>Measures</a:t>
                      </a:r>
                    </a:p>
                  </a:txBody>
                  <a:tcPr marL="91425" marR="91425" marT="91425" marB="91425"/>
                </a:tc>
                <a:tc gridSpan="2">
                  <a:txBody>
                    <a:bodyPr/>
                    <a:lstStyle/>
                    <a:p>
                      <a:pPr marL="457200" lvl="0" indent="-228600">
                        <a:spcBef>
                          <a:spcPts val="0"/>
                        </a:spcBef>
                        <a:buChar char="-"/>
                      </a:pPr>
                      <a:r>
                        <a:rPr lang="en" sz="1800" dirty="0"/>
                        <a:t>Cosine Distance</a:t>
                      </a:r>
                    </a:p>
                    <a:p>
                      <a:pPr marL="457200" lvl="0" indent="-228600">
                        <a:spcBef>
                          <a:spcPts val="0"/>
                        </a:spcBef>
                        <a:buChar char="-"/>
                      </a:pPr>
                      <a:r>
                        <a:rPr lang="en" sz="1800" dirty="0"/>
                        <a:t>Bhattacharyya Distance</a:t>
                      </a:r>
                    </a:p>
                    <a:p>
                      <a:pPr marL="457200" lvl="0" indent="-228600" rtl="0">
                        <a:spcBef>
                          <a:spcPts val="0"/>
                        </a:spcBef>
                        <a:buChar char="-"/>
                      </a:pPr>
                      <a:r>
                        <a:rPr lang="en" sz="1800" dirty="0"/>
                        <a:t>KL Divergence</a:t>
                      </a:r>
                    </a:p>
                    <a:p>
                      <a:pPr marL="457200" lvl="0" indent="-228600" rtl="0">
                        <a:spcBef>
                          <a:spcPts val="0"/>
                        </a:spcBef>
                        <a:buChar char="-"/>
                      </a:pPr>
                      <a:r>
                        <a:rPr lang="en" sz="1800" dirty="0"/>
                        <a:t>Jaccard Distance</a:t>
                      </a:r>
                    </a:p>
                    <a:p>
                      <a:pPr marL="457200" lvl="0" indent="-228600">
                        <a:spcBef>
                          <a:spcPts val="0"/>
                        </a:spcBef>
                        <a:buChar char="-"/>
                      </a:pPr>
                      <a:r>
                        <a:rPr lang="en" sz="1800" dirty="0"/>
                        <a:t>Kendall’s Tau Correlation</a:t>
                      </a:r>
                    </a:p>
                  </a:txBody>
                  <a:tcPr marL="91425" marR="91425" marT="91425" marB="91425"/>
                </a:tc>
                <a:tc hMerge="1">
                  <a:txBody>
                    <a:bodyPr/>
                    <a:lstStyle/>
                    <a:p>
                      <a:pPr lvl="0">
                        <a:spcBef>
                          <a:spcPts val="0"/>
                        </a:spcBef>
                        <a:buNone/>
                      </a:pPr>
                      <a:endParaRPr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solidFill>
                  <a:schemeClr val="accent2"/>
                </a:solidFill>
              </a:rPr>
              <a:t>Topic Coherence</a:t>
            </a:r>
          </a:p>
        </p:txBody>
      </p:sp>
      <p:sp>
        <p:nvSpPr>
          <p:cNvPr id="3" name="文本占位符 2"/>
          <p:cNvSpPr>
            <a:spLocks noGrp="1"/>
          </p:cNvSpPr>
          <p:nvPr>
            <p:ph type="body" idx="1"/>
          </p:nvPr>
        </p:nvSpPr>
        <p:spPr>
          <a:xfrm>
            <a:off x="1004719" y="1284668"/>
            <a:ext cx="3066767" cy="3255896"/>
          </a:xfrm>
          <a:ln w="28575">
            <a:solidFill>
              <a:srgbClr val="008000"/>
            </a:solidFill>
          </a:ln>
        </p:spPr>
        <p:style>
          <a:lnRef idx="2">
            <a:schemeClr val="accent4"/>
          </a:lnRef>
          <a:fillRef idx="1">
            <a:schemeClr val="lt1"/>
          </a:fillRef>
          <a:effectRef idx="0">
            <a:schemeClr val="accent4"/>
          </a:effectRef>
          <a:fontRef idx="minor">
            <a:schemeClr val="dk1"/>
          </a:fontRef>
        </p:style>
        <p:txBody>
          <a:bodyPr>
            <a:normAutofit fontScale="85000" lnSpcReduction="20000"/>
          </a:bodyPr>
          <a:lstStyle/>
          <a:p>
            <a:pPr marL="0" indent="0" algn="ctr">
              <a:lnSpc>
                <a:spcPct val="130000"/>
              </a:lnSpc>
              <a:buNone/>
            </a:pPr>
            <a:r>
              <a:rPr lang="en-US" b="1" dirty="0">
                <a:solidFill>
                  <a:schemeClr val="accent4">
                    <a:lumMod val="50000"/>
                  </a:schemeClr>
                </a:solidFill>
              </a:rPr>
              <a:t>Coherent Topic </a:t>
            </a:r>
          </a:p>
          <a:p>
            <a:pPr>
              <a:lnSpc>
                <a:spcPct val="130000"/>
              </a:lnSpc>
            </a:pPr>
            <a:r>
              <a:rPr lang="en-US" dirty="0"/>
              <a:t>Topic – Computer Science</a:t>
            </a:r>
          </a:p>
          <a:p>
            <a:pPr>
              <a:lnSpc>
                <a:spcPct val="130000"/>
              </a:lnSpc>
              <a:buFontTx/>
              <a:buChar char="-"/>
            </a:pPr>
            <a:r>
              <a:rPr lang="en-US" dirty="0"/>
              <a:t>Program</a:t>
            </a:r>
          </a:p>
          <a:p>
            <a:pPr>
              <a:lnSpc>
                <a:spcPct val="130000"/>
              </a:lnSpc>
              <a:buFontTx/>
              <a:buChar char="-"/>
            </a:pPr>
            <a:r>
              <a:rPr lang="en-US" dirty="0"/>
              <a:t>Algorithm</a:t>
            </a:r>
          </a:p>
          <a:p>
            <a:pPr>
              <a:lnSpc>
                <a:spcPct val="130000"/>
              </a:lnSpc>
              <a:buFontTx/>
              <a:buChar char="-"/>
            </a:pPr>
            <a:r>
              <a:rPr lang="en-US" dirty="0"/>
              <a:t>Command</a:t>
            </a:r>
          </a:p>
          <a:p>
            <a:pPr>
              <a:lnSpc>
                <a:spcPct val="130000"/>
              </a:lnSpc>
              <a:buFontTx/>
              <a:buChar char="-"/>
            </a:pPr>
            <a:r>
              <a:rPr lang="en-US" dirty="0"/>
              <a:t>Computation</a:t>
            </a:r>
          </a:p>
          <a:p>
            <a:pPr>
              <a:lnSpc>
                <a:spcPct val="130000"/>
              </a:lnSpc>
              <a:buFontTx/>
              <a:buChar char="-"/>
            </a:pPr>
            <a:r>
              <a:rPr lang="en-US" dirty="0"/>
              <a:t>Software</a:t>
            </a:r>
          </a:p>
          <a:p>
            <a:pPr>
              <a:lnSpc>
                <a:spcPct val="130000"/>
              </a:lnSpc>
              <a:buFontTx/>
              <a:buChar char="-"/>
            </a:pPr>
            <a:r>
              <a:rPr lang="en-US" dirty="0"/>
              <a:t>Graphics</a:t>
            </a:r>
          </a:p>
          <a:p>
            <a:pPr marL="0" indent="0">
              <a:lnSpc>
                <a:spcPct val="130000"/>
              </a:lnSpc>
              <a:buNone/>
            </a:pPr>
            <a:endParaRPr lang="en-US" dirty="0"/>
          </a:p>
          <a:p>
            <a:pPr marL="0" indent="0">
              <a:lnSpc>
                <a:spcPct val="130000"/>
              </a:lnSpc>
              <a:buNone/>
            </a:pPr>
            <a:r>
              <a:rPr lang="en-US" dirty="0"/>
              <a:t>…</a:t>
            </a:r>
          </a:p>
          <a:p>
            <a:pPr>
              <a:buFontTx/>
              <a:buChar char="-"/>
            </a:pPr>
            <a:endParaRPr lang="en-US" dirty="0"/>
          </a:p>
        </p:txBody>
      </p:sp>
      <p:sp>
        <p:nvSpPr>
          <p:cNvPr id="7" name="文本占位符 2"/>
          <p:cNvSpPr txBox="1">
            <a:spLocks/>
          </p:cNvSpPr>
          <p:nvPr/>
        </p:nvSpPr>
        <p:spPr>
          <a:xfrm>
            <a:off x="5190105" y="1284668"/>
            <a:ext cx="3066767" cy="3255896"/>
          </a:xfrm>
          <a:prstGeom prst="rect">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vert="horz" lIns="91425" tIns="91425" rIns="91425" bIns="91425" rtlCol="0" anchor="t" anchorCtr="0">
            <a:normAutofit fontScale="85000" lnSpcReduction="20000"/>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dk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dk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dk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dk1"/>
                </a:solidFill>
                <a:latin typeface="+mn-lt"/>
                <a:ea typeface="+mn-ea"/>
                <a:cs typeface="+mn-cs"/>
              </a:defRPr>
            </a:lvl9pPr>
          </a:lstStyle>
          <a:p>
            <a:pPr marL="0" indent="0" algn="ctr">
              <a:lnSpc>
                <a:spcPct val="130000"/>
              </a:lnSpc>
              <a:buNone/>
            </a:pPr>
            <a:r>
              <a:rPr lang="en-US" b="1" dirty="0">
                <a:solidFill>
                  <a:srgbClr val="C00000"/>
                </a:solidFill>
              </a:rPr>
              <a:t>Incoherent Topic</a:t>
            </a:r>
          </a:p>
          <a:p>
            <a:pPr>
              <a:lnSpc>
                <a:spcPct val="130000"/>
              </a:lnSpc>
            </a:pPr>
            <a:r>
              <a:rPr lang="en-US" dirty="0"/>
              <a:t>Topic – ?</a:t>
            </a:r>
          </a:p>
          <a:p>
            <a:pPr>
              <a:lnSpc>
                <a:spcPct val="130000"/>
              </a:lnSpc>
              <a:buFontTx/>
              <a:buChar char="-"/>
            </a:pPr>
            <a:r>
              <a:rPr lang="en-US" dirty="0"/>
              <a:t>Program</a:t>
            </a:r>
          </a:p>
          <a:p>
            <a:pPr>
              <a:lnSpc>
                <a:spcPct val="130000"/>
              </a:lnSpc>
              <a:buFontTx/>
              <a:buChar char="-"/>
            </a:pPr>
            <a:r>
              <a:rPr lang="en-US" dirty="0"/>
              <a:t>Planet</a:t>
            </a:r>
          </a:p>
          <a:p>
            <a:pPr>
              <a:lnSpc>
                <a:spcPct val="130000"/>
              </a:lnSpc>
              <a:buFontTx/>
              <a:buChar char="-"/>
            </a:pPr>
            <a:r>
              <a:rPr lang="en-US" dirty="0"/>
              <a:t>Human</a:t>
            </a:r>
          </a:p>
          <a:p>
            <a:pPr>
              <a:lnSpc>
                <a:spcPct val="130000"/>
              </a:lnSpc>
              <a:buFontTx/>
              <a:buChar char="-"/>
            </a:pPr>
            <a:r>
              <a:rPr lang="en-US" dirty="0"/>
              <a:t>Bank</a:t>
            </a:r>
          </a:p>
          <a:p>
            <a:pPr>
              <a:lnSpc>
                <a:spcPct val="130000"/>
              </a:lnSpc>
              <a:buFontTx/>
              <a:buChar char="-"/>
            </a:pPr>
            <a:r>
              <a:rPr lang="en-US" dirty="0"/>
              <a:t>Fish</a:t>
            </a:r>
          </a:p>
          <a:p>
            <a:pPr>
              <a:lnSpc>
                <a:spcPct val="130000"/>
              </a:lnSpc>
              <a:buFontTx/>
              <a:buChar char="-"/>
            </a:pPr>
            <a:r>
              <a:rPr lang="en-US" dirty="0"/>
              <a:t>Olympic</a:t>
            </a:r>
          </a:p>
          <a:p>
            <a:pPr marL="0" indent="0">
              <a:lnSpc>
                <a:spcPct val="130000"/>
              </a:lnSpc>
              <a:buFont typeface="Arial" panose="020B0604020202020204" pitchFamily="34" charset="0"/>
              <a:buNone/>
            </a:pPr>
            <a:endParaRPr lang="en-US" dirty="0"/>
          </a:p>
          <a:p>
            <a:pPr marL="0" indent="0">
              <a:lnSpc>
                <a:spcPct val="130000"/>
              </a:lnSpc>
              <a:buFont typeface="Arial" panose="020B0604020202020204" pitchFamily="34" charset="0"/>
              <a:buNone/>
            </a:pPr>
            <a:r>
              <a:rPr lang="en-US" dirty="0"/>
              <a:t>…</a:t>
            </a:r>
          </a:p>
          <a:p>
            <a:pPr>
              <a:buFontTx/>
              <a:buChar char="-"/>
            </a:pPr>
            <a:endParaRPr lang="en-US" dirty="0"/>
          </a:p>
        </p:txBody>
      </p:sp>
    </p:spTree>
    <p:extLst>
      <p:ext uri="{BB962C8B-B14F-4D97-AF65-F5344CB8AC3E}">
        <p14:creationId xmlns:p14="http://schemas.microsoft.com/office/powerpoint/2010/main" val="1196878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Distance Experiment</a:t>
            </a:r>
          </a:p>
        </p:txBody>
      </p:sp>
      <mc:AlternateContent xmlns:mc="http://schemas.openxmlformats.org/markup-compatibility/2006" xmlns:a14="http://schemas.microsoft.com/office/drawing/2010/main">
        <mc:Choice Requires="a14">
          <p:sp>
            <p:nvSpPr>
              <p:cNvPr id="283" name="Shape 283"/>
              <p:cNvSpPr txBox="1">
                <a:spLocks noGrp="1"/>
              </p:cNvSpPr>
              <p:nvPr>
                <p:ph type="body" idx="1"/>
              </p:nvPr>
            </p:nvSpPr>
            <p:spPr>
              <a:xfrm>
                <a:off x="311700" y="1152475"/>
                <a:ext cx="8287353" cy="3592780"/>
              </a:xfrm>
              <a:prstGeom prst="rect">
                <a:avLst/>
              </a:prstGeom>
            </p:spPr>
            <p:txBody>
              <a:bodyPr lIns="91425" tIns="91425" rIns="91425" bIns="91425" anchor="t" anchorCtr="0">
                <a:noAutofit/>
              </a:bodyPr>
              <a:lstStyle/>
              <a:p>
                <a:pPr lvl="0">
                  <a:lnSpc>
                    <a:spcPct val="130000"/>
                  </a:lnSpc>
                  <a:spcBef>
                    <a:spcPts val="0"/>
                  </a:spcBef>
                  <a:buNone/>
                </a:pPr>
                <a:r>
                  <a:rPr lang="en" sz="2000" dirty="0">
                    <a:solidFill>
                      <a:schemeClr val="accent4">
                        <a:lumMod val="50000"/>
                      </a:schemeClr>
                    </a:solidFill>
                  </a:rPr>
                  <a:t>Topic Number &amp; Corpus Type:</a:t>
                </a:r>
              </a:p>
              <a:p>
                <a:pPr lvl="1">
                  <a:lnSpc>
                    <a:spcPct val="130000"/>
                  </a:lnSpc>
                  <a:buNone/>
                </a:pPr>
                <a:r>
                  <a:rPr lang="en" sz="2000" dirty="0"/>
                  <a:t>For each set of topics (t0, t1, t2…tn):</a:t>
                </a:r>
              </a:p>
              <a:p>
                <a:pPr lvl="1">
                  <a:lnSpc>
                    <a:spcPct val="130000"/>
                  </a:lnSpc>
                  <a:buNone/>
                </a:pPr>
                <a:r>
                  <a:rPr lang="en" sz="2000" dirty="0"/>
                  <a:t>Distance = </a:t>
                </a:r>
                <a:r>
                  <a:rPr lang="en" sz="2000" dirty="0">
                    <a:latin typeface="Cambria Math" panose="02040503050406030204" pitchFamily="18" charset="0"/>
                    <a:ea typeface="Cambria Math" panose="02040503050406030204" pitchFamily="18" charset="0"/>
                  </a:rPr>
                  <a:t>mean(</a:t>
                </a:r>
                <a14:m>
                  <m:oMath xmlns:m="http://schemas.openxmlformats.org/officeDocument/2006/math">
                    <m:r>
                      <m:rPr>
                        <m:sty m:val="p"/>
                      </m:rPr>
                      <a:rPr lang="en-US" sz="2000" b="0" i="0" dirty="0" smtClean="0">
                        <a:latin typeface="Cambria Math" panose="02040503050406030204" pitchFamily="18" charset="0"/>
                        <a:ea typeface="Cambria Math" panose="02040503050406030204" pitchFamily="18" charset="0"/>
                      </a:rPr>
                      <m:t>distance</m:t>
                    </m:r>
                    <m:r>
                      <m:rPr>
                        <m:nor/>
                      </m:rPr>
                      <a:rPr lang="en" sz="2000" dirty="0">
                        <a:latin typeface="Cambria Math" panose="02040503050406030204" pitchFamily="18" charset="0"/>
                        <a:ea typeface="Cambria Math" panose="02040503050406030204" pitchFamily="18" charset="0"/>
                      </a:rPr>
                      <m:t>(</m:t>
                    </m:r>
                    <m:r>
                      <m:rPr>
                        <m:nor/>
                      </m:rPr>
                      <a:rPr lang="en" sz="2000" dirty="0">
                        <a:latin typeface="Cambria Math" panose="02040503050406030204" pitchFamily="18" charset="0"/>
                        <a:ea typeface="Cambria Math" panose="02040503050406030204" pitchFamily="18" charset="0"/>
                      </a:rPr>
                      <m:t>t</m:t>
                    </m:r>
                    <m:r>
                      <m:rPr>
                        <m:nor/>
                      </m:rPr>
                      <a:rPr lang="en" sz="2000" dirty="0">
                        <a:latin typeface="Cambria Math" panose="02040503050406030204" pitchFamily="18" charset="0"/>
                        <a:ea typeface="Cambria Math" panose="02040503050406030204" pitchFamily="18" charset="0"/>
                      </a:rPr>
                      <m:t>0,</m:t>
                    </m:r>
                    <m:r>
                      <m:rPr>
                        <m:nor/>
                      </m:rPr>
                      <a:rPr lang="en" sz="2000" dirty="0">
                        <a:latin typeface="Cambria Math" panose="02040503050406030204" pitchFamily="18" charset="0"/>
                        <a:ea typeface="Cambria Math" panose="02040503050406030204" pitchFamily="18" charset="0"/>
                      </a:rPr>
                      <m:t>t</m:t>
                    </m:r>
                    <m:r>
                      <m:rPr>
                        <m:nor/>
                      </m:rPr>
                      <a:rPr lang="en" sz="2000" dirty="0">
                        <a:latin typeface="Cambria Math" panose="02040503050406030204" pitchFamily="18" charset="0"/>
                        <a:ea typeface="Cambria Math" panose="02040503050406030204" pitchFamily="18" charset="0"/>
                      </a:rPr>
                      <m:t>1) + </m:t>
                    </m:r>
                    <m:r>
                      <m:rPr>
                        <m:nor/>
                      </m:rPr>
                      <a:rPr lang="en-US" sz="2000" b="0" i="0" dirty="0" smtClean="0">
                        <a:latin typeface="Cambria Math" panose="02040503050406030204" pitchFamily="18" charset="0"/>
                        <a:ea typeface="Cambria Math" panose="02040503050406030204" pitchFamily="18" charset="0"/>
                      </a:rPr>
                      <m:t>distance</m:t>
                    </m:r>
                    <m:r>
                      <m:rPr>
                        <m:nor/>
                      </m:rPr>
                      <a:rPr lang="en" sz="2000" dirty="0">
                        <a:latin typeface="Cambria Math" panose="02040503050406030204" pitchFamily="18" charset="0"/>
                        <a:ea typeface="Cambria Math" panose="02040503050406030204" pitchFamily="18" charset="0"/>
                      </a:rPr>
                      <m:t>(</m:t>
                    </m:r>
                    <m:r>
                      <m:rPr>
                        <m:nor/>
                      </m:rPr>
                      <a:rPr lang="en" sz="2000" dirty="0">
                        <a:latin typeface="Cambria Math" panose="02040503050406030204" pitchFamily="18" charset="0"/>
                        <a:ea typeface="Cambria Math" panose="02040503050406030204" pitchFamily="18" charset="0"/>
                      </a:rPr>
                      <m:t>t</m:t>
                    </m:r>
                    <m:r>
                      <m:rPr>
                        <m:nor/>
                      </m:rPr>
                      <a:rPr lang="en" sz="2000" dirty="0">
                        <a:latin typeface="Cambria Math" panose="02040503050406030204" pitchFamily="18" charset="0"/>
                        <a:ea typeface="Cambria Math" panose="02040503050406030204" pitchFamily="18" charset="0"/>
                      </a:rPr>
                      <m:t>0,</m:t>
                    </m:r>
                    <m:r>
                      <m:rPr>
                        <m:nor/>
                      </m:rPr>
                      <a:rPr lang="en-US" sz="2000" b="0" i="0" dirty="0" smtClean="0">
                        <a:latin typeface="Cambria Math" panose="02040503050406030204" pitchFamily="18" charset="0"/>
                        <a:ea typeface="Cambria Math" panose="02040503050406030204" pitchFamily="18" charset="0"/>
                      </a:rPr>
                      <m:t> </m:t>
                    </m:r>
                    <m:r>
                      <m:rPr>
                        <m:nor/>
                      </m:rPr>
                      <a:rPr lang="en" sz="2000" dirty="0">
                        <a:latin typeface="Cambria Math" panose="02040503050406030204" pitchFamily="18" charset="0"/>
                        <a:ea typeface="Cambria Math" panose="02040503050406030204" pitchFamily="18" charset="0"/>
                      </a:rPr>
                      <m:t>t</m:t>
                    </m:r>
                    <m:r>
                      <m:rPr>
                        <m:nor/>
                      </m:rPr>
                      <a:rPr lang="en" sz="2000" dirty="0">
                        <a:latin typeface="Cambria Math" panose="02040503050406030204" pitchFamily="18" charset="0"/>
                        <a:ea typeface="Cambria Math" panose="02040503050406030204" pitchFamily="18" charset="0"/>
                      </a:rPr>
                      <m:t>2)…</m:t>
                    </m:r>
                    <m:r>
                      <m:rPr>
                        <m:nor/>
                      </m:rPr>
                      <a:rPr lang="en-US" sz="2000" b="0" i="0" dirty="0" smtClean="0">
                        <a:latin typeface="Cambria Math" panose="02040503050406030204" pitchFamily="18" charset="0"/>
                        <a:ea typeface="Cambria Math" panose="02040503050406030204" pitchFamily="18" charset="0"/>
                      </a:rPr>
                      <m:t>distance</m:t>
                    </m:r>
                    <m:r>
                      <m:rPr>
                        <m:nor/>
                      </m:rPr>
                      <a:rPr lang="en-US" sz="2000" b="0" i="0" dirty="0" smtClean="0">
                        <a:latin typeface="Cambria Math" panose="02040503050406030204" pitchFamily="18" charset="0"/>
                        <a:ea typeface="Cambria Math" panose="02040503050406030204" pitchFamily="18" charset="0"/>
                      </a:rPr>
                      <m:t>(</m:t>
                    </m:r>
                    <m:r>
                      <m:rPr>
                        <m:nor/>
                      </m:rPr>
                      <a:rPr lang="en" sz="2000" dirty="0">
                        <a:latin typeface="Cambria Math" panose="02040503050406030204" pitchFamily="18" charset="0"/>
                        <a:ea typeface="Cambria Math" panose="02040503050406030204" pitchFamily="18" charset="0"/>
                      </a:rPr>
                      <m:t>tn</m:t>
                    </m:r>
                    <m:r>
                      <m:rPr>
                        <m:nor/>
                      </m:rPr>
                      <a:rPr lang="en" sz="2000" dirty="0">
                        <a:latin typeface="Cambria Math" panose="02040503050406030204" pitchFamily="18" charset="0"/>
                        <a:ea typeface="Cambria Math" panose="02040503050406030204" pitchFamily="18" charset="0"/>
                      </a:rPr>
                      <m:t>−1, </m:t>
                    </m:r>
                    <m:r>
                      <m:rPr>
                        <m:nor/>
                      </m:rPr>
                      <a:rPr lang="en" sz="2000" dirty="0">
                        <a:latin typeface="Cambria Math" panose="02040503050406030204" pitchFamily="18" charset="0"/>
                        <a:ea typeface="Cambria Math" panose="02040503050406030204" pitchFamily="18" charset="0"/>
                      </a:rPr>
                      <m:t>tn</m:t>
                    </m:r>
                    <m:r>
                      <m:rPr>
                        <m:nor/>
                      </m:rPr>
                      <a:rPr lang="en" sz="2000" dirty="0">
                        <a:latin typeface="Cambria Math" panose="02040503050406030204" pitchFamily="18" charset="0"/>
                        <a:ea typeface="Cambria Math" panose="02040503050406030204" pitchFamily="18" charset="0"/>
                      </a:rPr>
                      <m:t>)</m:t>
                    </m:r>
                  </m:oMath>
                </a14:m>
                <a:r>
                  <a:rPr lang="en" sz="2000" dirty="0">
                    <a:latin typeface="Cambria Math" panose="02040503050406030204" pitchFamily="18" charset="0"/>
                    <a:ea typeface="Cambria Math" panose="02040503050406030204" pitchFamily="18" charset="0"/>
                  </a:rPr>
                  <a:t>)</a:t>
                </a:r>
              </a:p>
              <a:p>
                <a:pPr lvl="0">
                  <a:lnSpc>
                    <a:spcPct val="130000"/>
                  </a:lnSpc>
                  <a:spcBef>
                    <a:spcPts val="0"/>
                  </a:spcBef>
                  <a:buNone/>
                </a:pPr>
                <a:endParaRPr lang="en-US" sz="2000" dirty="0">
                  <a:solidFill>
                    <a:schemeClr val="accent4">
                      <a:lumMod val="50000"/>
                    </a:schemeClr>
                  </a:solidFill>
                </a:endParaRPr>
              </a:p>
              <a:p>
                <a:pPr lvl="0">
                  <a:lnSpc>
                    <a:spcPct val="130000"/>
                  </a:lnSpc>
                  <a:spcBef>
                    <a:spcPts val="0"/>
                  </a:spcBef>
                  <a:buNone/>
                </a:pPr>
                <a:r>
                  <a:rPr lang="en-US" sz="2000" dirty="0">
                    <a:solidFill>
                      <a:schemeClr val="accent4">
                        <a:lumMod val="50000"/>
                      </a:schemeClr>
                    </a:solidFill>
                  </a:rPr>
                  <a:t>Measures Correlation</a:t>
                </a:r>
              </a:p>
              <a:p>
                <a:pPr lvl="1">
                  <a:lnSpc>
                    <a:spcPct val="130000"/>
                  </a:lnSpc>
                  <a:buNone/>
                </a:pPr>
                <a:r>
                  <a:rPr lang="en-US" sz="2000" dirty="0"/>
                  <a:t>- Pearson Correlation</a:t>
                </a:r>
              </a:p>
              <a:p>
                <a:pPr lvl="1">
                  <a:lnSpc>
                    <a:spcPct val="130000"/>
                  </a:lnSpc>
                  <a:buNone/>
                </a:pPr>
                <a:r>
                  <a:rPr lang="en-US" sz="2000" dirty="0"/>
                  <a:t>- Kendall’s Tau Ranking Correlation</a:t>
                </a:r>
              </a:p>
            </p:txBody>
          </p:sp>
        </mc:Choice>
        <mc:Fallback xmlns="">
          <p:sp>
            <p:nvSpPr>
              <p:cNvPr id="283" name="Shape 283"/>
              <p:cNvSpPr txBox="1">
                <a:spLocks noGrp="1" noRot="1" noChangeAspect="1" noMove="1" noResize="1" noEditPoints="1" noAdjustHandles="1" noChangeArrowheads="1" noChangeShapeType="1" noTextEdit="1"/>
              </p:cNvSpPr>
              <p:nvPr>
                <p:ph type="body" idx="1"/>
              </p:nvPr>
            </p:nvSpPr>
            <p:spPr>
              <a:xfrm>
                <a:off x="311700" y="1152475"/>
                <a:ext cx="8287353" cy="3592780"/>
              </a:xfrm>
              <a:prstGeom prst="rect">
                <a:avLst/>
              </a:prstGeom>
              <a:blipFill>
                <a:blip r:embed="rId3"/>
                <a:stretch>
                  <a:fillRect l="-735" r="-588"/>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Distance Results</a:t>
            </a:r>
          </a:p>
        </p:txBody>
      </p:sp>
      <p:sp>
        <p:nvSpPr>
          <p:cNvPr id="289" name="Shape 289"/>
          <p:cNvSpPr txBox="1">
            <a:spLocks noGrp="1"/>
          </p:cNvSpPr>
          <p:nvPr>
            <p:ph type="body" idx="1"/>
          </p:nvPr>
        </p:nvSpPr>
        <p:spPr>
          <a:xfrm>
            <a:off x="352995" y="929235"/>
            <a:ext cx="8520600" cy="3551150"/>
          </a:xfrm>
          <a:prstGeom prst="rect">
            <a:avLst/>
          </a:prstGeom>
        </p:spPr>
        <p:txBody>
          <a:bodyPr lIns="91425" tIns="91425" rIns="91425" bIns="91425" anchor="t" anchorCtr="0">
            <a:noAutofit/>
          </a:bodyPr>
          <a:lstStyle/>
          <a:p>
            <a:pPr lvl="0">
              <a:spcBef>
                <a:spcPts val="0"/>
              </a:spcBef>
              <a:buNone/>
            </a:pPr>
            <a:r>
              <a:rPr lang="en" sz="1800" dirty="0"/>
              <a:t>Topic as a vector over the vocabulary space – Cosine Distance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36" y="2136680"/>
            <a:ext cx="3809508" cy="28571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163" y="2136682"/>
            <a:ext cx="3809506" cy="285712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837548495"/>
              </p:ext>
            </p:extLst>
          </p:nvPr>
        </p:nvGraphicFramePr>
        <p:xfrm>
          <a:off x="684326" y="1359413"/>
          <a:ext cx="7816645" cy="731520"/>
        </p:xfrm>
        <a:graphic>
          <a:graphicData uri="http://schemas.openxmlformats.org/drawingml/2006/table">
            <a:tbl>
              <a:tblPr firstRow="1" bandRow="1">
                <a:tableStyleId>{F7DA7DEF-96C3-4E36-9918-43CB4D40F9C7}</a:tableStyleId>
              </a:tblPr>
              <a:tblGrid>
                <a:gridCol w="1081678">
                  <a:extLst>
                    <a:ext uri="{9D8B030D-6E8A-4147-A177-3AD203B41FA5}">
                      <a16:colId xmlns:a16="http://schemas.microsoft.com/office/drawing/2014/main" val="20000"/>
                    </a:ext>
                  </a:extLst>
                </a:gridCol>
                <a:gridCol w="1038268">
                  <a:extLst>
                    <a:ext uri="{9D8B030D-6E8A-4147-A177-3AD203B41FA5}">
                      <a16:colId xmlns:a16="http://schemas.microsoft.com/office/drawing/2014/main" val="20001"/>
                    </a:ext>
                  </a:extLst>
                </a:gridCol>
                <a:gridCol w="1038267">
                  <a:extLst>
                    <a:ext uri="{9D8B030D-6E8A-4147-A177-3AD203B41FA5}">
                      <a16:colId xmlns:a16="http://schemas.microsoft.com/office/drawing/2014/main" val="20002"/>
                    </a:ext>
                  </a:extLst>
                </a:gridCol>
                <a:gridCol w="1038268">
                  <a:extLst>
                    <a:ext uri="{9D8B030D-6E8A-4147-A177-3AD203B41FA5}">
                      <a16:colId xmlns:a16="http://schemas.microsoft.com/office/drawing/2014/main" val="20003"/>
                    </a:ext>
                  </a:extLst>
                </a:gridCol>
                <a:gridCol w="1206721">
                  <a:extLst>
                    <a:ext uri="{9D8B030D-6E8A-4147-A177-3AD203B41FA5}">
                      <a16:colId xmlns:a16="http://schemas.microsoft.com/office/drawing/2014/main" val="20004"/>
                    </a:ext>
                  </a:extLst>
                </a:gridCol>
                <a:gridCol w="1206722">
                  <a:extLst>
                    <a:ext uri="{9D8B030D-6E8A-4147-A177-3AD203B41FA5}">
                      <a16:colId xmlns:a16="http://schemas.microsoft.com/office/drawing/2014/main" val="20005"/>
                    </a:ext>
                  </a:extLst>
                </a:gridCol>
                <a:gridCol w="1206721">
                  <a:extLst>
                    <a:ext uri="{9D8B030D-6E8A-4147-A177-3AD203B41FA5}">
                      <a16:colId xmlns:a16="http://schemas.microsoft.com/office/drawing/2014/main" val="20006"/>
                    </a:ext>
                  </a:extLst>
                </a:gridCol>
              </a:tblGrid>
              <a:tr h="268389">
                <a:tc>
                  <a:txBody>
                    <a:bodyPr/>
                    <a:lstStyle/>
                    <a:p>
                      <a:r>
                        <a:rPr lang="en-US" sz="1200" dirty="0"/>
                        <a:t>Distance</a:t>
                      </a:r>
                    </a:p>
                  </a:txBody>
                  <a:tcPr/>
                </a:tc>
                <a:tc gridSpan="3">
                  <a:txBody>
                    <a:bodyPr/>
                    <a:lstStyle/>
                    <a:p>
                      <a:r>
                        <a:rPr lang="en-US" sz="1200" dirty="0"/>
                        <a:t>Reuters</a:t>
                      </a:r>
                    </a:p>
                  </a:txBody>
                  <a:tcPr/>
                </a:tc>
                <a:tc hMerge="1">
                  <a:txBody>
                    <a:bodyPr/>
                    <a:lstStyle/>
                    <a:p>
                      <a:endParaRPr lang="en-US"/>
                    </a:p>
                  </a:txBody>
                  <a:tcPr/>
                </a:tc>
                <a:tc hMerge="1">
                  <a:txBody>
                    <a:bodyPr/>
                    <a:lstStyle/>
                    <a:p>
                      <a:endParaRPr lang="en-US"/>
                    </a:p>
                  </a:txBody>
                  <a:tcPr/>
                </a:tc>
                <a:tc gridSpan="3">
                  <a:txBody>
                    <a:bodyPr/>
                    <a:lstStyle/>
                    <a:p>
                      <a:r>
                        <a:rPr lang="en-US" sz="1200" dirty="0"/>
                        <a:t>Brown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4196">
                <a:tc>
                  <a:txBody>
                    <a:bodyPr/>
                    <a:lstStyle/>
                    <a:p>
                      <a:r>
                        <a:rPr lang="en-US" sz="1200" dirty="0"/>
                        <a:t># of topics increases</a:t>
                      </a:r>
                    </a:p>
                  </a:txBody>
                  <a:tcPr/>
                </a:tc>
                <a:tc>
                  <a:txBody>
                    <a:bodyPr/>
                    <a:lstStyle/>
                    <a:p>
                      <a:r>
                        <a:rPr lang="en-US" sz="1200" dirty="0">
                          <a:solidFill>
                            <a:srgbClr val="C00000"/>
                          </a:solidFill>
                        </a:rPr>
                        <a:t>Increase</a:t>
                      </a:r>
                    </a:p>
                  </a:txBody>
                  <a:tcPr/>
                </a:tc>
                <a:tc>
                  <a:txBody>
                    <a:bodyPr/>
                    <a:lstStyle/>
                    <a:p>
                      <a:r>
                        <a:rPr lang="en-US" sz="1200" dirty="0">
                          <a:solidFill>
                            <a:schemeClr val="accent4">
                              <a:lumMod val="50000"/>
                            </a:schemeClr>
                          </a:solidFill>
                        </a:rPr>
                        <a:t>Increase</a:t>
                      </a:r>
                    </a:p>
                  </a:txBody>
                  <a:tcPr/>
                </a:tc>
                <a:tc>
                  <a:txBody>
                    <a:bodyPr/>
                    <a:lstStyle/>
                    <a:p>
                      <a:r>
                        <a:rPr lang="en-US" sz="1200" b="1" dirty="0">
                          <a:solidFill>
                            <a:srgbClr val="0070C0"/>
                          </a:solidFill>
                        </a:rPr>
                        <a:t>Increase</a:t>
                      </a:r>
                    </a:p>
                  </a:txBody>
                  <a:tcPr/>
                </a:tc>
                <a:tc>
                  <a:txBody>
                    <a:bodyPr/>
                    <a:lstStyle/>
                    <a:p>
                      <a:r>
                        <a:rPr lang="en-US" sz="1200" dirty="0">
                          <a:solidFill>
                            <a:srgbClr val="C00000"/>
                          </a:solidFill>
                        </a:rPr>
                        <a:t>Steady</a:t>
                      </a:r>
                    </a:p>
                  </a:txBody>
                  <a:tcPr/>
                </a:tc>
                <a:tc>
                  <a:txBody>
                    <a:bodyPr/>
                    <a:lstStyle/>
                    <a:p>
                      <a:r>
                        <a:rPr lang="en-US" sz="1200" dirty="0">
                          <a:solidFill>
                            <a:schemeClr val="accent4">
                              <a:lumMod val="50000"/>
                            </a:schemeClr>
                          </a:solidFill>
                        </a:rPr>
                        <a:t>Almost Steady</a:t>
                      </a:r>
                    </a:p>
                  </a:txBody>
                  <a:tcPr/>
                </a:tc>
                <a:tc>
                  <a:txBody>
                    <a:bodyPr/>
                    <a:lstStyle/>
                    <a:p>
                      <a:r>
                        <a:rPr lang="en-US" sz="1200" b="1" dirty="0">
                          <a:solidFill>
                            <a:srgbClr val="0070C0"/>
                          </a:solidFill>
                        </a:rPr>
                        <a:t>Increase</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Distance Results</a:t>
            </a:r>
          </a:p>
        </p:txBody>
      </p:sp>
      <p:sp>
        <p:nvSpPr>
          <p:cNvPr id="289" name="Shape 289"/>
          <p:cNvSpPr txBox="1">
            <a:spLocks noGrp="1"/>
          </p:cNvSpPr>
          <p:nvPr>
            <p:ph type="body" idx="1"/>
          </p:nvPr>
        </p:nvSpPr>
        <p:spPr>
          <a:xfrm>
            <a:off x="311700" y="964631"/>
            <a:ext cx="8520600" cy="3416400"/>
          </a:xfrm>
          <a:prstGeom prst="rect">
            <a:avLst/>
          </a:prstGeom>
        </p:spPr>
        <p:txBody>
          <a:bodyPr lIns="91425" tIns="91425" rIns="91425" bIns="91425" anchor="t" anchorCtr="0">
            <a:noAutofit/>
          </a:bodyPr>
          <a:lstStyle/>
          <a:p>
            <a:pPr lvl="0">
              <a:spcBef>
                <a:spcPts val="0"/>
              </a:spcBef>
              <a:buNone/>
            </a:pPr>
            <a:r>
              <a:rPr lang="en" sz="1800" dirty="0"/>
              <a:t>Topic as a distribution over words – Bha. Distance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2164442"/>
            <a:ext cx="3585332" cy="268899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478" y="2164444"/>
            <a:ext cx="3585330" cy="268899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964469124"/>
              </p:ext>
            </p:extLst>
          </p:nvPr>
        </p:nvGraphicFramePr>
        <p:xfrm>
          <a:off x="548640" y="1432922"/>
          <a:ext cx="7816645" cy="731520"/>
        </p:xfrm>
        <a:graphic>
          <a:graphicData uri="http://schemas.openxmlformats.org/drawingml/2006/table">
            <a:tbl>
              <a:tblPr firstRow="1" bandRow="1">
                <a:tableStyleId>{F7DA7DEF-96C3-4E36-9918-43CB4D40F9C7}</a:tableStyleId>
              </a:tblPr>
              <a:tblGrid>
                <a:gridCol w="1081678">
                  <a:extLst>
                    <a:ext uri="{9D8B030D-6E8A-4147-A177-3AD203B41FA5}">
                      <a16:colId xmlns:a16="http://schemas.microsoft.com/office/drawing/2014/main" val="20000"/>
                    </a:ext>
                  </a:extLst>
                </a:gridCol>
                <a:gridCol w="1038268">
                  <a:extLst>
                    <a:ext uri="{9D8B030D-6E8A-4147-A177-3AD203B41FA5}">
                      <a16:colId xmlns:a16="http://schemas.microsoft.com/office/drawing/2014/main" val="20001"/>
                    </a:ext>
                  </a:extLst>
                </a:gridCol>
                <a:gridCol w="1038267">
                  <a:extLst>
                    <a:ext uri="{9D8B030D-6E8A-4147-A177-3AD203B41FA5}">
                      <a16:colId xmlns:a16="http://schemas.microsoft.com/office/drawing/2014/main" val="20002"/>
                    </a:ext>
                  </a:extLst>
                </a:gridCol>
                <a:gridCol w="1038268">
                  <a:extLst>
                    <a:ext uri="{9D8B030D-6E8A-4147-A177-3AD203B41FA5}">
                      <a16:colId xmlns:a16="http://schemas.microsoft.com/office/drawing/2014/main" val="20003"/>
                    </a:ext>
                  </a:extLst>
                </a:gridCol>
                <a:gridCol w="1206721">
                  <a:extLst>
                    <a:ext uri="{9D8B030D-6E8A-4147-A177-3AD203B41FA5}">
                      <a16:colId xmlns:a16="http://schemas.microsoft.com/office/drawing/2014/main" val="20004"/>
                    </a:ext>
                  </a:extLst>
                </a:gridCol>
                <a:gridCol w="1206722">
                  <a:extLst>
                    <a:ext uri="{9D8B030D-6E8A-4147-A177-3AD203B41FA5}">
                      <a16:colId xmlns:a16="http://schemas.microsoft.com/office/drawing/2014/main" val="20005"/>
                    </a:ext>
                  </a:extLst>
                </a:gridCol>
                <a:gridCol w="1206721">
                  <a:extLst>
                    <a:ext uri="{9D8B030D-6E8A-4147-A177-3AD203B41FA5}">
                      <a16:colId xmlns:a16="http://schemas.microsoft.com/office/drawing/2014/main" val="20006"/>
                    </a:ext>
                  </a:extLst>
                </a:gridCol>
              </a:tblGrid>
              <a:tr h="268389">
                <a:tc>
                  <a:txBody>
                    <a:bodyPr/>
                    <a:lstStyle/>
                    <a:p>
                      <a:r>
                        <a:rPr lang="en-US" sz="1200" dirty="0"/>
                        <a:t>Distance</a:t>
                      </a:r>
                    </a:p>
                  </a:txBody>
                  <a:tcPr/>
                </a:tc>
                <a:tc gridSpan="3">
                  <a:txBody>
                    <a:bodyPr/>
                    <a:lstStyle/>
                    <a:p>
                      <a:r>
                        <a:rPr lang="en-US" sz="1200" dirty="0"/>
                        <a:t>Reuters</a:t>
                      </a:r>
                    </a:p>
                  </a:txBody>
                  <a:tcPr/>
                </a:tc>
                <a:tc hMerge="1">
                  <a:txBody>
                    <a:bodyPr/>
                    <a:lstStyle/>
                    <a:p>
                      <a:endParaRPr lang="en-US"/>
                    </a:p>
                  </a:txBody>
                  <a:tcPr/>
                </a:tc>
                <a:tc hMerge="1">
                  <a:txBody>
                    <a:bodyPr/>
                    <a:lstStyle/>
                    <a:p>
                      <a:endParaRPr lang="en-US"/>
                    </a:p>
                  </a:txBody>
                  <a:tcPr/>
                </a:tc>
                <a:tc gridSpan="3">
                  <a:txBody>
                    <a:bodyPr/>
                    <a:lstStyle/>
                    <a:p>
                      <a:r>
                        <a:rPr lang="en-US" sz="1200" dirty="0"/>
                        <a:t>Brown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4196">
                <a:tc>
                  <a:txBody>
                    <a:bodyPr/>
                    <a:lstStyle/>
                    <a:p>
                      <a:r>
                        <a:rPr lang="en-US" sz="1200" dirty="0"/>
                        <a:t># of topics increases</a:t>
                      </a:r>
                    </a:p>
                  </a:txBody>
                  <a:tcPr/>
                </a:tc>
                <a:tc>
                  <a:txBody>
                    <a:bodyPr/>
                    <a:lstStyle/>
                    <a:p>
                      <a:r>
                        <a:rPr lang="en-US" sz="1200" b="0" dirty="0">
                          <a:solidFill>
                            <a:srgbClr val="C00000"/>
                          </a:solidFill>
                        </a:rPr>
                        <a:t>Increase</a:t>
                      </a:r>
                    </a:p>
                  </a:txBody>
                  <a:tcPr/>
                </a:tc>
                <a:tc>
                  <a:txBody>
                    <a:bodyPr/>
                    <a:lstStyle/>
                    <a:p>
                      <a:r>
                        <a:rPr lang="en-US" sz="1200" b="1" dirty="0">
                          <a:solidFill>
                            <a:schemeClr val="accent4">
                              <a:lumMod val="50000"/>
                            </a:schemeClr>
                          </a:solidFill>
                        </a:rPr>
                        <a:t>Increase</a:t>
                      </a:r>
                    </a:p>
                  </a:txBody>
                  <a:tcPr/>
                </a:tc>
                <a:tc>
                  <a:txBody>
                    <a:bodyPr/>
                    <a:lstStyle/>
                    <a:p>
                      <a:r>
                        <a:rPr lang="en-US" sz="1200" b="0" dirty="0">
                          <a:solidFill>
                            <a:srgbClr val="0070C0"/>
                          </a:solidFill>
                        </a:rPr>
                        <a:t>Increase</a:t>
                      </a:r>
                    </a:p>
                  </a:txBody>
                  <a:tcPr/>
                </a:tc>
                <a:tc>
                  <a:txBody>
                    <a:bodyPr/>
                    <a:lstStyle/>
                    <a:p>
                      <a:r>
                        <a:rPr lang="en-US" sz="1200" b="0" dirty="0">
                          <a:solidFill>
                            <a:srgbClr val="C00000"/>
                          </a:solidFill>
                        </a:rPr>
                        <a:t>Increase</a:t>
                      </a:r>
                    </a:p>
                  </a:txBody>
                  <a:tcPr/>
                </a:tc>
                <a:tc>
                  <a:txBody>
                    <a:bodyPr/>
                    <a:lstStyle/>
                    <a:p>
                      <a:r>
                        <a:rPr lang="en-US" sz="1200" b="1" dirty="0">
                          <a:solidFill>
                            <a:schemeClr val="accent4">
                              <a:lumMod val="50000"/>
                            </a:schemeClr>
                          </a:solidFill>
                        </a:rPr>
                        <a:t>Increase</a:t>
                      </a:r>
                    </a:p>
                  </a:txBody>
                  <a:tcPr/>
                </a:tc>
                <a:tc>
                  <a:txBody>
                    <a:bodyPr/>
                    <a:lstStyle/>
                    <a:p>
                      <a:r>
                        <a:rPr lang="en-US" sz="1200" b="0" dirty="0">
                          <a:solidFill>
                            <a:srgbClr val="0070C0"/>
                          </a:solidFill>
                        </a:rPr>
                        <a:t>Increase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8819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Distance Results</a:t>
            </a:r>
          </a:p>
        </p:txBody>
      </p:sp>
      <p:sp>
        <p:nvSpPr>
          <p:cNvPr id="289" name="Shape 289"/>
          <p:cNvSpPr txBox="1">
            <a:spLocks noGrp="1"/>
          </p:cNvSpPr>
          <p:nvPr>
            <p:ph type="body" idx="1"/>
          </p:nvPr>
        </p:nvSpPr>
        <p:spPr>
          <a:xfrm>
            <a:off x="311700" y="899738"/>
            <a:ext cx="8520600" cy="3551150"/>
          </a:xfrm>
          <a:prstGeom prst="rect">
            <a:avLst/>
          </a:prstGeom>
        </p:spPr>
        <p:txBody>
          <a:bodyPr lIns="91425" tIns="91425" rIns="91425" bIns="91425" anchor="t" anchorCtr="0">
            <a:noAutofit/>
          </a:bodyPr>
          <a:lstStyle/>
          <a:p>
            <a:pPr lvl="0">
              <a:spcBef>
                <a:spcPts val="0"/>
              </a:spcBef>
              <a:buNone/>
            </a:pPr>
            <a:r>
              <a:rPr lang="en" sz="1800" dirty="0"/>
              <a:t>Topic as a distribution over words – KL Divergence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35" y="2182760"/>
            <a:ext cx="3718534" cy="278890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673" y="2182762"/>
            <a:ext cx="3718532" cy="27889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563136125"/>
              </p:ext>
            </p:extLst>
          </p:nvPr>
        </p:nvGraphicFramePr>
        <p:xfrm>
          <a:off x="717757" y="1386348"/>
          <a:ext cx="7419916" cy="731520"/>
        </p:xfrm>
        <a:graphic>
          <a:graphicData uri="http://schemas.openxmlformats.org/drawingml/2006/table">
            <a:tbl>
              <a:tblPr firstRow="1" bandRow="1">
                <a:tableStyleId>{F7DA7DEF-96C3-4E36-9918-43CB4D40F9C7}</a:tableStyleId>
              </a:tblPr>
              <a:tblGrid>
                <a:gridCol w="1026778">
                  <a:extLst>
                    <a:ext uri="{9D8B030D-6E8A-4147-A177-3AD203B41FA5}">
                      <a16:colId xmlns:a16="http://schemas.microsoft.com/office/drawing/2014/main" val="20000"/>
                    </a:ext>
                  </a:extLst>
                </a:gridCol>
                <a:gridCol w="985571">
                  <a:extLst>
                    <a:ext uri="{9D8B030D-6E8A-4147-A177-3AD203B41FA5}">
                      <a16:colId xmlns:a16="http://schemas.microsoft.com/office/drawing/2014/main" val="20001"/>
                    </a:ext>
                  </a:extLst>
                </a:gridCol>
                <a:gridCol w="985570">
                  <a:extLst>
                    <a:ext uri="{9D8B030D-6E8A-4147-A177-3AD203B41FA5}">
                      <a16:colId xmlns:a16="http://schemas.microsoft.com/office/drawing/2014/main" val="20002"/>
                    </a:ext>
                  </a:extLst>
                </a:gridCol>
                <a:gridCol w="985571">
                  <a:extLst>
                    <a:ext uri="{9D8B030D-6E8A-4147-A177-3AD203B41FA5}">
                      <a16:colId xmlns:a16="http://schemas.microsoft.com/office/drawing/2014/main" val="20003"/>
                    </a:ext>
                  </a:extLst>
                </a:gridCol>
                <a:gridCol w="1145475">
                  <a:extLst>
                    <a:ext uri="{9D8B030D-6E8A-4147-A177-3AD203B41FA5}">
                      <a16:colId xmlns:a16="http://schemas.microsoft.com/office/drawing/2014/main" val="20004"/>
                    </a:ext>
                  </a:extLst>
                </a:gridCol>
                <a:gridCol w="1145476">
                  <a:extLst>
                    <a:ext uri="{9D8B030D-6E8A-4147-A177-3AD203B41FA5}">
                      <a16:colId xmlns:a16="http://schemas.microsoft.com/office/drawing/2014/main" val="20005"/>
                    </a:ext>
                  </a:extLst>
                </a:gridCol>
                <a:gridCol w="1145475">
                  <a:extLst>
                    <a:ext uri="{9D8B030D-6E8A-4147-A177-3AD203B41FA5}">
                      <a16:colId xmlns:a16="http://schemas.microsoft.com/office/drawing/2014/main" val="20006"/>
                    </a:ext>
                  </a:extLst>
                </a:gridCol>
              </a:tblGrid>
              <a:tr h="215489">
                <a:tc>
                  <a:txBody>
                    <a:bodyPr/>
                    <a:lstStyle/>
                    <a:p>
                      <a:r>
                        <a:rPr lang="en-US" sz="1200" dirty="0"/>
                        <a:t>Distance</a:t>
                      </a:r>
                    </a:p>
                  </a:txBody>
                  <a:tcPr/>
                </a:tc>
                <a:tc gridSpan="3">
                  <a:txBody>
                    <a:bodyPr/>
                    <a:lstStyle/>
                    <a:p>
                      <a:r>
                        <a:rPr lang="en-US" sz="1200" dirty="0"/>
                        <a:t>Reuters</a:t>
                      </a:r>
                    </a:p>
                  </a:txBody>
                  <a:tcPr/>
                </a:tc>
                <a:tc hMerge="1">
                  <a:txBody>
                    <a:bodyPr/>
                    <a:lstStyle/>
                    <a:p>
                      <a:endParaRPr lang="en-US"/>
                    </a:p>
                  </a:txBody>
                  <a:tcPr/>
                </a:tc>
                <a:tc hMerge="1">
                  <a:txBody>
                    <a:bodyPr/>
                    <a:lstStyle/>
                    <a:p>
                      <a:endParaRPr lang="en-US"/>
                    </a:p>
                  </a:txBody>
                  <a:tcPr/>
                </a:tc>
                <a:tc gridSpan="3">
                  <a:txBody>
                    <a:bodyPr/>
                    <a:lstStyle/>
                    <a:p>
                      <a:r>
                        <a:rPr lang="en-US" sz="1200" dirty="0"/>
                        <a:t>Brown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9149">
                <a:tc>
                  <a:txBody>
                    <a:bodyPr/>
                    <a:lstStyle/>
                    <a:p>
                      <a:r>
                        <a:rPr lang="en-US" sz="1200" dirty="0"/>
                        <a:t># of topics increases</a:t>
                      </a:r>
                    </a:p>
                  </a:txBody>
                  <a:tcPr/>
                </a:tc>
                <a:tc>
                  <a:txBody>
                    <a:bodyPr/>
                    <a:lstStyle/>
                    <a:p>
                      <a:r>
                        <a:rPr lang="en-US" sz="1200" b="0" dirty="0">
                          <a:solidFill>
                            <a:srgbClr val="C00000"/>
                          </a:solidFill>
                        </a:rPr>
                        <a:t>Increase</a:t>
                      </a:r>
                    </a:p>
                  </a:txBody>
                  <a:tcPr/>
                </a:tc>
                <a:tc>
                  <a:txBody>
                    <a:bodyPr/>
                    <a:lstStyle/>
                    <a:p>
                      <a:r>
                        <a:rPr lang="en-US" sz="1200" b="1" dirty="0">
                          <a:solidFill>
                            <a:schemeClr val="accent4">
                              <a:lumMod val="50000"/>
                            </a:schemeClr>
                          </a:solidFill>
                        </a:rPr>
                        <a:t>Increase</a:t>
                      </a:r>
                    </a:p>
                  </a:txBody>
                  <a:tcPr/>
                </a:tc>
                <a:tc>
                  <a:txBody>
                    <a:bodyPr/>
                    <a:lstStyle/>
                    <a:p>
                      <a:r>
                        <a:rPr lang="en-US" sz="1200" b="0" dirty="0">
                          <a:solidFill>
                            <a:srgbClr val="0070C0"/>
                          </a:solidFill>
                        </a:rPr>
                        <a:t>Increase</a:t>
                      </a:r>
                    </a:p>
                  </a:txBody>
                  <a:tcPr/>
                </a:tc>
                <a:tc>
                  <a:txBody>
                    <a:bodyPr/>
                    <a:lstStyle/>
                    <a:p>
                      <a:r>
                        <a:rPr lang="en-US" sz="1200" b="0" dirty="0">
                          <a:solidFill>
                            <a:srgbClr val="C00000"/>
                          </a:solidFill>
                        </a:rPr>
                        <a:t>Increase</a:t>
                      </a:r>
                    </a:p>
                  </a:txBody>
                  <a:tcPr/>
                </a:tc>
                <a:tc>
                  <a:txBody>
                    <a:bodyPr/>
                    <a:lstStyle/>
                    <a:p>
                      <a:r>
                        <a:rPr lang="en-US" sz="1200" b="1" dirty="0">
                          <a:solidFill>
                            <a:schemeClr val="accent4">
                              <a:lumMod val="50000"/>
                            </a:schemeClr>
                          </a:solidFill>
                        </a:rPr>
                        <a:t>Increase</a:t>
                      </a:r>
                    </a:p>
                  </a:txBody>
                  <a:tcPr/>
                </a:tc>
                <a:tc>
                  <a:txBody>
                    <a:bodyPr/>
                    <a:lstStyle/>
                    <a:p>
                      <a:r>
                        <a:rPr lang="en-US" sz="1200" b="0" dirty="0">
                          <a:solidFill>
                            <a:srgbClr val="0070C0"/>
                          </a:solidFill>
                        </a:rPr>
                        <a:t>Increase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1037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Distance Results</a:t>
            </a:r>
          </a:p>
        </p:txBody>
      </p:sp>
      <p:sp>
        <p:nvSpPr>
          <p:cNvPr id="289" name="Shape 289"/>
          <p:cNvSpPr txBox="1">
            <a:spLocks noGrp="1"/>
          </p:cNvSpPr>
          <p:nvPr>
            <p:ph type="body" idx="1"/>
          </p:nvPr>
        </p:nvSpPr>
        <p:spPr>
          <a:xfrm>
            <a:off x="311700" y="952832"/>
            <a:ext cx="8520600" cy="3551150"/>
          </a:xfrm>
          <a:prstGeom prst="rect">
            <a:avLst/>
          </a:prstGeom>
        </p:spPr>
        <p:txBody>
          <a:bodyPr lIns="91425" tIns="91425" rIns="91425" bIns="91425" anchor="t" anchorCtr="0">
            <a:noAutofit/>
          </a:bodyPr>
          <a:lstStyle/>
          <a:p>
            <a:pPr lvl="0">
              <a:spcBef>
                <a:spcPts val="0"/>
              </a:spcBef>
              <a:buNone/>
            </a:pPr>
            <a:r>
              <a:rPr lang="en" sz="1800" dirty="0"/>
              <a:t>Topic as a ranked list of words – Kendall’s Tau Correlation  (-1 to 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20" y="2339551"/>
            <a:ext cx="3544036" cy="265802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158" y="2339553"/>
            <a:ext cx="3544034" cy="2658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905030830"/>
              </p:ext>
            </p:extLst>
          </p:nvPr>
        </p:nvGraphicFramePr>
        <p:xfrm>
          <a:off x="495547" y="1446429"/>
          <a:ext cx="7816645" cy="731520"/>
        </p:xfrm>
        <a:graphic>
          <a:graphicData uri="http://schemas.openxmlformats.org/drawingml/2006/table">
            <a:tbl>
              <a:tblPr firstRow="1" bandRow="1">
                <a:tableStyleId>{F7DA7DEF-96C3-4E36-9918-43CB4D40F9C7}</a:tableStyleId>
              </a:tblPr>
              <a:tblGrid>
                <a:gridCol w="1081678">
                  <a:extLst>
                    <a:ext uri="{9D8B030D-6E8A-4147-A177-3AD203B41FA5}">
                      <a16:colId xmlns:a16="http://schemas.microsoft.com/office/drawing/2014/main" val="20000"/>
                    </a:ext>
                  </a:extLst>
                </a:gridCol>
                <a:gridCol w="1038268">
                  <a:extLst>
                    <a:ext uri="{9D8B030D-6E8A-4147-A177-3AD203B41FA5}">
                      <a16:colId xmlns:a16="http://schemas.microsoft.com/office/drawing/2014/main" val="20001"/>
                    </a:ext>
                  </a:extLst>
                </a:gridCol>
                <a:gridCol w="1038267">
                  <a:extLst>
                    <a:ext uri="{9D8B030D-6E8A-4147-A177-3AD203B41FA5}">
                      <a16:colId xmlns:a16="http://schemas.microsoft.com/office/drawing/2014/main" val="20002"/>
                    </a:ext>
                  </a:extLst>
                </a:gridCol>
                <a:gridCol w="1038268">
                  <a:extLst>
                    <a:ext uri="{9D8B030D-6E8A-4147-A177-3AD203B41FA5}">
                      <a16:colId xmlns:a16="http://schemas.microsoft.com/office/drawing/2014/main" val="20003"/>
                    </a:ext>
                  </a:extLst>
                </a:gridCol>
                <a:gridCol w="1206721">
                  <a:extLst>
                    <a:ext uri="{9D8B030D-6E8A-4147-A177-3AD203B41FA5}">
                      <a16:colId xmlns:a16="http://schemas.microsoft.com/office/drawing/2014/main" val="20004"/>
                    </a:ext>
                  </a:extLst>
                </a:gridCol>
                <a:gridCol w="1206722">
                  <a:extLst>
                    <a:ext uri="{9D8B030D-6E8A-4147-A177-3AD203B41FA5}">
                      <a16:colId xmlns:a16="http://schemas.microsoft.com/office/drawing/2014/main" val="20005"/>
                    </a:ext>
                  </a:extLst>
                </a:gridCol>
                <a:gridCol w="1206721">
                  <a:extLst>
                    <a:ext uri="{9D8B030D-6E8A-4147-A177-3AD203B41FA5}">
                      <a16:colId xmlns:a16="http://schemas.microsoft.com/office/drawing/2014/main" val="20006"/>
                    </a:ext>
                  </a:extLst>
                </a:gridCol>
              </a:tblGrid>
              <a:tr h="268389">
                <a:tc>
                  <a:txBody>
                    <a:bodyPr/>
                    <a:lstStyle/>
                    <a:p>
                      <a:r>
                        <a:rPr lang="en-US" sz="1200" dirty="0"/>
                        <a:t>Similarity</a:t>
                      </a:r>
                    </a:p>
                  </a:txBody>
                  <a:tcPr/>
                </a:tc>
                <a:tc gridSpan="3">
                  <a:txBody>
                    <a:bodyPr/>
                    <a:lstStyle/>
                    <a:p>
                      <a:r>
                        <a:rPr lang="en-US" sz="1200" dirty="0"/>
                        <a:t>Reuters</a:t>
                      </a:r>
                    </a:p>
                  </a:txBody>
                  <a:tcPr/>
                </a:tc>
                <a:tc hMerge="1">
                  <a:txBody>
                    <a:bodyPr/>
                    <a:lstStyle/>
                    <a:p>
                      <a:endParaRPr lang="en-US"/>
                    </a:p>
                  </a:txBody>
                  <a:tcPr/>
                </a:tc>
                <a:tc hMerge="1">
                  <a:txBody>
                    <a:bodyPr/>
                    <a:lstStyle/>
                    <a:p>
                      <a:endParaRPr lang="en-US"/>
                    </a:p>
                  </a:txBody>
                  <a:tcPr/>
                </a:tc>
                <a:tc gridSpan="3">
                  <a:txBody>
                    <a:bodyPr/>
                    <a:lstStyle/>
                    <a:p>
                      <a:r>
                        <a:rPr lang="en-US" sz="1200" dirty="0"/>
                        <a:t>Brown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4196">
                <a:tc>
                  <a:txBody>
                    <a:bodyPr/>
                    <a:lstStyle/>
                    <a:p>
                      <a:r>
                        <a:rPr lang="en-US" sz="1200" dirty="0"/>
                        <a:t># of topics increases</a:t>
                      </a:r>
                    </a:p>
                  </a:txBody>
                  <a:tcPr/>
                </a:tc>
                <a:tc>
                  <a:txBody>
                    <a:bodyPr/>
                    <a:lstStyle/>
                    <a:p>
                      <a:r>
                        <a:rPr lang="en-US" sz="1200" dirty="0">
                          <a:solidFill>
                            <a:srgbClr val="C00000"/>
                          </a:solidFill>
                        </a:rPr>
                        <a:t>Increase</a:t>
                      </a:r>
                    </a:p>
                  </a:txBody>
                  <a:tcPr/>
                </a:tc>
                <a:tc>
                  <a:txBody>
                    <a:bodyPr/>
                    <a:lstStyle/>
                    <a:p>
                      <a:r>
                        <a:rPr lang="en-US" sz="1200" dirty="0">
                          <a:solidFill>
                            <a:schemeClr val="accent4">
                              <a:lumMod val="50000"/>
                            </a:schemeClr>
                          </a:solidFill>
                        </a:rPr>
                        <a:t>Increase</a:t>
                      </a:r>
                    </a:p>
                  </a:txBody>
                  <a:tcPr/>
                </a:tc>
                <a:tc>
                  <a:txBody>
                    <a:bodyPr/>
                    <a:lstStyle/>
                    <a:p>
                      <a:r>
                        <a:rPr lang="en-US" sz="1200" b="0" dirty="0">
                          <a:solidFill>
                            <a:srgbClr val="0070C0"/>
                          </a:solidFill>
                        </a:rPr>
                        <a:t>Increase</a:t>
                      </a:r>
                    </a:p>
                  </a:txBody>
                  <a:tcPr/>
                </a:tc>
                <a:tc>
                  <a:txBody>
                    <a:bodyPr/>
                    <a:lstStyle/>
                    <a:p>
                      <a:r>
                        <a:rPr lang="en-US" sz="1200" dirty="0">
                          <a:solidFill>
                            <a:srgbClr val="C00000"/>
                          </a:solidFill>
                        </a:rPr>
                        <a:t>Steady</a:t>
                      </a:r>
                    </a:p>
                  </a:txBody>
                  <a:tcPr/>
                </a:tc>
                <a:tc>
                  <a:txBody>
                    <a:bodyPr/>
                    <a:lstStyle/>
                    <a:p>
                      <a:r>
                        <a:rPr lang="en-US" sz="1200" dirty="0">
                          <a:solidFill>
                            <a:schemeClr val="accent4">
                              <a:lumMod val="50000"/>
                            </a:schemeClr>
                          </a:solidFill>
                        </a:rPr>
                        <a:t>Steady</a:t>
                      </a:r>
                    </a:p>
                  </a:txBody>
                  <a:tcPr/>
                </a:tc>
                <a:tc>
                  <a:txBody>
                    <a:bodyPr/>
                    <a:lstStyle/>
                    <a:p>
                      <a:r>
                        <a:rPr lang="en-US" sz="1200" b="0" dirty="0">
                          <a:solidFill>
                            <a:srgbClr val="0070C0"/>
                          </a:solidFill>
                        </a:rPr>
                        <a:t>Increase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91675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Distance Results</a:t>
            </a:r>
          </a:p>
        </p:txBody>
      </p:sp>
      <p:sp>
        <p:nvSpPr>
          <p:cNvPr id="289" name="Shape 289"/>
          <p:cNvSpPr txBox="1">
            <a:spLocks noGrp="1"/>
          </p:cNvSpPr>
          <p:nvPr>
            <p:ph type="body" idx="1"/>
          </p:nvPr>
        </p:nvSpPr>
        <p:spPr>
          <a:xfrm>
            <a:off x="311700" y="970530"/>
            <a:ext cx="8520600" cy="3551150"/>
          </a:xfrm>
          <a:prstGeom prst="rect">
            <a:avLst/>
          </a:prstGeom>
        </p:spPr>
        <p:txBody>
          <a:bodyPr lIns="91425" tIns="91425" rIns="91425" bIns="91425" anchor="t" anchorCtr="0">
            <a:noAutofit/>
          </a:bodyPr>
          <a:lstStyle/>
          <a:p>
            <a:pPr lvl="0">
              <a:spcBef>
                <a:spcPts val="0"/>
              </a:spcBef>
              <a:buNone/>
            </a:pPr>
            <a:r>
              <a:rPr lang="en" sz="1800" dirty="0"/>
              <a:t>Topic as a set of words – Jaccard Distance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54" y="2220704"/>
            <a:ext cx="3675809" cy="275685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691" y="2220704"/>
            <a:ext cx="3675808" cy="2756857"/>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806651063"/>
              </p:ext>
            </p:extLst>
          </p:nvPr>
        </p:nvGraphicFramePr>
        <p:xfrm>
          <a:off x="418854" y="1460639"/>
          <a:ext cx="7816645" cy="731520"/>
        </p:xfrm>
        <a:graphic>
          <a:graphicData uri="http://schemas.openxmlformats.org/drawingml/2006/table">
            <a:tbl>
              <a:tblPr firstRow="1" bandRow="1">
                <a:tableStyleId>{F7DA7DEF-96C3-4E36-9918-43CB4D40F9C7}</a:tableStyleId>
              </a:tblPr>
              <a:tblGrid>
                <a:gridCol w="1081678">
                  <a:extLst>
                    <a:ext uri="{9D8B030D-6E8A-4147-A177-3AD203B41FA5}">
                      <a16:colId xmlns:a16="http://schemas.microsoft.com/office/drawing/2014/main" val="20000"/>
                    </a:ext>
                  </a:extLst>
                </a:gridCol>
                <a:gridCol w="1038268">
                  <a:extLst>
                    <a:ext uri="{9D8B030D-6E8A-4147-A177-3AD203B41FA5}">
                      <a16:colId xmlns:a16="http://schemas.microsoft.com/office/drawing/2014/main" val="20001"/>
                    </a:ext>
                  </a:extLst>
                </a:gridCol>
                <a:gridCol w="1038267">
                  <a:extLst>
                    <a:ext uri="{9D8B030D-6E8A-4147-A177-3AD203B41FA5}">
                      <a16:colId xmlns:a16="http://schemas.microsoft.com/office/drawing/2014/main" val="20002"/>
                    </a:ext>
                  </a:extLst>
                </a:gridCol>
                <a:gridCol w="1038268">
                  <a:extLst>
                    <a:ext uri="{9D8B030D-6E8A-4147-A177-3AD203B41FA5}">
                      <a16:colId xmlns:a16="http://schemas.microsoft.com/office/drawing/2014/main" val="20003"/>
                    </a:ext>
                  </a:extLst>
                </a:gridCol>
                <a:gridCol w="1206721">
                  <a:extLst>
                    <a:ext uri="{9D8B030D-6E8A-4147-A177-3AD203B41FA5}">
                      <a16:colId xmlns:a16="http://schemas.microsoft.com/office/drawing/2014/main" val="20004"/>
                    </a:ext>
                  </a:extLst>
                </a:gridCol>
                <a:gridCol w="1206722">
                  <a:extLst>
                    <a:ext uri="{9D8B030D-6E8A-4147-A177-3AD203B41FA5}">
                      <a16:colId xmlns:a16="http://schemas.microsoft.com/office/drawing/2014/main" val="20005"/>
                    </a:ext>
                  </a:extLst>
                </a:gridCol>
                <a:gridCol w="1206721">
                  <a:extLst>
                    <a:ext uri="{9D8B030D-6E8A-4147-A177-3AD203B41FA5}">
                      <a16:colId xmlns:a16="http://schemas.microsoft.com/office/drawing/2014/main" val="20006"/>
                    </a:ext>
                  </a:extLst>
                </a:gridCol>
              </a:tblGrid>
              <a:tr h="268389">
                <a:tc>
                  <a:txBody>
                    <a:bodyPr/>
                    <a:lstStyle/>
                    <a:p>
                      <a:r>
                        <a:rPr lang="en-US" sz="1200" dirty="0"/>
                        <a:t>Distance</a:t>
                      </a:r>
                    </a:p>
                  </a:txBody>
                  <a:tcPr/>
                </a:tc>
                <a:tc gridSpan="3">
                  <a:txBody>
                    <a:bodyPr/>
                    <a:lstStyle/>
                    <a:p>
                      <a:r>
                        <a:rPr lang="en-US" sz="1200" dirty="0"/>
                        <a:t>Reuters</a:t>
                      </a:r>
                    </a:p>
                  </a:txBody>
                  <a:tcPr/>
                </a:tc>
                <a:tc hMerge="1">
                  <a:txBody>
                    <a:bodyPr/>
                    <a:lstStyle/>
                    <a:p>
                      <a:endParaRPr lang="en-US"/>
                    </a:p>
                  </a:txBody>
                  <a:tcPr/>
                </a:tc>
                <a:tc hMerge="1">
                  <a:txBody>
                    <a:bodyPr/>
                    <a:lstStyle/>
                    <a:p>
                      <a:endParaRPr lang="en-US"/>
                    </a:p>
                  </a:txBody>
                  <a:tcPr/>
                </a:tc>
                <a:tc gridSpan="3">
                  <a:txBody>
                    <a:bodyPr/>
                    <a:lstStyle/>
                    <a:p>
                      <a:r>
                        <a:rPr lang="en-US" sz="1200" dirty="0"/>
                        <a:t>Brown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4196">
                <a:tc>
                  <a:txBody>
                    <a:bodyPr/>
                    <a:lstStyle/>
                    <a:p>
                      <a:r>
                        <a:rPr lang="en-US" sz="1200" dirty="0"/>
                        <a:t># of topics increases</a:t>
                      </a:r>
                    </a:p>
                  </a:txBody>
                  <a:tcPr/>
                </a:tc>
                <a:tc>
                  <a:txBody>
                    <a:bodyPr/>
                    <a:lstStyle/>
                    <a:p>
                      <a:r>
                        <a:rPr lang="en-US" sz="1200" dirty="0">
                          <a:solidFill>
                            <a:srgbClr val="C00000"/>
                          </a:solidFill>
                        </a:rPr>
                        <a:t>Increase</a:t>
                      </a:r>
                    </a:p>
                  </a:txBody>
                  <a:tcPr/>
                </a:tc>
                <a:tc>
                  <a:txBody>
                    <a:bodyPr/>
                    <a:lstStyle/>
                    <a:p>
                      <a:r>
                        <a:rPr lang="en-US" sz="1200" b="0" dirty="0">
                          <a:solidFill>
                            <a:schemeClr val="accent4">
                              <a:lumMod val="50000"/>
                            </a:schemeClr>
                          </a:solidFill>
                        </a:rPr>
                        <a:t>Increase</a:t>
                      </a:r>
                    </a:p>
                  </a:txBody>
                  <a:tcPr/>
                </a:tc>
                <a:tc>
                  <a:txBody>
                    <a:bodyPr/>
                    <a:lstStyle/>
                    <a:p>
                      <a:r>
                        <a:rPr lang="en-US" sz="1200" b="1" dirty="0">
                          <a:solidFill>
                            <a:srgbClr val="0070C0"/>
                          </a:solidFill>
                        </a:rPr>
                        <a:t>Increase</a:t>
                      </a:r>
                    </a:p>
                  </a:txBody>
                  <a:tcPr/>
                </a:tc>
                <a:tc>
                  <a:txBody>
                    <a:bodyPr/>
                    <a:lstStyle/>
                    <a:p>
                      <a:r>
                        <a:rPr lang="en-US" sz="1200" b="1" dirty="0">
                          <a:solidFill>
                            <a:srgbClr val="C00000"/>
                          </a:solidFill>
                        </a:rPr>
                        <a:t>Steady</a:t>
                      </a:r>
                    </a:p>
                  </a:txBody>
                  <a:tcPr/>
                </a:tc>
                <a:tc>
                  <a:txBody>
                    <a:bodyPr/>
                    <a:lstStyle/>
                    <a:p>
                      <a:r>
                        <a:rPr lang="en-US" sz="1200" b="0" dirty="0">
                          <a:solidFill>
                            <a:schemeClr val="accent4">
                              <a:lumMod val="50000"/>
                            </a:schemeClr>
                          </a:solidFill>
                        </a:rPr>
                        <a:t>Steady</a:t>
                      </a:r>
                    </a:p>
                  </a:txBody>
                  <a:tcPr/>
                </a:tc>
                <a:tc>
                  <a:txBody>
                    <a:bodyPr/>
                    <a:lstStyle/>
                    <a:p>
                      <a:r>
                        <a:rPr lang="en-US" sz="1200" b="0" dirty="0">
                          <a:solidFill>
                            <a:srgbClr val="0070C0"/>
                          </a:solidFill>
                        </a:rPr>
                        <a:t>Decrease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15479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prstGeom prst="rect">
            <a:avLst/>
          </a:prstGeom>
        </p:spPr>
        <p:txBody>
          <a:bodyPr lIns="91425" tIns="91425" rIns="91425" bIns="91425" anchor="t" anchorCtr="0">
            <a:noAutofit/>
          </a:bodyPr>
          <a:lstStyle/>
          <a:p>
            <a:pPr lvl="0"/>
            <a:r>
              <a:rPr lang="en" dirty="0">
                <a:solidFill>
                  <a:schemeClr val="accent2"/>
                </a:solidFill>
              </a:rPr>
              <a:t>Distance Results-</a:t>
            </a:r>
            <a:r>
              <a:rPr lang="en" dirty="0"/>
              <a:t> </a:t>
            </a:r>
            <a:r>
              <a:rPr lang="en" sz="2800" dirty="0"/>
              <a:t>Correlations among measures </a:t>
            </a:r>
            <a:endParaRPr lang="en" sz="2800" dirty="0">
              <a:solidFill>
                <a:schemeClr val="accent2"/>
              </a:solidFill>
            </a:endParaRPr>
          </a:p>
        </p:txBody>
      </p:sp>
      <p:sp>
        <p:nvSpPr>
          <p:cNvPr id="313" name="Shape 31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t>Pearson correlation(all p&lt;0.05)  -  Reuters</a:t>
            </a:r>
          </a:p>
        </p:txBody>
      </p:sp>
      <p:graphicFrame>
        <p:nvGraphicFramePr>
          <p:cNvPr id="2" name="Table 1"/>
          <p:cNvGraphicFramePr>
            <a:graphicFrameLocks noGrp="1"/>
          </p:cNvGraphicFramePr>
          <p:nvPr>
            <p:extLst>
              <p:ext uri="{D42A27DB-BD31-4B8C-83A1-F6EECF244321}">
                <p14:modId xmlns:p14="http://schemas.microsoft.com/office/powerpoint/2010/main" val="898174217"/>
              </p:ext>
            </p:extLst>
          </p:nvPr>
        </p:nvGraphicFramePr>
        <p:xfrm>
          <a:off x="969461" y="1904076"/>
          <a:ext cx="6115662" cy="2664798"/>
        </p:xfrm>
        <a:graphic>
          <a:graphicData uri="http://schemas.openxmlformats.org/drawingml/2006/table">
            <a:tbl>
              <a:tblPr firstRow="1" bandRow="1">
                <a:tableStyleId>{BC89EF96-8CEA-46FF-86C4-4CE0E7609802}</a:tableStyleId>
              </a:tblPr>
              <a:tblGrid>
                <a:gridCol w="1019277">
                  <a:extLst>
                    <a:ext uri="{9D8B030D-6E8A-4147-A177-3AD203B41FA5}">
                      <a16:colId xmlns:a16="http://schemas.microsoft.com/office/drawing/2014/main" val="20000"/>
                    </a:ext>
                  </a:extLst>
                </a:gridCol>
                <a:gridCol w="1019277">
                  <a:extLst>
                    <a:ext uri="{9D8B030D-6E8A-4147-A177-3AD203B41FA5}">
                      <a16:colId xmlns:a16="http://schemas.microsoft.com/office/drawing/2014/main" val="20001"/>
                    </a:ext>
                  </a:extLst>
                </a:gridCol>
                <a:gridCol w="1019277">
                  <a:extLst>
                    <a:ext uri="{9D8B030D-6E8A-4147-A177-3AD203B41FA5}">
                      <a16:colId xmlns:a16="http://schemas.microsoft.com/office/drawing/2014/main" val="20002"/>
                    </a:ext>
                  </a:extLst>
                </a:gridCol>
                <a:gridCol w="1019277">
                  <a:extLst>
                    <a:ext uri="{9D8B030D-6E8A-4147-A177-3AD203B41FA5}">
                      <a16:colId xmlns:a16="http://schemas.microsoft.com/office/drawing/2014/main" val="20003"/>
                    </a:ext>
                  </a:extLst>
                </a:gridCol>
                <a:gridCol w="1019277">
                  <a:extLst>
                    <a:ext uri="{9D8B030D-6E8A-4147-A177-3AD203B41FA5}">
                      <a16:colId xmlns:a16="http://schemas.microsoft.com/office/drawing/2014/main" val="20004"/>
                    </a:ext>
                  </a:extLst>
                </a:gridCol>
                <a:gridCol w="1019277">
                  <a:extLst>
                    <a:ext uri="{9D8B030D-6E8A-4147-A177-3AD203B41FA5}">
                      <a16:colId xmlns:a16="http://schemas.microsoft.com/office/drawing/2014/main" val="20005"/>
                    </a:ext>
                  </a:extLst>
                </a:gridCol>
              </a:tblGrid>
              <a:tr h="444133">
                <a:tc>
                  <a:txBody>
                    <a:bodyPr/>
                    <a:lstStyle/>
                    <a:p>
                      <a:endParaRPr lang="en-US" dirty="0"/>
                    </a:p>
                  </a:txBody>
                  <a:tcPr/>
                </a:tc>
                <a:tc>
                  <a:txBody>
                    <a:bodyPr/>
                    <a:lstStyle/>
                    <a:p>
                      <a:r>
                        <a:rPr lang="en-US" dirty="0"/>
                        <a:t>Cosine</a:t>
                      </a:r>
                    </a:p>
                  </a:txBody>
                  <a:tcPr/>
                </a:tc>
                <a:tc>
                  <a:txBody>
                    <a:bodyPr/>
                    <a:lstStyle/>
                    <a:p>
                      <a:r>
                        <a:rPr lang="en-US" dirty="0" err="1"/>
                        <a:t>Bha</a:t>
                      </a:r>
                      <a:endParaRPr lang="en-US" dirty="0"/>
                    </a:p>
                  </a:txBody>
                  <a:tcPr/>
                </a:tc>
                <a:tc>
                  <a:txBody>
                    <a:bodyPr/>
                    <a:lstStyle/>
                    <a:p>
                      <a:r>
                        <a:rPr lang="en-US" dirty="0"/>
                        <a:t>KL</a:t>
                      </a:r>
                    </a:p>
                  </a:txBody>
                  <a:tcPr/>
                </a:tc>
                <a:tc>
                  <a:txBody>
                    <a:bodyPr/>
                    <a:lstStyle/>
                    <a:p>
                      <a:r>
                        <a:rPr lang="en-US" dirty="0" err="1"/>
                        <a:t>Jaccard</a:t>
                      </a:r>
                      <a:endParaRPr lang="en-US" dirty="0"/>
                    </a:p>
                  </a:txBody>
                  <a:tcPr/>
                </a:tc>
                <a:tc>
                  <a:txBody>
                    <a:bodyPr/>
                    <a:lstStyle/>
                    <a:p>
                      <a:r>
                        <a:rPr lang="en-US" dirty="0"/>
                        <a:t>Kendall</a:t>
                      </a:r>
                    </a:p>
                  </a:txBody>
                  <a:tcPr/>
                </a:tc>
                <a:extLst>
                  <a:ext uri="{0D108BD9-81ED-4DB2-BD59-A6C34878D82A}">
                    <a16:rowId xmlns:a16="http://schemas.microsoft.com/office/drawing/2014/main" val="10000"/>
                  </a:ext>
                </a:extLst>
              </a:tr>
              <a:tr h="444133">
                <a:tc>
                  <a:txBody>
                    <a:bodyPr/>
                    <a:lstStyle/>
                    <a:p>
                      <a:r>
                        <a:rPr lang="en-US" b="1" dirty="0"/>
                        <a:t>Cosine</a:t>
                      </a:r>
                    </a:p>
                  </a:txBody>
                  <a:tcPr/>
                </a:tc>
                <a:tc>
                  <a:txBody>
                    <a:bodyPr/>
                    <a:lstStyle/>
                    <a:p>
                      <a:endParaRPr lang="en-US" dirty="0"/>
                    </a:p>
                  </a:txBody>
                  <a:tcPr/>
                </a:tc>
                <a:tc>
                  <a:txBody>
                    <a:bodyPr/>
                    <a:lstStyle/>
                    <a:p>
                      <a:r>
                        <a:rPr lang="en-US" dirty="0"/>
                        <a:t>0.167</a:t>
                      </a:r>
                    </a:p>
                  </a:txBody>
                  <a:tcPr/>
                </a:tc>
                <a:tc>
                  <a:txBody>
                    <a:bodyPr/>
                    <a:lstStyle/>
                    <a:p>
                      <a:r>
                        <a:rPr lang="en-US" dirty="0"/>
                        <a:t>0.131</a:t>
                      </a:r>
                    </a:p>
                  </a:txBody>
                  <a:tcPr/>
                </a:tc>
                <a:tc>
                  <a:txBody>
                    <a:bodyPr/>
                    <a:lstStyle/>
                    <a:p>
                      <a:r>
                        <a:rPr lang="en-US" b="1" dirty="0"/>
                        <a:t>0.760</a:t>
                      </a:r>
                    </a:p>
                  </a:txBody>
                  <a:tcPr/>
                </a:tc>
                <a:tc>
                  <a:txBody>
                    <a:bodyPr/>
                    <a:lstStyle/>
                    <a:p>
                      <a:r>
                        <a:rPr lang="en-US" dirty="0"/>
                        <a:t>0.331</a:t>
                      </a:r>
                    </a:p>
                  </a:txBody>
                  <a:tcPr/>
                </a:tc>
                <a:extLst>
                  <a:ext uri="{0D108BD9-81ED-4DB2-BD59-A6C34878D82A}">
                    <a16:rowId xmlns:a16="http://schemas.microsoft.com/office/drawing/2014/main" val="10001"/>
                  </a:ext>
                </a:extLst>
              </a:tr>
              <a:tr h="444133">
                <a:tc>
                  <a:txBody>
                    <a:bodyPr/>
                    <a:lstStyle/>
                    <a:p>
                      <a:r>
                        <a:rPr lang="en-US" b="1" dirty="0" err="1"/>
                        <a:t>Bha</a:t>
                      </a:r>
                      <a:endParaRPr lang="en-US" b="1" dirty="0"/>
                    </a:p>
                  </a:txBody>
                  <a:tcPr/>
                </a:tc>
                <a:tc>
                  <a:txBody>
                    <a:bodyPr/>
                    <a:lstStyle/>
                    <a:p>
                      <a:r>
                        <a:rPr lang="en-US" dirty="0"/>
                        <a:t>0.167</a:t>
                      </a:r>
                    </a:p>
                  </a:txBody>
                  <a:tcPr/>
                </a:tc>
                <a:tc>
                  <a:txBody>
                    <a:bodyPr/>
                    <a:lstStyle/>
                    <a:p>
                      <a:endParaRPr lang="en-US" dirty="0"/>
                    </a:p>
                  </a:txBody>
                  <a:tcPr/>
                </a:tc>
                <a:tc>
                  <a:txBody>
                    <a:bodyPr/>
                    <a:lstStyle/>
                    <a:p>
                      <a:r>
                        <a:rPr lang="en-US" b="1" dirty="0"/>
                        <a:t>0.990</a:t>
                      </a:r>
                    </a:p>
                  </a:txBody>
                  <a:tcPr/>
                </a:tc>
                <a:tc>
                  <a:txBody>
                    <a:bodyPr/>
                    <a:lstStyle/>
                    <a:p>
                      <a:r>
                        <a:rPr lang="en-US" dirty="0"/>
                        <a:t>-0.070</a:t>
                      </a:r>
                    </a:p>
                  </a:txBody>
                  <a:tcPr/>
                </a:tc>
                <a:tc>
                  <a:txBody>
                    <a:bodyPr/>
                    <a:lstStyle/>
                    <a:p>
                      <a:r>
                        <a:rPr lang="en-US" dirty="0"/>
                        <a:t>0.127</a:t>
                      </a:r>
                    </a:p>
                  </a:txBody>
                  <a:tcPr/>
                </a:tc>
                <a:extLst>
                  <a:ext uri="{0D108BD9-81ED-4DB2-BD59-A6C34878D82A}">
                    <a16:rowId xmlns:a16="http://schemas.microsoft.com/office/drawing/2014/main" val="10002"/>
                  </a:ext>
                </a:extLst>
              </a:tr>
              <a:tr h="444133">
                <a:tc>
                  <a:txBody>
                    <a:bodyPr/>
                    <a:lstStyle/>
                    <a:p>
                      <a:r>
                        <a:rPr lang="en-US" b="1" dirty="0"/>
                        <a:t>KL</a:t>
                      </a:r>
                    </a:p>
                  </a:txBody>
                  <a:tcPr/>
                </a:tc>
                <a:tc>
                  <a:txBody>
                    <a:bodyPr/>
                    <a:lstStyle/>
                    <a:p>
                      <a:r>
                        <a:rPr lang="en-US" dirty="0"/>
                        <a:t>0.131</a:t>
                      </a:r>
                    </a:p>
                  </a:txBody>
                  <a:tcPr/>
                </a:tc>
                <a:tc>
                  <a:txBody>
                    <a:bodyPr/>
                    <a:lstStyle/>
                    <a:p>
                      <a:r>
                        <a:rPr lang="en-US" b="1" dirty="0"/>
                        <a:t>0.990</a:t>
                      </a:r>
                    </a:p>
                  </a:txBody>
                  <a:tcPr/>
                </a:tc>
                <a:tc>
                  <a:txBody>
                    <a:bodyPr/>
                    <a:lstStyle/>
                    <a:p>
                      <a:endParaRPr lang="en-US" dirty="0"/>
                    </a:p>
                  </a:txBody>
                  <a:tcPr/>
                </a:tc>
                <a:tc>
                  <a:txBody>
                    <a:bodyPr/>
                    <a:lstStyle/>
                    <a:p>
                      <a:r>
                        <a:rPr lang="en-US" dirty="0"/>
                        <a:t>-0.123</a:t>
                      </a:r>
                    </a:p>
                  </a:txBody>
                  <a:tcPr/>
                </a:tc>
                <a:tc>
                  <a:txBody>
                    <a:bodyPr/>
                    <a:lstStyle/>
                    <a:p>
                      <a:r>
                        <a:rPr lang="en-US" dirty="0"/>
                        <a:t>0.171</a:t>
                      </a:r>
                    </a:p>
                  </a:txBody>
                  <a:tcPr/>
                </a:tc>
                <a:extLst>
                  <a:ext uri="{0D108BD9-81ED-4DB2-BD59-A6C34878D82A}">
                    <a16:rowId xmlns:a16="http://schemas.microsoft.com/office/drawing/2014/main" val="10003"/>
                  </a:ext>
                </a:extLst>
              </a:tr>
              <a:tr h="444133">
                <a:tc>
                  <a:txBody>
                    <a:bodyPr/>
                    <a:lstStyle/>
                    <a:p>
                      <a:r>
                        <a:rPr lang="en-US" b="1" dirty="0" err="1"/>
                        <a:t>Jaccard</a:t>
                      </a:r>
                      <a:endParaRPr lang="en-US" b="1" dirty="0"/>
                    </a:p>
                  </a:txBody>
                  <a:tcPr/>
                </a:tc>
                <a:tc>
                  <a:txBody>
                    <a:bodyPr/>
                    <a:lstStyle/>
                    <a:p>
                      <a:r>
                        <a:rPr lang="en-US" b="1" dirty="0"/>
                        <a:t>0.760</a:t>
                      </a:r>
                    </a:p>
                  </a:txBody>
                  <a:tcPr/>
                </a:tc>
                <a:tc>
                  <a:txBody>
                    <a:bodyPr/>
                    <a:lstStyle/>
                    <a:p>
                      <a:r>
                        <a:rPr lang="en-US" dirty="0"/>
                        <a:t>-0.070</a:t>
                      </a:r>
                      <a:endParaRPr lang="en-US" b="0" dirty="0"/>
                    </a:p>
                  </a:txBody>
                  <a:tcPr/>
                </a:tc>
                <a:tc>
                  <a:txBody>
                    <a:bodyPr/>
                    <a:lstStyle/>
                    <a:p>
                      <a:r>
                        <a:rPr lang="en-US" dirty="0"/>
                        <a:t>-0.123</a:t>
                      </a:r>
                      <a:endParaRPr lang="en-US" b="0" dirty="0"/>
                    </a:p>
                  </a:txBody>
                  <a:tcPr/>
                </a:tc>
                <a:tc>
                  <a:txBody>
                    <a:bodyPr/>
                    <a:lstStyle/>
                    <a:p>
                      <a:endParaRPr lang="en-US" b="0" dirty="0"/>
                    </a:p>
                  </a:txBody>
                  <a:tcPr/>
                </a:tc>
                <a:tc>
                  <a:txBody>
                    <a:bodyPr/>
                    <a:lstStyle/>
                    <a:p>
                      <a:r>
                        <a:rPr lang="en-US" dirty="0"/>
                        <a:t>0.304</a:t>
                      </a:r>
                      <a:endParaRPr lang="en-US" b="0" dirty="0"/>
                    </a:p>
                  </a:txBody>
                  <a:tcPr/>
                </a:tc>
                <a:extLst>
                  <a:ext uri="{0D108BD9-81ED-4DB2-BD59-A6C34878D82A}">
                    <a16:rowId xmlns:a16="http://schemas.microsoft.com/office/drawing/2014/main" val="10004"/>
                  </a:ext>
                </a:extLst>
              </a:tr>
              <a:tr h="444133">
                <a:tc>
                  <a:txBody>
                    <a:bodyPr/>
                    <a:lstStyle/>
                    <a:p>
                      <a:r>
                        <a:rPr lang="en-US" b="1" dirty="0"/>
                        <a:t>Kendall</a:t>
                      </a:r>
                    </a:p>
                  </a:txBody>
                  <a:tcPr/>
                </a:tc>
                <a:tc>
                  <a:txBody>
                    <a:bodyPr/>
                    <a:lstStyle/>
                    <a:p>
                      <a:r>
                        <a:rPr lang="en-US" dirty="0"/>
                        <a:t>0.331</a:t>
                      </a:r>
                      <a:endParaRPr lang="en-US" b="0" dirty="0"/>
                    </a:p>
                  </a:txBody>
                  <a:tcPr/>
                </a:tc>
                <a:tc>
                  <a:txBody>
                    <a:bodyPr/>
                    <a:lstStyle/>
                    <a:p>
                      <a:r>
                        <a:rPr lang="en-US" dirty="0"/>
                        <a:t>0.127</a:t>
                      </a:r>
                      <a:endParaRPr lang="en-US" b="0" dirty="0"/>
                    </a:p>
                  </a:txBody>
                  <a:tcPr/>
                </a:tc>
                <a:tc>
                  <a:txBody>
                    <a:bodyPr/>
                    <a:lstStyle/>
                    <a:p>
                      <a:r>
                        <a:rPr lang="en-US" dirty="0"/>
                        <a:t>0.171</a:t>
                      </a:r>
                      <a:endParaRPr lang="en-US" b="0" dirty="0"/>
                    </a:p>
                  </a:txBody>
                  <a:tcPr/>
                </a:tc>
                <a:tc>
                  <a:txBody>
                    <a:bodyPr/>
                    <a:lstStyle/>
                    <a:p>
                      <a:r>
                        <a:rPr lang="en-US" dirty="0"/>
                        <a:t>0.304</a:t>
                      </a:r>
                      <a:endParaRPr lang="en-US" b="0" dirty="0"/>
                    </a:p>
                  </a:txBody>
                  <a:tcPr/>
                </a:tc>
                <a:tc>
                  <a:txBody>
                    <a:bodyPr/>
                    <a:lstStyle/>
                    <a:p>
                      <a:endParaRPr lang="en-US" b="0"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prstGeom prst="rect">
            <a:avLst/>
          </a:prstGeom>
        </p:spPr>
        <p:txBody>
          <a:bodyPr lIns="91425" tIns="91425" rIns="91425" bIns="91425" anchor="t" anchorCtr="0">
            <a:noAutofit/>
          </a:bodyPr>
          <a:lstStyle/>
          <a:p>
            <a:pPr lvl="0"/>
            <a:r>
              <a:rPr lang="en" dirty="0">
                <a:solidFill>
                  <a:schemeClr val="accent2"/>
                </a:solidFill>
              </a:rPr>
              <a:t>Similarity Results - </a:t>
            </a:r>
            <a:r>
              <a:rPr lang="en" sz="2800" dirty="0"/>
              <a:t>Correlations among measures </a:t>
            </a:r>
            <a:endParaRPr lang="en" sz="2800" dirty="0">
              <a:solidFill>
                <a:schemeClr val="accent2"/>
              </a:solidFill>
            </a:endParaRPr>
          </a:p>
        </p:txBody>
      </p:sp>
      <p:sp>
        <p:nvSpPr>
          <p:cNvPr id="313" name="Shape 31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t>Kendall’s Tau Ranking Correlation(all p&lt;0.05)  -  Reuters</a:t>
            </a:r>
          </a:p>
        </p:txBody>
      </p:sp>
      <p:graphicFrame>
        <p:nvGraphicFramePr>
          <p:cNvPr id="2" name="Table 1"/>
          <p:cNvGraphicFramePr>
            <a:graphicFrameLocks noGrp="1"/>
          </p:cNvGraphicFramePr>
          <p:nvPr>
            <p:extLst>
              <p:ext uri="{D42A27DB-BD31-4B8C-83A1-F6EECF244321}">
                <p14:modId xmlns:p14="http://schemas.microsoft.com/office/powerpoint/2010/main" val="1387363481"/>
              </p:ext>
            </p:extLst>
          </p:nvPr>
        </p:nvGraphicFramePr>
        <p:xfrm>
          <a:off x="969461" y="1904076"/>
          <a:ext cx="6115662" cy="2664798"/>
        </p:xfrm>
        <a:graphic>
          <a:graphicData uri="http://schemas.openxmlformats.org/drawingml/2006/table">
            <a:tbl>
              <a:tblPr firstRow="1" bandRow="1">
                <a:tableStyleId>{BC89EF96-8CEA-46FF-86C4-4CE0E7609802}</a:tableStyleId>
              </a:tblPr>
              <a:tblGrid>
                <a:gridCol w="1019277">
                  <a:extLst>
                    <a:ext uri="{9D8B030D-6E8A-4147-A177-3AD203B41FA5}">
                      <a16:colId xmlns:a16="http://schemas.microsoft.com/office/drawing/2014/main" val="20000"/>
                    </a:ext>
                  </a:extLst>
                </a:gridCol>
                <a:gridCol w="1019277">
                  <a:extLst>
                    <a:ext uri="{9D8B030D-6E8A-4147-A177-3AD203B41FA5}">
                      <a16:colId xmlns:a16="http://schemas.microsoft.com/office/drawing/2014/main" val="20001"/>
                    </a:ext>
                  </a:extLst>
                </a:gridCol>
                <a:gridCol w="1019277">
                  <a:extLst>
                    <a:ext uri="{9D8B030D-6E8A-4147-A177-3AD203B41FA5}">
                      <a16:colId xmlns:a16="http://schemas.microsoft.com/office/drawing/2014/main" val="20002"/>
                    </a:ext>
                  </a:extLst>
                </a:gridCol>
                <a:gridCol w="1019277">
                  <a:extLst>
                    <a:ext uri="{9D8B030D-6E8A-4147-A177-3AD203B41FA5}">
                      <a16:colId xmlns:a16="http://schemas.microsoft.com/office/drawing/2014/main" val="20003"/>
                    </a:ext>
                  </a:extLst>
                </a:gridCol>
                <a:gridCol w="1019277">
                  <a:extLst>
                    <a:ext uri="{9D8B030D-6E8A-4147-A177-3AD203B41FA5}">
                      <a16:colId xmlns:a16="http://schemas.microsoft.com/office/drawing/2014/main" val="20004"/>
                    </a:ext>
                  </a:extLst>
                </a:gridCol>
                <a:gridCol w="1019277">
                  <a:extLst>
                    <a:ext uri="{9D8B030D-6E8A-4147-A177-3AD203B41FA5}">
                      <a16:colId xmlns:a16="http://schemas.microsoft.com/office/drawing/2014/main" val="20005"/>
                    </a:ext>
                  </a:extLst>
                </a:gridCol>
              </a:tblGrid>
              <a:tr h="444133">
                <a:tc>
                  <a:txBody>
                    <a:bodyPr/>
                    <a:lstStyle/>
                    <a:p>
                      <a:endParaRPr lang="en-US" dirty="0"/>
                    </a:p>
                  </a:txBody>
                  <a:tcPr/>
                </a:tc>
                <a:tc>
                  <a:txBody>
                    <a:bodyPr/>
                    <a:lstStyle/>
                    <a:p>
                      <a:r>
                        <a:rPr lang="en-US" dirty="0"/>
                        <a:t>Cosine</a:t>
                      </a:r>
                    </a:p>
                  </a:txBody>
                  <a:tcPr/>
                </a:tc>
                <a:tc>
                  <a:txBody>
                    <a:bodyPr/>
                    <a:lstStyle/>
                    <a:p>
                      <a:r>
                        <a:rPr lang="en-US" dirty="0" err="1"/>
                        <a:t>Bha</a:t>
                      </a:r>
                      <a:endParaRPr lang="en-US" dirty="0"/>
                    </a:p>
                  </a:txBody>
                  <a:tcPr/>
                </a:tc>
                <a:tc>
                  <a:txBody>
                    <a:bodyPr/>
                    <a:lstStyle/>
                    <a:p>
                      <a:r>
                        <a:rPr lang="en-US" dirty="0"/>
                        <a:t>KL</a:t>
                      </a:r>
                    </a:p>
                  </a:txBody>
                  <a:tcPr/>
                </a:tc>
                <a:tc>
                  <a:txBody>
                    <a:bodyPr/>
                    <a:lstStyle/>
                    <a:p>
                      <a:r>
                        <a:rPr lang="en-US" dirty="0" err="1"/>
                        <a:t>Jaccard</a:t>
                      </a:r>
                      <a:endParaRPr lang="en-US" dirty="0"/>
                    </a:p>
                  </a:txBody>
                  <a:tcPr/>
                </a:tc>
                <a:tc>
                  <a:txBody>
                    <a:bodyPr/>
                    <a:lstStyle/>
                    <a:p>
                      <a:r>
                        <a:rPr lang="en-US" dirty="0"/>
                        <a:t>Kendall</a:t>
                      </a:r>
                    </a:p>
                  </a:txBody>
                  <a:tcPr/>
                </a:tc>
                <a:extLst>
                  <a:ext uri="{0D108BD9-81ED-4DB2-BD59-A6C34878D82A}">
                    <a16:rowId xmlns:a16="http://schemas.microsoft.com/office/drawing/2014/main" val="10000"/>
                  </a:ext>
                </a:extLst>
              </a:tr>
              <a:tr h="444133">
                <a:tc>
                  <a:txBody>
                    <a:bodyPr/>
                    <a:lstStyle/>
                    <a:p>
                      <a:r>
                        <a:rPr lang="en-US" b="1" dirty="0"/>
                        <a:t>Cosine</a:t>
                      </a:r>
                    </a:p>
                  </a:txBody>
                  <a:tcPr/>
                </a:tc>
                <a:tc>
                  <a:txBody>
                    <a:bodyPr/>
                    <a:lstStyle/>
                    <a:p>
                      <a:endParaRPr lang="en-US" dirty="0"/>
                    </a:p>
                  </a:txBody>
                  <a:tcPr/>
                </a:tc>
                <a:tc>
                  <a:txBody>
                    <a:bodyPr/>
                    <a:lstStyle/>
                    <a:p>
                      <a:r>
                        <a:rPr lang="en-US" dirty="0"/>
                        <a:t>-0.128</a:t>
                      </a:r>
                    </a:p>
                  </a:txBody>
                  <a:tcPr/>
                </a:tc>
                <a:tc>
                  <a:txBody>
                    <a:bodyPr/>
                    <a:lstStyle/>
                    <a:p>
                      <a:r>
                        <a:rPr lang="en-US" dirty="0"/>
                        <a:t>-0.139</a:t>
                      </a:r>
                    </a:p>
                  </a:txBody>
                  <a:tcPr/>
                </a:tc>
                <a:tc>
                  <a:txBody>
                    <a:bodyPr/>
                    <a:lstStyle/>
                    <a:p>
                      <a:r>
                        <a:rPr lang="en-US" dirty="0"/>
                        <a:t>0.258</a:t>
                      </a:r>
                    </a:p>
                  </a:txBody>
                  <a:tcPr/>
                </a:tc>
                <a:tc>
                  <a:txBody>
                    <a:bodyPr/>
                    <a:lstStyle/>
                    <a:p>
                      <a:r>
                        <a:rPr lang="en-US" dirty="0"/>
                        <a:t>0.134</a:t>
                      </a:r>
                    </a:p>
                  </a:txBody>
                  <a:tcPr/>
                </a:tc>
                <a:extLst>
                  <a:ext uri="{0D108BD9-81ED-4DB2-BD59-A6C34878D82A}">
                    <a16:rowId xmlns:a16="http://schemas.microsoft.com/office/drawing/2014/main" val="10001"/>
                  </a:ext>
                </a:extLst>
              </a:tr>
              <a:tr h="444133">
                <a:tc>
                  <a:txBody>
                    <a:bodyPr/>
                    <a:lstStyle/>
                    <a:p>
                      <a:r>
                        <a:rPr lang="en-US" b="1" dirty="0" err="1"/>
                        <a:t>Bha</a:t>
                      </a:r>
                      <a:endParaRPr lang="en-US" b="1" dirty="0"/>
                    </a:p>
                  </a:txBody>
                  <a:tcPr/>
                </a:tc>
                <a:tc>
                  <a:txBody>
                    <a:bodyPr/>
                    <a:lstStyle/>
                    <a:p>
                      <a:r>
                        <a:rPr lang="en-US" dirty="0"/>
                        <a:t>-0.128</a:t>
                      </a:r>
                    </a:p>
                  </a:txBody>
                  <a:tcPr/>
                </a:tc>
                <a:tc>
                  <a:txBody>
                    <a:bodyPr/>
                    <a:lstStyle/>
                    <a:p>
                      <a:endParaRPr lang="en-US" dirty="0"/>
                    </a:p>
                  </a:txBody>
                  <a:tcPr/>
                </a:tc>
                <a:tc>
                  <a:txBody>
                    <a:bodyPr/>
                    <a:lstStyle/>
                    <a:p>
                      <a:r>
                        <a:rPr lang="en-US" dirty="0"/>
                        <a:t>-0.191</a:t>
                      </a:r>
                    </a:p>
                  </a:txBody>
                  <a:tcPr/>
                </a:tc>
                <a:tc>
                  <a:txBody>
                    <a:bodyPr/>
                    <a:lstStyle/>
                    <a:p>
                      <a:r>
                        <a:rPr lang="en-US" dirty="0"/>
                        <a:t>-0.121</a:t>
                      </a:r>
                    </a:p>
                  </a:txBody>
                  <a:tcPr/>
                </a:tc>
                <a:tc>
                  <a:txBody>
                    <a:bodyPr/>
                    <a:lstStyle/>
                    <a:p>
                      <a:r>
                        <a:rPr lang="en-US" dirty="0"/>
                        <a:t>-0.056</a:t>
                      </a:r>
                    </a:p>
                  </a:txBody>
                  <a:tcPr/>
                </a:tc>
                <a:extLst>
                  <a:ext uri="{0D108BD9-81ED-4DB2-BD59-A6C34878D82A}">
                    <a16:rowId xmlns:a16="http://schemas.microsoft.com/office/drawing/2014/main" val="10002"/>
                  </a:ext>
                </a:extLst>
              </a:tr>
              <a:tr h="444133">
                <a:tc>
                  <a:txBody>
                    <a:bodyPr/>
                    <a:lstStyle/>
                    <a:p>
                      <a:r>
                        <a:rPr lang="en-US" b="1" dirty="0"/>
                        <a:t>KL</a:t>
                      </a:r>
                    </a:p>
                  </a:txBody>
                  <a:tcPr/>
                </a:tc>
                <a:tc>
                  <a:txBody>
                    <a:bodyPr/>
                    <a:lstStyle/>
                    <a:p>
                      <a:r>
                        <a:rPr lang="en-US" dirty="0"/>
                        <a:t>-0.139</a:t>
                      </a:r>
                    </a:p>
                  </a:txBody>
                  <a:tcPr/>
                </a:tc>
                <a:tc>
                  <a:txBody>
                    <a:bodyPr/>
                    <a:lstStyle/>
                    <a:p>
                      <a:r>
                        <a:rPr lang="en-US" dirty="0"/>
                        <a:t>-0.191</a:t>
                      </a:r>
                    </a:p>
                  </a:txBody>
                  <a:tcPr/>
                </a:tc>
                <a:tc>
                  <a:txBody>
                    <a:bodyPr/>
                    <a:lstStyle/>
                    <a:p>
                      <a:endParaRPr lang="en-US" dirty="0"/>
                    </a:p>
                  </a:txBody>
                  <a:tcPr/>
                </a:tc>
                <a:tc>
                  <a:txBody>
                    <a:bodyPr/>
                    <a:lstStyle/>
                    <a:p>
                      <a:r>
                        <a:rPr lang="en-US" dirty="0"/>
                        <a:t>-0.117</a:t>
                      </a:r>
                    </a:p>
                  </a:txBody>
                  <a:tcPr/>
                </a:tc>
                <a:tc>
                  <a:txBody>
                    <a:bodyPr/>
                    <a:lstStyle/>
                    <a:p>
                      <a:r>
                        <a:rPr lang="en-US" dirty="0"/>
                        <a:t>-0.044</a:t>
                      </a:r>
                    </a:p>
                  </a:txBody>
                  <a:tcPr/>
                </a:tc>
                <a:extLst>
                  <a:ext uri="{0D108BD9-81ED-4DB2-BD59-A6C34878D82A}">
                    <a16:rowId xmlns:a16="http://schemas.microsoft.com/office/drawing/2014/main" val="10003"/>
                  </a:ext>
                </a:extLst>
              </a:tr>
              <a:tr h="444133">
                <a:tc>
                  <a:txBody>
                    <a:bodyPr/>
                    <a:lstStyle/>
                    <a:p>
                      <a:r>
                        <a:rPr lang="en-US" b="1" dirty="0" err="1"/>
                        <a:t>Jaccard</a:t>
                      </a:r>
                      <a:endParaRPr lang="en-US" b="1" dirty="0"/>
                    </a:p>
                  </a:txBody>
                  <a:tcPr/>
                </a:tc>
                <a:tc>
                  <a:txBody>
                    <a:bodyPr/>
                    <a:lstStyle/>
                    <a:p>
                      <a:r>
                        <a:rPr lang="en-US" dirty="0"/>
                        <a:t>0.258</a:t>
                      </a:r>
                    </a:p>
                  </a:txBody>
                  <a:tcPr/>
                </a:tc>
                <a:tc>
                  <a:txBody>
                    <a:bodyPr/>
                    <a:lstStyle/>
                    <a:p>
                      <a:r>
                        <a:rPr lang="en-US" dirty="0"/>
                        <a:t>-0.121</a:t>
                      </a:r>
                    </a:p>
                  </a:txBody>
                  <a:tcPr/>
                </a:tc>
                <a:tc>
                  <a:txBody>
                    <a:bodyPr/>
                    <a:lstStyle/>
                    <a:p>
                      <a:r>
                        <a:rPr lang="en-US" dirty="0"/>
                        <a:t>-0.117</a:t>
                      </a:r>
                    </a:p>
                  </a:txBody>
                  <a:tcPr/>
                </a:tc>
                <a:tc>
                  <a:txBody>
                    <a:bodyPr/>
                    <a:lstStyle/>
                    <a:p>
                      <a:endParaRPr lang="en-US" dirty="0"/>
                    </a:p>
                  </a:txBody>
                  <a:tcPr/>
                </a:tc>
                <a:tc>
                  <a:txBody>
                    <a:bodyPr/>
                    <a:lstStyle/>
                    <a:p>
                      <a:r>
                        <a:rPr lang="en-US" dirty="0"/>
                        <a:t>0.141</a:t>
                      </a:r>
                    </a:p>
                  </a:txBody>
                  <a:tcPr/>
                </a:tc>
                <a:extLst>
                  <a:ext uri="{0D108BD9-81ED-4DB2-BD59-A6C34878D82A}">
                    <a16:rowId xmlns:a16="http://schemas.microsoft.com/office/drawing/2014/main" val="10004"/>
                  </a:ext>
                </a:extLst>
              </a:tr>
              <a:tr h="444133">
                <a:tc>
                  <a:txBody>
                    <a:bodyPr/>
                    <a:lstStyle/>
                    <a:p>
                      <a:r>
                        <a:rPr lang="en-US" b="1" dirty="0"/>
                        <a:t>Kendall</a:t>
                      </a:r>
                    </a:p>
                  </a:txBody>
                  <a:tcPr/>
                </a:tc>
                <a:tc>
                  <a:txBody>
                    <a:bodyPr/>
                    <a:lstStyle/>
                    <a:p>
                      <a:r>
                        <a:rPr lang="en-US" dirty="0"/>
                        <a:t>0.134</a:t>
                      </a:r>
                    </a:p>
                  </a:txBody>
                  <a:tcPr/>
                </a:tc>
                <a:tc>
                  <a:txBody>
                    <a:bodyPr/>
                    <a:lstStyle/>
                    <a:p>
                      <a:r>
                        <a:rPr lang="en-US" dirty="0"/>
                        <a:t>-0.056</a:t>
                      </a:r>
                    </a:p>
                  </a:txBody>
                  <a:tcPr/>
                </a:tc>
                <a:tc>
                  <a:txBody>
                    <a:bodyPr/>
                    <a:lstStyle/>
                    <a:p>
                      <a:r>
                        <a:rPr lang="en-US" dirty="0"/>
                        <a:t>-0.044</a:t>
                      </a:r>
                    </a:p>
                  </a:txBody>
                  <a:tcPr/>
                </a:tc>
                <a:tc>
                  <a:txBody>
                    <a:bodyPr/>
                    <a:lstStyle/>
                    <a:p>
                      <a:r>
                        <a:rPr lang="en-US" dirty="0"/>
                        <a:t>0.141</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86695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prstGeom prst="rect">
            <a:avLst/>
          </a:prstGeom>
        </p:spPr>
        <p:txBody>
          <a:bodyPr lIns="91425" tIns="91425" rIns="91425" bIns="91425" anchor="t" anchorCtr="0">
            <a:noAutofit/>
          </a:bodyPr>
          <a:lstStyle/>
          <a:p>
            <a:pPr lvl="0"/>
            <a:r>
              <a:rPr lang="en" dirty="0">
                <a:solidFill>
                  <a:schemeClr val="accent2"/>
                </a:solidFill>
              </a:rPr>
              <a:t>Similarity Results-</a:t>
            </a:r>
            <a:r>
              <a:rPr lang="en" dirty="0"/>
              <a:t> </a:t>
            </a:r>
            <a:r>
              <a:rPr lang="en" sz="2800" dirty="0"/>
              <a:t>Correlations among measures </a:t>
            </a:r>
            <a:endParaRPr lang="en" sz="2800" dirty="0">
              <a:solidFill>
                <a:schemeClr val="accent2"/>
              </a:solidFill>
            </a:endParaRPr>
          </a:p>
        </p:txBody>
      </p:sp>
      <p:sp>
        <p:nvSpPr>
          <p:cNvPr id="313" name="Shape 31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t>Pearson correlation - Brown</a:t>
            </a:r>
          </a:p>
        </p:txBody>
      </p:sp>
      <p:graphicFrame>
        <p:nvGraphicFramePr>
          <p:cNvPr id="2" name="Table 1"/>
          <p:cNvGraphicFramePr>
            <a:graphicFrameLocks noGrp="1"/>
          </p:cNvGraphicFramePr>
          <p:nvPr>
            <p:extLst>
              <p:ext uri="{D42A27DB-BD31-4B8C-83A1-F6EECF244321}">
                <p14:modId xmlns:p14="http://schemas.microsoft.com/office/powerpoint/2010/main" val="3551949047"/>
              </p:ext>
            </p:extLst>
          </p:nvPr>
        </p:nvGraphicFramePr>
        <p:xfrm>
          <a:off x="981259" y="1644505"/>
          <a:ext cx="6115662" cy="2664798"/>
        </p:xfrm>
        <a:graphic>
          <a:graphicData uri="http://schemas.openxmlformats.org/drawingml/2006/table">
            <a:tbl>
              <a:tblPr firstRow="1" bandRow="1">
                <a:tableStyleId>{BC89EF96-8CEA-46FF-86C4-4CE0E7609802}</a:tableStyleId>
              </a:tblPr>
              <a:tblGrid>
                <a:gridCol w="1019277">
                  <a:extLst>
                    <a:ext uri="{9D8B030D-6E8A-4147-A177-3AD203B41FA5}">
                      <a16:colId xmlns:a16="http://schemas.microsoft.com/office/drawing/2014/main" val="20000"/>
                    </a:ext>
                  </a:extLst>
                </a:gridCol>
                <a:gridCol w="1019277">
                  <a:extLst>
                    <a:ext uri="{9D8B030D-6E8A-4147-A177-3AD203B41FA5}">
                      <a16:colId xmlns:a16="http://schemas.microsoft.com/office/drawing/2014/main" val="20001"/>
                    </a:ext>
                  </a:extLst>
                </a:gridCol>
                <a:gridCol w="1019277">
                  <a:extLst>
                    <a:ext uri="{9D8B030D-6E8A-4147-A177-3AD203B41FA5}">
                      <a16:colId xmlns:a16="http://schemas.microsoft.com/office/drawing/2014/main" val="20002"/>
                    </a:ext>
                  </a:extLst>
                </a:gridCol>
                <a:gridCol w="1019277">
                  <a:extLst>
                    <a:ext uri="{9D8B030D-6E8A-4147-A177-3AD203B41FA5}">
                      <a16:colId xmlns:a16="http://schemas.microsoft.com/office/drawing/2014/main" val="20003"/>
                    </a:ext>
                  </a:extLst>
                </a:gridCol>
                <a:gridCol w="1019277">
                  <a:extLst>
                    <a:ext uri="{9D8B030D-6E8A-4147-A177-3AD203B41FA5}">
                      <a16:colId xmlns:a16="http://schemas.microsoft.com/office/drawing/2014/main" val="20004"/>
                    </a:ext>
                  </a:extLst>
                </a:gridCol>
                <a:gridCol w="1019277">
                  <a:extLst>
                    <a:ext uri="{9D8B030D-6E8A-4147-A177-3AD203B41FA5}">
                      <a16:colId xmlns:a16="http://schemas.microsoft.com/office/drawing/2014/main" val="20005"/>
                    </a:ext>
                  </a:extLst>
                </a:gridCol>
              </a:tblGrid>
              <a:tr h="444133">
                <a:tc>
                  <a:txBody>
                    <a:bodyPr/>
                    <a:lstStyle/>
                    <a:p>
                      <a:endParaRPr lang="en-US" dirty="0"/>
                    </a:p>
                  </a:txBody>
                  <a:tcPr/>
                </a:tc>
                <a:tc>
                  <a:txBody>
                    <a:bodyPr/>
                    <a:lstStyle/>
                    <a:p>
                      <a:r>
                        <a:rPr lang="en-US" dirty="0"/>
                        <a:t>Cosine</a:t>
                      </a:r>
                    </a:p>
                  </a:txBody>
                  <a:tcPr/>
                </a:tc>
                <a:tc>
                  <a:txBody>
                    <a:bodyPr/>
                    <a:lstStyle/>
                    <a:p>
                      <a:r>
                        <a:rPr lang="en-US" dirty="0" err="1"/>
                        <a:t>Bha</a:t>
                      </a:r>
                      <a:endParaRPr lang="en-US" dirty="0"/>
                    </a:p>
                  </a:txBody>
                  <a:tcPr/>
                </a:tc>
                <a:tc>
                  <a:txBody>
                    <a:bodyPr/>
                    <a:lstStyle/>
                    <a:p>
                      <a:r>
                        <a:rPr lang="en-US" dirty="0"/>
                        <a:t>KL</a:t>
                      </a:r>
                    </a:p>
                  </a:txBody>
                  <a:tcPr/>
                </a:tc>
                <a:tc>
                  <a:txBody>
                    <a:bodyPr/>
                    <a:lstStyle/>
                    <a:p>
                      <a:r>
                        <a:rPr lang="en-US" dirty="0" err="1"/>
                        <a:t>Jaccard</a:t>
                      </a:r>
                      <a:endParaRPr lang="en-US" dirty="0"/>
                    </a:p>
                  </a:txBody>
                  <a:tcPr/>
                </a:tc>
                <a:tc>
                  <a:txBody>
                    <a:bodyPr/>
                    <a:lstStyle/>
                    <a:p>
                      <a:r>
                        <a:rPr lang="en-US" dirty="0"/>
                        <a:t>Kendall</a:t>
                      </a:r>
                    </a:p>
                  </a:txBody>
                  <a:tcPr/>
                </a:tc>
                <a:extLst>
                  <a:ext uri="{0D108BD9-81ED-4DB2-BD59-A6C34878D82A}">
                    <a16:rowId xmlns:a16="http://schemas.microsoft.com/office/drawing/2014/main" val="10000"/>
                  </a:ext>
                </a:extLst>
              </a:tr>
              <a:tr h="444133">
                <a:tc>
                  <a:txBody>
                    <a:bodyPr/>
                    <a:lstStyle/>
                    <a:p>
                      <a:r>
                        <a:rPr lang="en-US" b="1" dirty="0"/>
                        <a:t>Cosine</a:t>
                      </a:r>
                    </a:p>
                  </a:txBody>
                  <a:tcPr/>
                </a:tc>
                <a:tc>
                  <a:txBody>
                    <a:bodyPr/>
                    <a:lstStyle/>
                    <a:p>
                      <a:endParaRPr lang="en-US" dirty="0"/>
                    </a:p>
                  </a:txBody>
                  <a:tcPr/>
                </a:tc>
                <a:tc>
                  <a:txBody>
                    <a:bodyPr/>
                    <a:lstStyle/>
                    <a:p>
                      <a:r>
                        <a:rPr lang="en-US" dirty="0"/>
                        <a:t>**0.374</a:t>
                      </a:r>
                    </a:p>
                  </a:txBody>
                  <a:tcPr/>
                </a:tc>
                <a:tc>
                  <a:txBody>
                    <a:bodyPr/>
                    <a:lstStyle/>
                    <a:p>
                      <a:r>
                        <a:rPr lang="en-US" dirty="0"/>
                        <a:t>**0.397</a:t>
                      </a:r>
                    </a:p>
                  </a:txBody>
                  <a:tcPr/>
                </a:tc>
                <a:tc>
                  <a:txBody>
                    <a:bodyPr/>
                    <a:lstStyle/>
                    <a:p>
                      <a:r>
                        <a:rPr lang="en-US" b="1" dirty="0"/>
                        <a:t>** -0.875</a:t>
                      </a:r>
                    </a:p>
                  </a:txBody>
                  <a:tcPr/>
                </a:tc>
                <a:tc>
                  <a:txBody>
                    <a:bodyPr/>
                    <a:lstStyle/>
                    <a:p>
                      <a:r>
                        <a:rPr lang="en-US" dirty="0"/>
                        <a:t>**0.188</a:t>
                      </a:r>
                    </a:p>
                  </a:txBody>
                  <a:tcPr/>
                </a:tc>
                <a:extLst>
                  <a:ext uri="{0D108BD9-81ED-4DB2-BD59-A6C34878D82A}">
                    <a16:rowId xmlns:a16="http://schemas.microsoft.com/office/drawing/2014/main" val="10001"/>
                  </a:ext>
                </a:extLst>
              </a:tr>
              <a:tr h="444133">
                <a:tc>
                  <a:txBody>
                    <a:bodyPr/>
                    <a:lstStyle/>
                    <a:p>
                      <a:r>
                        <a:rPr lang="en-US" b="1" dirty="0" err="1"/>
                        <a:t>Bha</a:t>
                      </a:r>
                      <a:endParaRPr lang="en-US" b="1" dirty="0"/>
                    </a:p>
                  </a:txBody>
                  <a:tcPr/>
                </a:tc>
                <a:tc>
                  <a:txBody>
                    <a:bodyPr/>
                    <a:lstStyle/>
                    <a:p>
                      <a:r>
                        <a:rPr lang="en-US" dirty="0"/>
                        <a:t>**0.374</a:t>
                      </a:r>
                    </a:p>
                  </a:txBody>
                  <a:tcPr/>
                </a:tc>
                <a:tc>
                  <a:txBody>
                    <a:bodyPr/>
                    <a:lstStyle/>
                    <a:p>
                      <a:endParaRPr lang="en-US" dirty="0"/>
                    </a:p>
                  </a:txBody>
                  <a:tcPr/>
                </a:tc>
                <a:tc>
                  <a:txBody>
                    <a:bodyPr/>
                    <a:lstStyle/>
                    <a:p>
                      <a:r>
                        <a:rPr lang="en-US" b="1" dirty="0"/>
                        <a:t>**1.000</a:t>
                      </a:r>
                    </a:p>
                  </a:txBody>
                  <a:tcPr/>
                </a:tc>
                <a:tc>
                  <a:txBody>
                    <a:bodyPr/>
                    <a:lstStyle/>
                    <a:p>
                      <a:r>
                        <a:rPr lang="en-US" dirty="0"/>
                        <a:t>**0.046</a:t>
                      </a:r>
                    </a:p>
                  </a:txBody>
                  <a:tcPr/>
                </a:tc>
                <a:tc>
                  <a:txBody>
                    <a:bodyPr/>
                    <a:lstStyle/>
                    <a:p>
                      <a:r>
                        <a:rPr lang="en-US" dirty="0"/>
                        <a:t>0.038</a:t>
                      </a:r>
                    </a:p>
                  </a:txBody>
                  <a:tcPr/>
                </a:tc>
                <a:extLst>
                  <a:ext uri="{0D108BD9-81ED-4DB2-BD59-A6C34878D82A}">
                    <a16:rowId xmlns:a16="http://schemas.microsoft.com/office/drawing/2014/main" val="10002"/>
                  </a:ext>
                </a:extLst>
              </a:tr>
              <a:tr h="444133">
                <a:tc>
                  <a:txBody>
                    <a:bodyPr/>
                    <a:lstStyle/>
                    <a:p>
                      <a:r>
                        <a:rPr lang="en-US" b="1" dirty="0"/>
                        <a:t>KL</a:t>
                      </a:r>
                    </a:p>
                  </a:txBody>
                  <a:tcPr/>
                </a:tc>
                <a:tc>
                  <a:txBody>
                    <a:bodyPr/>
                    <a:lstStyle/>
                    <a:p>
                      <a:r>
                        <a:rPr lang="en-US" dirty="0"/>
                        <a:t>**0.397</a:t>
                      </a:r>
                    </a:p>
                  </a:txBody>
                  <a:tcPr/>
                </a:tc>
                <a:tc>
                  <a:txBody>
                    <a:bodyPr/>
                    <a:lstStyle/>
                    <a:p>
                      <a:r>
                        <a:rPr lang="en-US" b="1" dirty="0"/>
                        <a:t>**1.000</a:t>
                      </a:r>
                    </a:p>
                  </a:txBody>
                  <a:tcPr/>
                </a:tc>
                <a:tc>
                  <a:txBody>
                    <a:bodyPr/>
                    <a:lstStyle/>
                    <a:p>
                      <a:endParaRPr lang="en-US" dirty="0"/>
                    </a:p>
                  </a:txBody>
                  <a:tcPr/>
                </a:tc>
                <a:tc>
                  <a:txBody>
                    <a:bodyPr/>
                    <a:lstStyle/>
                    <a:p>
                      <a:r>
                        <a:rPr lang="en-US" dirty="0"/>
                        <a:t>0.022</a:t>
                      </a:r>
                    </a:p>
                  </a:txBody>
                  <a:tcPr/>
                </a:tc>
                <a:tc>
                  <a:txBody>
                    <a:bodyPr/>
                    <a:lstStyle/>
                    <a:p>
                      <a:r>
                        <a:rPr lang="en-US" dirty="0"/>
                        <a:t>0.042</a:t>
                      </a:r>
                    </a:p>
                  </a:txBody>
                  <a:tcPr/>
                </a:tc>
                <a:extLst>
                  <a:ext uri="{0D108BD9-81ED-4DB2-BD59-A6C34878D82A}">
                    <a16:rowId xmlns:a16="http://schemas.microsoft.com/office/drawing/2014/main" val="10003"/>
                  </a:ext>
                </a:extLst>
              </a:tr>
              <a:tr h="444133">
                <a:tc>
                  <a:txBody>
                    <a:bodyPr/>
                    <a:lstStyle/>
                    <a:p>
                      <a:r>
                        <a:rPr lang="en-US" b="1" dirty="0" err="1"/>
                        <a:t>Jaccard</a:t>
                      </a:r>
                      <a:endParaRPr lang="en-US" b="1" dirty="0"/>
                    </a:p>
                  </a:txBody>
                  <a:tcPr/>
                </a:tc>
                <a:tc>
                  <a:txBody>
                    <a:bodyPr/>
                    <a:lstStyle/>
                    <a:p>
                      <a:r>
                        <a:rPr lang="en-US" b="1" dirty="0"/>
                        <a:t>** -0.875</a:t>
                      </a:r>
                    </a:p>
                  </a:txBody>
                  <a:tcPr/>
                </a:tc>
                <a:tc>
                  <a:txBody>
                    <a:bodyPr/>
                    <a:lstStyle/>
                    <a:p>
                      <a:r>
                        <a:rPr lang="en-US" b="0" dirty="0"/>
                        <a:t>**0.046</a:t>
                      </a:r>
                    </a:p>
                  </a:txBody>
                  <a:tcPr/>
                </a:tc>
                <a:tc>
                  <a:txBody>
                    <a:bodyPr/>
                    <a:lstStyle/>
                    <a:p>
                      <a:r>
                        <a:rPr lang="en-US" b="0" dirty="0"/>
                        <a:t>0.022</a:t>
                      </a:r>
                    </a:p>
                  </a:txBody>
                  <a:tcPr/>
                </a:tc>
                <a:tc>
                  <a:txBody>
                    <a:bodyPr/>
                    <a:lstStyle/>
                    <a:p>
                      <a:endParaRPr lang="en-US" b="0" dirty="0"/>
                    </a:p>
                  </a:txBody>
                  <a:tcPr/>
                </a:tc>
                <a:tc>
                  <a:txBody>
                    <a:bodyPr/>
                    <a:lstStyle/>
                    <a:p>
                      <a:r>
                        <a:rPr lang="en-US" dirty="0"/>
                        <a:t>** -0.152</a:t>
                      </a:r>
                      <a:endParaRPr lang="en-US" b="0" dirty="0"/>
                    </a:p>
                  </a:txBody>
                  <a:tcPr/>
                </a:tc>
                <a:extLst>
                  <a:ext uri="{0D108BD9-81ED-4DB2-BD59-A6C34878D82A}">
                    <a16:rowId xmlns:a16="http://schemas.microsoft.com/office/drawing/2014/main" val="10004"/>
                  </a:ext>
                </a:extLst>
              </a:tr>
              <a:tr h="444133">
                <a:tc>
                  <a:txBody>
                    <a:bodyPr/>
                    <a:lstStyle/>
                    <a:p>
                      <a:r>
                        <a:rPr lang="en-US" b="1" dirty="0"/>
                        <a:t>Kendall</a:t>
                      </a:r>
                    </a:p>
                  </a:txBody>
                  <a:tcPr/>
                </a:tc>
                <a:tc>
                  <a:txBody>
                    <a:bodyPr/>
                    <a:lstStyle/>
                    <a:p>
                      <a:r>
                        <a:rPr lang="en-US" b="0" dirty="0"/>
                        <a:t>**0.188</a:t>
                      </a:r>
                    </a:p>
                  </a:txBody>
                  <a:tcPr/>
                </a:tc>
                <a:tc>
                  <a:txBody>
                    <a:bodyPr/>
                    <a:lstStyle/>
                    <a:p>
                      <a:r>
                        <a:rPr lang="en-US" b="0" dirty="0"/>
                        <a:t>0.038</a:t>
                      </a:r>
                    </a:p>
                  </a:txBody>
                  <a:tcPr/>
                </a:tc>
                <a:tc>
                  <a:txBody>
                    <a:bodyPr/>
                    <a:lstStyle/>
                    <a:p>
                      <a:r>
                        <a:rPr lang="en-US" b="0" dirty="0"/>
                        <a:t>0.042</a:t>
                      </a:r>
                    </a:p>
                  </a:txBody>
                  <a:tcPr/>
                </a:tc>
                <a:tc>
                  <a:txBody>
                    <a:bodyPr/>
                    <a:lstStyle/>
                    <a:p>
                      <a:r>
                        <a:rPr lang="en-US" dirty="0"/>
                        <a:t>** -0.152</a:t>
                      </a:r>
                      <a:endParaRPr lang="en-US" b="0" dirty="0"/>
                    </a:p>
                  </a:txBody>
                  <a:tcPr/>
                </a:tc>
                <a:tc>
                  <a:txBody>
                    <a:bodyPr/>
                    <a:lstStyle/>
                    <a:p>
                      <a:endParaRPr lang="en-US" b="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7168198" y="1644505"/>
            <a:ext cx="1592825" cy="553998"/>
          </a:xfrm>
          <a:prstGeom prst="rect">
            <a:avLst/>
          </a:prstGeom>
          <a:noFill/>
        </p:spPr>
        <p:txBody>
          <a:bodyPr wrap="square" rtlCol="0">
            <a:spAutoFit/>
          </a:bodyPr>
          <a:lstStyle/>
          <a:p>
            <a:r>
              <a:rPr lang="en-US" sz="1000" dirty="0">
                <a:solidFill>
                  <a:schemeClr val="bg1">
                    <a:lumMod val="50000"/>
                  </a:schemeClr>
                </a:solidFill>
              </a:rPr>
              <a:t>Note:</a:t>
            </a:r>
          </a:p>
          <a:p>
            <a:r>
              <a:rPr lang="en-US" sz="1000" dirty="0">
                <a:solidFill>
                  <a:schemeClr val="bg1">
                    <a:lumMod val="50000"/>
                  </a:schemeClr>
                </a:solidFill>
              </a:rPr>
              <a:t>** : p &lt; 0.05.  </a:t>
            </a:r>
          </a:p>
          <a:p>
            <a:r>
              <a:rPr lang="en-US" sz="1000" b="1" dirty="0">
                <a:solidFill>
                  <a:schemeClr val="bg1">
                    <a:lumMod val="50000"/>
                  </a:schemeClr>
                </a:solidFill>
              </a:rPr>
              <a:t>Bold </a:t>
            </a:r>
            <a:r>
              <a:rPr lang="en-US" sz="1000" dirty="0">
                <a:solidFill>
                  <a:schemeClr val="bg1">
                    <a:lumMod val="50000"/>
                  </a:schemeClr>
                </a:solidFill>
              </a:rPr>
              <a:t>:</a:t>
            </a:r>
            <a:r>
              <a:rPr lang="en-US" sz="1000" b="1" dirty="0">
                <a:solidFill>
                  <a:schemeClr val="bg1">
                    <a:lumMod val="50000"/>
                  </a:schemeClr>
                </a:solidFill>
              </a:rPr>
              <a:t> </a:t>
            </a:r>
            <a:r>
              <a:rPr lang="en-US" sz="1000" dirty="0">
                <a:solidFill>
                  <a:schemeClr val="bg1">
                    <a:lumMod val="50000"/>
                  </a:schemeClr>
                </a:solidFill>
              </a:rPr>
              <a:t>strong correlation</a:t>
            </a:r>
            <a:r>
              <a:rPr lang="en-US" sz="1000" b="1" dirty="0">
                <a:solidFill>
                  <a:schemeClr val="bg1">
                    <a:lumMod val="50000"/>
                  </a:schemeClr>
                </a:solidFill>
              </a:rPr>
              <a:t> </a:t>
            </a:r>
            <a:endParaRPr lang="en-US" sz="1000" dirty="0">
              <a:solidFill>
                <a:schemeClr val="bg1">
                  <a:lumMod val="50000"/>
                </a:schemeClr>
              </a:solidFill>
            </a:endParaRPr>
          </a:p>
        </p:txBody>
      </p:sp>
    </p:spTree>
    <p:extLst>
      <p:ext uri="{BB962C8B-B14F-4D97-AF65-F5344CB8AC3E}">
        <p14:creationId xmlns:p14="http://schemas.microsoft.com/office/powerpoint/2010/main" val="675127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prstGeom prst="rect">
            <a:avLst/>
          </a:prstGeom>
        </p:spPr>
        <p:txBody>
          <a:bodyPr lIns="91425" tIns="91425" rIns="91425" bIns="91425" anchor="t" anchorCtr="0">
            <a:noAutofit/>
          </a:bodyPr>
          <a:lstStyle/>
          <a:p>
            <a:pPr lvl="0"/>
            <a:r>
              <a:rPr lang="en" dirty="0">
                <a:solidFill>
                  <a:schemeClr val="accent2"/>
                </a:solidFill>
              </a:rPr>
              <a:t>Similarity Results - </a:t>
            </a:r>
            <a:r>
              <a:rPr lang="en" sz="2800" dirty="0"/>
              <a:t>Correlations among measures </a:t>
            </a:r>
            <a:endParaRPr lang="en" sz="2800" dirty="0">
              <a:solidFill>
                <a:schemeClr val="accent2"/>
              </a:solidFill>
            </a:endParaRPr>
          </a:p>
        </p:txBody>
      </p:sp>
      <p:sp>
        <p:nvSpPr>
          <p:cNvPr id="313" name="Shape 31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t>Kendall’s Tau Ranking Correlation - Brown</a:t>
            </a:r>
          </a:p>
        </p:txBody>
      </p:sp>
      <p:graphicFrame>
        <p:nvGraphicFramePr>
          <p:cNvPr id="2" name="Table 1"/>
          <p:cNvGraphicFramePr>
            <a:graphicFrameLocks noGrp="1"/>
          </p:cNvGraphicFramePr>
          <p:nvPr>
            <p:extLst>
              <p:ext uri="{D42A27DB-BD31-4B8C-83A1-F6EECF244321}">
                <p14:modId xmlns:p14="http://schemas.microsoft.com/office/powerpoint/2010/main" val="4221986415"/>
              </p:ext>
            </p:extLst>
          </p:nvPr>
        </p:nvGraphicFramePr>
        <p:xfrm>
          <a:off x="969461" y="1904076"/>
          <a:ext cx="6115662" cy="2664798"/>
        </p:xfrm>
        <a:graphic>
          <a:graphicData uri="http://schemas.openxmlformats.org/drawingml/2006/table">
            <a:tbl>
              <a:tblPr firstRow="1" bandRow="1">
                <a:tableStyleId>{BC89EF96-8CEA-46FF-86C4-4CE0E7609802}</a:tableStyleId>
              </a:tblPr>
              <a:tblGrid>
                <a:gridCol w="1019277">
                  <a:extLst>
                    <a:ext uri="{9D8B030D-6E8A-4147-A177-3AD203B41FA5}">
                      <a16:colId xmlns:a16="http://schemas.microsoft.com/office/drawing/2014/main" val="20000"/>
                    </a:ext>
                  </a:extLst>
                </a:gridCol>
                <a:gridCol w="1019277">
                  <a:extLst>
                    <a:ext uri="{9D8B030D-6E8A-4147-A177-3AD203B41FA5}">
                      <a16:colId xmlns:a16="http://schemas.microsoft.com/office/drawing/2014/main" val="20001"/>
                    </a:ext>
                  </a:extLst>
                </a:gridCol>
                <a:gridCol w="1019277">
                  <a:extLst>
                    <a:ext uri="{9D8B030D-6E8A-4147-A177-3AD203B41FA5}">
                      <a16:colId xmlns:a16="http://schemas.microsoft.com/office/drawing/2014/main" val="20002"/>
                    </a:ext>
                  </a:extLst>
                </a:gridCol>
                <a:gridCol w="1019277">
                  <a:extLst>
                    <a:ext uri="{9D8B030D-6E8A-4147-A177-3AD203B41FA5}">
                      <a16:colId xmlns:a16="http://schemas.microsoft.com/office/drawing/2014/main" val="20003"/>
                    </a:ext>
                  </a:extLst>
                </a:gridCol>
                <a:gridCol w="1019277">
                  <a:extLst>
                    <a:ext uri="{9D8B030D-6E8A-4147-A177-3AD203B41FA5}">
                      <a16:colId xmlns:a16="http://schemas.microsoft.com/office/drawing/2014/main" val="20004"/>
                    </a:ext>
                  </a:extLst>
                </a:gridCol>
                <a:gridCol w="1019277">
                  <a:extLst>
                    <a:ext uri="{9D8B030D-6E8A-4147-A177-3AD203B41FA5}">
                      <a16:colId xmlns:a16="http://schemas.microsoft.com/office/drawing/2014/main" val="20005"/>
                    </a:ext>
                  </a:extLst>
                </a:gridCol>
              </a:tblGrid>
              <a:tr h="444133">
                <a:tc>
                  <a:txBody>
                    <a:bodyPr/>
                    <a:lstStyle/>
                    <a:p>
                      <a:endParaRPr lang="en-US" dirty="0"/>
                    </a:p>
                  </a:txBody>
                  <a:tcPr/>
                </a:tc>
                <a:tc>
                  <a:txBody>
                    <a:bodyPr/>
                    <a:lstStyle/>
                    <a:p>
                      <a:r>
                        <a:rPr lang="en-US" dirty="0"/>
                        <a:t>Cosine</a:t>
                      </a:r>
                    </a:p>
                  </a:txBody>
                  <a:tcPr/>
                </a:tc>
                <a:tc>
                  <a:txBody>
                    <a:bodyPr/>
                    <a:lstStyle/>
                    <a:p>
                      <a:r>
                        <a:rPr lang="en-US" dirty="0" err="1"/>
                        <a:t>Bha</a:t>
                      </a:r>
                      <a:endParaRPr lang="en-US" dirty="0"/>
                    </a:p>
                  </a:txBody>
                  <a:tcPr/>
                </a:tc>
                <a:tc>
                  <a:txBody>
                    <a:bodyPr/>
                    <a:lstStyle/>
                    <a:p>
                      <a:r>
                        <a:rPr lang="en-US" dirty="0"/>
                        <a:t>KL</a:t>
                      </a:r>
                    </a:p>
                  </a:txBody>
                  <a:tcPr/>
                </a:tc>
                <a:tc>
                  <a:txBody>
                    <a:bodyPr/>
                    <a:lstStyle/>
                    <a:p>
                      <a:r>
                        <a:rPr lang="en-US" dirty="0" err="1"/>
                        <a:t>Jaccard</a:t>
                      </a:r>
                      <a:endParaRPr lang="en-US" dirty="0"/>
                    </a:p>
                  </a:txBody>
                  <a:tcPr/>
                </a:tc>
                <a:tc>
                  <a:txBody>
                    <a:bodyPr/>
                    <a:lstStyle/>
                    <a:p>
                      <a:r>
                        <a:rPr lang="en-US" dirty="0"/>
                        <a:t>Kendall</a:t>
                      </a:r>
                    </a:p>
                  </a:txBody>
                  <a:tcPr/>
                </a:tc>
                <a:extLst>
                  <a:ext uri="{0D108BD9-81ED-4DB2-BD59-A6C34878D82A}">
                    <a16:rowId xmlns:a16="http://schemas.microsoft.com/office/drawing/2014/main" val="10000"/>
                  </a:ext>
                </a:extLst>
              </a:tr>
              <a:tr h="444133">
                <a:tc>
                  <a:txBody>
                    <a:bodyPr/>
                    <a:lstStyle/>
                    <a:p>
                      <a:r>
                        <a:rPr lang="en-US" b="1" dirty="0"/>
                        <a:t>Cosine</a:t>
                      </a:r>
                    </a:p>
                  </a:txBody>
                  <a:tcPr/>
                </a:tc>
                <a:tc>
                  <a:txBody>
                    <a:bodyPr/>
                    <a:lstStyle/>
                    <a:p>
                      <a:endParaRPr lang="en-US" dirty="0"/>
                    </a:p>
                  </a:txBody>
                  <a:tcPr/>
                </a:tc>
                <a:tc>
                  <a:txBody>
                    <a:bodyPr/>
                    <a:lstStyle/>
                    <a:p>
                      <a:r>
                        <a:rPr lang="en-US" dirty="0"/>
                        <a:t>**0.325</a:t>
                      </a:r>
                    </a:p>
                  </a:txBody>
                  <a:tcPr/>
                </a:tc>
                <a:tc>
                  <a:txBody>
                    <a:bodyPr/>
                    <a:lstStyle/>
                    <a:p>
                      <a:r>
                        <a:rPr lang="en-US" dirty="0"/>
                        <a:t>**0.328</a:t>
                      </a:r>
                    </a:p>
                  </a:txBody>
                  <a:tcPr/>
                </a:tc>
                <a:tc>
                  <a:txBody>
                    <a:bodyPr/>
                    <a:lstStyle/>
                    <a:p>
                      <a:r>
                        <a:rPr lang="en-US" b="0" dirty="0"/>
                        <a:t>**-0.658</a:t>
                      </a:r>
                    </a:p>
                  </a:txBody>
                  <a:tcPr/>
                </a:tc>
                <a:tc>
                  <a:txBody>
                    <a:bodyPr/>
                    <a:lstStyle/>
                    <a:p>
                      <a:r>
                        <a:rPr lang="en-US" dirty="0"/>
                        <a:t>0.019</a:t>
                      </a:r>
                    </a:p>
                  </a:txBody>
                  <a:tcPr/>
                </a:tc>
                <a:extLst>
                  <a:ext uri="{0D108BD9-81ED-4DB2-BD59-A6C34878D82A}">
                    <a16:rowId xmlns:a16="http://schemas.microsoft.com/office/drawing/2014/main" val="10001"/>
                  </a:ext>
                </a:extLst>
              </a:tr>
              <a:tr h="444133">
                <a:tc>
                  <a:txBody>
                    <a:bodyPr/>
                    <a:lstStyle/>
                    <a:p>
                      <a:r>
                        <a:rPr lang="en-US" b="1" dirty="0" err="1"/>
                        <a:t>Bha</a:t>
                      </a:r>
                      <a:endParaRPr lang="en-US" b="1" dirty="0"/>
                    </a:p>
                  </a:txBody>
                  <a:tcPr/>
                </a:tc>
                <a:tc>
                  <a:txBody>
                    <a:bodyPr/>
                    <a:lstStyle/>
                    <a:p>
                      <a:r>
                        <a:rPr lang="en-US" dirty="0"/>
                        <a:t>**0.325</a:t>
                      </a:r>
                    </a:p>
                  </a:txBody>
                  <a:tcPr/>
                </a:tc>
                <a:tc>
                  <a:txBody>
                    <a:bodyPr/>
                    <a:lstStyle/>
                    <a:p>
                      <a:endParaRPr lang="en-US" dirty="0"/>
                    </a:p>
                  </a:txBody>
                  <a:tcPr/>
                </a:tc>
                <a:tc>
                  <a:txBody>
                    <a:bodyPr/>
                    <a:lstStyle/>
                    <a:p>
                      <a:r>
                        <a:rPr lang="en-US" dirty="0"/>
                        <a:t>**0.349</a:t>
                      </a:r>
                    </a:p>
                  </a:txBody>
                  <a:tcPr/>
                </a:tc>
                <a:tc>
                  <a:txBody>
                    <a:bodyPr/>
                    <a:lstStyle/>
                    <a:p>
                      <a:r>
                        <a:rPr lang="en-US" dirty="0"/>
                        <a:t>**-0.333</a:t>
                      </a:r>
                    </a:p>
                  </a:txBody>
                  <a:tcPr/>
                </a:tc>
                <a:tc>
                  <a:txBody>
                    <a:bodyPr/>
                    <a:lstStyle/>
                    <a:p>
                      <a:r>
                        <a:rPr lang="en-US" dirty="0"/>
                        <a:t>**-0.121</a:t>
                      </a:r>
                    </a:p>
                  </a:txBody>
                  <a:tcPr/>
                </a:tc>
                <a:extLst>
                  <a:ext uri="{0D108BD9-81ED-4DB2-BD59-A6C34878D82A}">
                    <a16:rowId xmlns:a16="http://schemas.microsoft.com/office/drawing/2014/main" val="10002"/>
                  </a:ext>
                </a:extLst>
              </a:tr>
              <a:tr h="444133">
                <a:tc>
                  <a:txBody>
                    <a:bodyPr/>
                    <a:lstStyle/>
                    <a:p>
                      <a:r>
                        <a:rPr lang="en-US" b="1" dirty="0"/>
                        <a:t>KL</a:t>
                      </a:r>
                    </a:p>
                  </a:txBody>
                  <a:tcPr/>
                </a:tc>
                <a:tc>
                  <a:txBody>
                    <a:bodyPr/>
                    <a:lstStyle/>
                    <a:p>
                      <a:r>
                        <a:rPr lang="en-US" dirty="0"/>
                        <a:t>**0.328</a:t>
                      </a:r>
                    </a:p>
                  </a:txBody>
                  <a:tcPr/>
                </a:tc>
                <a:tc>
                  <a:txBody>
                    <a:bodyPr/>
                    <a:lstStyle/>
                    <a:p>
                      <a:r>
                        <a:rPr lang="en-US" dirty="0"/>
                        <a:t>**0.349</a:t>
                      </a:r>
                    </a:p>
                  </a:txBody>
                  <a:tcPr/>
                </a:tc>
                <a:tc>
                  <a:txBody>
                    <a:bodyPr/>
                    <a:lstStyle/>
                    <a:p>
                      <a:endParaRPr lang="en-US" dirty="0"/>
                    </a:p>
                  </a:txBody>
                  <a:tcPr/>
                </a:tc>
                <a:tc>
                  <a:txBody>
                    <a:bodyPr/>
                    <a:lstStyle/>
                    <a:p>
                      <a:r>
                        <a:rPr lang="en-US" dirty="0"/>
                        <a:t>**-0.341</a:t>
                      </a:r>
                    </a:p>
                  </a:txBody>
                  <a:tcPr/>
                </a:tc>
                <a:tc>
                  <a:txBody>
                    <a:bodyPr/>
                    <a:lstStyle/>
                    <a:p>
                      <a:r>
                        <a:rPr lang="en-US" dirty="0"/>
                        <a:t>**-0.127</a:t>
                      </a:r>
                    </a:p>
                  </a:txBody>
                  <a:tcPr/>
                </a:tc>
                <a:extLst>
                  <a:ext uri="{0D108BD9-81ED-4DB2-BD59-A6C34878D82A}">
                    <a16:rowId xmlns:a16="http://schemas.microsoft.com/office/drawing/2014/main" val="10003"/>
                  </a:ext>
                </a:extLst>
              </a:tr>
              <a:tr h="444133">
                <a:tc>
                  <a:txBody>
                    <a:bodyPr/>
                    <a:lstStyle/>
                    <a:p>
                      <a:r>
                        <a:rPr lang="en-US" b="1" dirty="0" err="1"/>
                        <a:t>Jaccard</a:t>
                      </a:r>
                      <a:endParaRPr lang="en-US" b="1" dirty="0"/>
                    </a:p>
                  </a:txBody>
                  <a:tcPr/>
                </a:tc>
                <a:tc>
                  <a:txBody>
                    <a:bodyPr/>
                    <a:lstStyle/>
                    <a:p>
                      <a:r>
                        <a:rPr lang="en-US" b="0" dirty="0"/>
                        <a:t>**-0.658</a:t>
                      </a:r>
                    </a:p>
                  </a:txBody>
                  <a:tcPr/>
                </a:tc>
                <a:tc>
                  <a:txBody>
                    <a:bodyPr/>
                    <a:lstStyle/>
                    <a:p>
                      <a:r>
                        <a:rPr lang="en-US" dirty="0"/>
                        <a:t>**-0.333</a:t>
                      </a:r>
                    </a:p>
                  </a:txBody>
                  <a:tcPr/>
                </a:tc>
                <a:tc>
                  <a:txBody>
                    <a:bodyPr/>
                    <a:lstStyle/>
                    <a:p>
                      <a:r>
                        <a:rPr lang="en-US" dirty="0"/>
                        <a:t>**-0.341</a:t>
                      </a:r>
                    </a:p>
                  </a:txBody>
                  <a:tcPr/>
                </a:tc>
                <a:tc>
                  <a:txBody>
                    <a:bodyPr/>
                    <a:lstStyle/>
                    <a:p>
                      <a:endParaRPr lang="en-US" dirty="0"/>
                    </a:p>
                  </a:txBody>
                  <a:tcPr/>
                </a:tc>
                <a:tc>
                  <a:txBody>
                    <a:bodyPr/>
                    <a:lstStyle/>
                    <a:p>
                      <a:r>
                        <a:rPr lang="en-US" dirty="0"/>
                        <a:t>-0.005</a:t>
                      </a:r>
                    </a:p>
                  </a:txBody>
                  <a:tcPr/>
                </a:tc>
                <a:extLst>
                  <a:ext uri="{0D108BD9-81ED-4DB2-BD59-A6C34878D82A}">
                    <a16:rowId xmlns:a16="http://schemas.microsoft.com/office/drawing/2014/main" val="10004"/>
                  </a:ext>
                </a:extLst>
              </a:tr>
              <a:tr h="444133">
                <a:tc>
                  <a:txBody>
                    <a:bodyPr/>
                    <a:lstStyle/>
                    <a:p>
                      <a:r>
                        <a:rPr lang="en-US" b="1" dirty="0"/>
                        <a:t>Kendall</a:t>
                      </a:r>
                    </a:p>
                  </a:txBody>
                  <a:tcPr/>
                </a:tc>
                <a:tc>
                  <a:txBody>
                    <a:bodyPr/>
                    <a:lstStyle/>
                    <a:p>
                      <a:r>
                        <a:rPr lang="en-US" dirty="0"/>
                        <a:t>0.019</a:t>
                      </a:r>
                    </a:p>
                  </a:txBody>
                  <a:tcPr/>
                </a:tc>
                <a:tc>
                  <a:txBody>
                    <a:bodyPr/>
                    <a:lstStyle/>
                    <a:p>
                      <a:r>
                        <a:rPr lang="en-US" dirty="0"/>
                        <a:t>**-0.121</a:t>
                      </a:r>
                    </a:p>
                  </a:txBody>
                  <a:tcPr/>
                </a:tc>
                <a:tc>
                  <a:txBody>
                    <a:bodyPr/>
                    <a:lstStyle/>
                    <a:p>
                      <a:r>
                        <a:rPr lang="en-US" dirty="0"/>
                        <a:t>**-0.127</a:t>
                      </a:r>
                    </a:p>
                  </a:txBody>
                  <a:tcPr/>
                </a:tc>
                <a:tc>
                  <a:txBody>
                    <a:bodyPr/>
                    <a:lstStyle/>
                    <a:p>
                      <a:r>
                        <a:rPr lang="en-US" dirty="0"/>
                        <a:t>-0.005</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7239475" y="1904076"/>
            <a:ext cx="1592825" cy="553998"/>
          </a:xfrm>
          <a:prstGeom prst="rect">
            <a:avLst/>
          </a:prstGeom>
          <a:noFill/>
        </p:spPr>
        <p:txBody>
          <a:bodyPr wrap="square" rtlCol="0">
            <a:spAutoFit/>
          </a:bodyPr>
          <a:lstStyle/>
          <a:p>
            <a:r>
              <a:rPr lang="en-US" sz="1000" dirty="0">
                <a:solidFill>
                  <a:schemeClr val="bg1">
                    <a:lumMod val="50000"/>
                  </a:schemeClr>
                </a:solidFill>
              </a:rPr>
              <a:t>Note:</a:t>
            </a:r>
          </a:p>
          <a:p>
            <a:r>
              <a:rPr lang="en-US" sz="1000" dirty="0">
                <a:solidFill>
                  <a:schemeClr val="bg1">
                    <a:lumMod val="50000"/>
                  </a:schemeClr>
                </a:solidFill>
              </a:rPr>
              <a:t>** : p &lt; 0.05.  </a:t>
            </a:r>
          </a:p>
          <a:p>
            <a:r>
              <a:rPr lang="en-US" sz="1000" b="1" dirty="0">
                <a:solidFill>
                  <a:schemeClr val="bg1">
                    <a:lumMod val="50000"/>
                  </a:schemeClr>
                </a:solidFill>
              </a:rPr>
              <a:t>Bold </a:t>
            </a:r>
            <a:r>
              <a:rPr lang="en-US" sz="1000" dirty="0">
                <a:solidFill>
                  <a:schemeClr val="bg1">
                    <a:lumMod val="50000"/>
                  </a:schemeClr>
                </a:solidFill>
              </a:rPr>
              <a:t>:</a:t>
            </a:r>
            <a:r>
              <a:rPr lang="en-US" sz="1000" b="1" dirty="0">
                <a:solidFill>
                  <a:schemeClr val="bg1">
                    <a:lumMod val="50000"/>
                  </a:schemeClr>
                </a:solidFill>
              </a:rPr>
              <a:t> </a:t>
            </a:r>
            <a:r>
              <a:rPr lang="en-US" sz="1000" dirty="0">
                <a:solidFill>
                  <a:schemeClr val="bg1">
                    <a:lumMod val="50000"/>
                  </a:schemeClr>
                </a:solidFill>
              </a:rPr>
              <a:t>strong correlation</a:t>
            </a:r>
            <a:r>
              <a:rPr lang="en-US" sz="1000" b="1" dirty="0">
                <a:solidFill>
                  <a:schemeClr val="bg1">
                    <a:lumMod val="50000"/>
                  </a:schemeClr>
                </a:solidFill>
              </a:rPr>
              <a:t> </a:t>
            </a:r>
            <a:endParaRPr lang="en-US" sz="1000" dirty="0">
              <a:solidFill>
                <a:schemeClr val="bg1">
                  <a:lumMod val="50000"/>
                </a:schemeClr>
              </a:solidFill>
            </a:endParaRPr>
          </a:p>
        </p:txBody>
      </p:sp>
    </p:spTree>
    <p:extLst>
      <p:ext uri="{BB962C8B-B14F-4D97-AF65-F5344CB8AC3E}">
        <p14:creationId xmlns:p14="http://schemas.microsoft.com/office/powerpoint/2010/main" val="1093693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Motivation</a:t>
            </a:r>
          </a:p>
        </p:txBody>
      </p:sp>
      <p:sp>
        <p:nvSpPr>
          <p:cNvPr id="3" name="Text Placeholder 2"/>
          <p:cNvSpPr>
            <a:spLocks noGrp="1"/>
          </p:cNvSpPr>
          <p:nvPr>
            <p:ph type="body" idx="1"/>
          </p:nvPr>
        </p:nvSpPr>
        <p:spPr/>
        <p:txBody>
          <a:bodyPr/>
          <a:lstStyle/>
          <a:p>
            <a:pPr marL="0" indent="0">
              <a:lnSpc>
                <a:spcPct val="130000"/>
              </a:lnSpc>
              <a:buNone/>
            </a:pPr>
            <a:r>
              <a:rPr lang="en-US" dirty="0"/>
              <a:t>In the usage of LDA, to improve topic distance and coherence</a:t>
            </a:r>
          </a:p>
          <a:p>
            <a:pPr marL="0" indent="0">
              <a:lnSpc>
                <a:spcPct val="130000"/>
              </a:lnSpc>
              <a:buNone/>
            </a:pPr>
            <a:endParaRPr lang="en-US" dirty="0">
              <a:solidFill>
                <a:schemeClr val="accent4">
                  <a:lumMod val="50000"/>
                </a:schemeClr>
              </a:solidFill>
            </a:endParaRPr>
          </a:p>
          <a:p>
            <a:pPr>
              <a:lnSpc>
                <a:spcPct val="130000"/>
              </a:lnSpc>
            </a:pPr>
            <a:r>
              <a:rPr lang="en-US" dirty="0">
                <a:solidFill>
                  <a:schemeClr val="accent4">
                    <a:lumMod val="50000"/>
                  </a:schemeClr>
                </a:solidFill>
              </a:rPr>
              <a:t>What corpus type should we choose?</a:t>
            </a:r>
          </a:p>
          <a:p>
            <a:pPr>
              <a:lnSpc>
                <a:spcPct val="130000"/>
              </a:lnSpc>
            </a:pPr>
            <a:r>
              <a:rPr lang="en-US" dirty="0">
                <a:solidFill>
                  <a:schemeClr val="accent4">
                    <a:lumMod val="50000"/>
                  </a:schemeClr>
                </a:solidFill>
              </a:rPr>
              <a:t>What the </a:t>
            </a:r>
            <a:r>
              <a:rPr lang="en-US" altLang="zh-CN" dirty="0">
                <a:solidFill>
                  <a:schemeClr val="accent4">
                    <a:lumMod val="50000"/>
                  </a:schemeClr>
                </a:solidFill>
              </a:rPr>
              <a:t>number of topics</a:t>
            </a:r>
            <a:r>
              <a:rPr lang="en-US" dirty="0">
                <a:solidFill>
                  <a:schemeClr val="accent4">
                    <a:lumMod val="50000"/>
                  </a:schemeClr>
                </a:solidFill>
              </a:rPr>
              <a:t> should we choose?</a:t>
            </a:r>
          </a:p>
          <a:p>
            <a:pPr>
              <a:lnSpc>
                <a:spcPct val="130000"/>
              </a:lnSpc>
            </a:pPr>
            <a:r>
              <a:rPr lang="en-US" dirty="0">
                <a:solidFill>
                  <a:schemeClr val="accent4">
                    <a:lumMod val="50000"/>
                  </a:schemeClr>
                </a:solidFill>
              </a:rPr>
              <a:t>To represent a topic, how many top words should we choose?</a:t>
            </a:r>
          </a:p>
        </p:txBody>
      </p:sp>
    </p:spTree>
    <p:extLst>
      <p:ext uri="{BB962C8B-B14F-4D97-AF65-F5344CB8AC3E}">
        <p14:creationId xmlns:p14="http://schemas.microsoft.com/office/powerpoint/2010/main" val="3511358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Outline</a:t>
            </a:r>
          </a:p>
        </p:txBody>
      </p:sp>
      <p:sp>
        <p:nvSpPr>
          <p:cNvPr id="3" name="Text Placeholder 2"/>
          <p:cNvSpPr>
            <a:spLocks noGrp="1"/>
          </p:cNvSpPr>
          <p:nvPr>
            <p:ph type="body" idx="1"/>
          </p:nvPr>
        </p:nvSpPr>
        <p:spPr/>
        <p:txBody>
          <a:bodyPr>
            <a:normAutofit lnSpcReduction="10000"/>
          </a:bodyPr>
          <a:lstStyle/>
          <a:p>
            <a:pPr>
              <a:lnSpc>
                <a:spcPct val="140000"/>
              </a:lnSpc>
            </a:pPr>
            <a:r>
              <a:rPr lang="en-US" sz="2400" dirty="0">
                <a:solidFill>
                  <a:schemeClr val="bg1">
                    <a:lumMod val="75000"/>
                  </a:schemeClr>
                </a:solidFill>
              </a:rPr>
              <a:t>Background</a:t>
            </a:r>
          </a:p>
          <a:p>
            <a:pPr>
              <a:lnSpc>
                <a:spcPct val="140000"/>
              </a:lnSpc>
            </a:pPr>
            <a:r>
              <a:rPr lang="en-US" sz="2400" dirty="0">
                <a:solidFill>
                  <a:schemeClr val="bg1">
                    <a:lumMod val="75000"/>
                  </a:schemeClr>
                </a:solidFill>
              </a:rPr>
              <a:t>Distance Experiments</a:t>
            </a:r>
          </a:p>
          <a:p>
            <a:pPr>
              <a:lnSpc>
                <a:spcPct val="140000"/>
              </a:lnSpc>
            </a:pPr>
            <a:r>
              <a:rPr lang="en-US" sz="2400" dirty="0">
                <a:solidFill>
                  <a:schemeClr val="accent4">
                    <a:lumMod val="50000"/>
                  </a:schemeClr>
                </a:solidFill>
              </a:rPr>
              <a:t>Coherence Experiments</a:t>
            </a:r>
          </a:p>
          <a:p>
            <a:pPr>
              <a:lnSpc>
                <a:spcPct val="140000"/>
              </a:lnSpc>
              <a:buFontTx/>
              <a:buChar char="-"/>
            </a:pPr>
            <a:r>
              <a:rPr lang="en-US" sz="1600" dirty="0">
                <a:solidFill>
                  <a:schemeClr val="bg1">
                    <a:lumMod val="50000"/>
                  </a:schemeClr>
                </a:solidFill>
              </a:rPr>
              <a:t>How number of top words influence coherence</a:t>
            </a:r>
          </a:p>
          <a:p>
            <a:pPr>
              <a:lnSpc>
                <a:spcPct val="140000"/>
              </a:lnSpc>
              <a:buFontTx/>
              <a:buChar char="-"/>
            </a:pPr>
            <a:r>
              <a:rPr lang="en-US" sz="1600" dirty="0">
                <a:solidFill>
                  <a:schemeClr val="bg1">
                    <a:lumMod val="50000"/>
                  </a:schemeClr>
                </a:solidFill>
              </a:rPr>
              <a:t>How number of topics influence coherence</a:t>
            </a:r>
          </a:p>
          <a:p>
            <a:pPr>
              <a:lnSpc>
                <a:spcPct val="140000"/>
              </a:lnSpc>
              <a:buFontTx/>
              <a:buChar char="-"/>
            </a:pPr>
            <a:r>
              <a:rPr lang="en-US" sz="1600" dirty="0">
                <a:solidFill>
                  <a:schemeClr val="bg1">
                    <a:lumMod val="50000"/>
                  </a:schemeClr>
                </a:solidFill>
              </a:rPr>
              <a:t>How corpus types influence coherence </a:t>
            </a:r>
          </a:p>
          <a:p>
            <a:pPr>
              <a:lnSpc>
                <a:spcPct val="140000"/>
              </a:lnSpc>
              <a:buFontTx/>
              <a:buChar char="-"/>
            </a:pPr>
            <a:r>
              <a:rPr lang="en-US" sz="1600" dirty="0">
                <a:solidFill>
                  <a:schemeClr val="bg1">
                    <a:lumMod val="50000"/>
                  </a:schemeClr>
                </a:solidFill>
              </a:rPr>
              <a:t>Correlations among different measures</a:t>
            </a:r>
          </a:p>
          <a:p>
            <a:pPr>
              <a:lnSpc>
                <a:spcPct val="140000"/>
              </a:lnSpc>
            </a:pPr>
            <a:r>
              <a:rPr lang="en-US" sz="2400" dirty="0">
                <a:solidFill>
                  <a:schemeClr val="bg1">
                    <a:lumMod val="75000"/>
                  </a:schemeClr>
                </a:solidFill>
              </a:rPr>
              <a:t>Discussion</a:t>
            </a:r>
          </a:p>
        </p:txBody>
      </p:sp>
    </p:spTree>
    <p:extLst>
      <p:ext uri="{BB962C8B-B14F-4D97-AF65-F5344CB8AC3E}">
        <p14:creationId xmlns:p14="http://schemas.microsoft.com/office/powerpoint/2010/main" val="3418367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Coherence Experiment</a:t>
            </a:r>
          </a:p>
        </p:txBody>
      </p:sp>
      <p:graphicFrame>
        <p:nvGraphicFramePr>
          <p:cNvPr id="2" name="Table 1"/>
          <p:cNvGraphicFramePr>
            <a:graphicFrameLocks noGrp="1"/>
          </p:cNvGraphicFramePr>
          <p:nvPr>
            <p:extLst>
              <p:ext uri="{D42A27DB-BD31-4B8C-83A1-F6EECF244321}">
                <p14:modId xmlns:p14="http://schemas.microsoft.com/office/powerpoint/2010/main" val="38165189"/>
              </p:ext>
            </p:extLst>
          </p:nvPr>
        </p:nvGraphicFramePr>
        <p:xfrm>
          <a:off x="717754" y="1309655"/>
          <a:ext cx="7708492" cy="3246094"/>
        </p:xfrm>
        <a:graphic>
          <a:graphicData uri="http://schemas.openxmlformats.org/drawingml/2006/table">
            <a:tbl>
              <a:tblPr firstRow="1" bandRow="1">
                <a:tableStyleId>{F7DA7DEF-96C3-4E36-9918-43CB4D40F9C7}</a:tableStyleId>
              </a:tblPr>
              <a:tblGrid>
                <a:gridCol w="2804161">
                  <a:extLst>
                    <a:ext uri="{9D8B030D-6E8A-4147-A177-3AD203B41FA5}">
                      <a16:colId xmlns:a16="http://schemas.microsoft.com/office/drawing/2014/main" val="20000"/>
                    </a:ext>
                  </a:extLst>
                </a:gridCol>
                <a:gridCol w="4904331">
                  <a:extLst>
                    <a:ext uri="{9D8B030D-6E8A-4147-A177-3AD203B41FA5}">
                      <a16:colId xmlns:a16="http://schemas.microsoft.com/office/drawing/2014/main" val="20001"/>
                    </a:ext>
                  </a:extLst>
                </a:gridCol>
              </a:tblGrid>
              <a:tr h="51119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 sz="1400" dirty="0">
                          <a:solidFill>
                            <a:schemeClr val="accent4">
                              <a:lumMod val="50000"/>
                            </a:schemeClr>
                          </a:solidFill>
                        </a:rPr>
                        <a:t>Corpora</a:t>
                      </a:r>
                      <a:endParaRPr lang="en-US" sz="1400" dirty="0">
                        <a:solidFill>
                          <a:schemeClr val="accent4">
                            <a:lumMod val="50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 sz="1400" dirty="0"/>
                        <a:t>Reuters, Brown</a:t>
                      </a:r>
                    </a:p>
                    <a:p>
                      <a:endParaRPr lang="en-US" sz="1400" dirty="0"/>
                    </a:p>
                  </a:txBody>
                  <a:tcPr/>
                </a:tc>
                <a:extLst>
                  <a:ext uri="{0D108BD9-81ED-4DB2-BD59-A6C34878D82A}">
                    <a16:rowId xmlns:a16="http://schemas.microsoft.com/office/drawing/2014/main" val="10000"/>
                  </a:ext>
                </a:extLst>
              </a:tr>
              <a:tr h="511196">
                <a:tc>
                  <a:txBody>
                    <a:bodyPr/>
                    <a:lstStyle/>
                    <a:p>
                      <a:r>
                        <a:rPr lang="en" sz="1400" dirty="0">
                          <a:solidFill>
                            <a:schemeClr val="accent4">
                              <a:lumMod val="50000"/>
                            </a:schemeClr>
                          </a:solidFill>
                        </a:rPr>
                        <a:t>Numbers of Topics: </a:t>
                      </a:r>
                      <a:endParaRPr lang="en-US" sz="1400" dirty="0">
                        <a:solidFill>
                          <a:schemeClr val="accent4">
                            <a:lumMod val="50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 sz="1400" dirty="0"/>
                        <a:t>5,10,15,20</a:t>
                      </a:r>
                    </a:p>
                    <a:p>
                      <a:endParaRPr lang="en-US" sz="1400" dirty="0"/>
                    </a:p>
                  </a:txBody>
                  <a:tcPr/>
                </a:tc>
                <a:extLst>
                  <a:ext uri="{0D108BD9-81ED-4DB2-BD59-A6C34878D82A}">
                    <a16:rowId xmlns:a16="http://schemas.microsoft.com/office/drawing/2014/main" val="10001"/>
                  </a:ext>
                </a:extLst>
              </a:tr>
              <a:tr h="51119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 sz="1400" dirty="0">
                          <a:solidFill>
                            <a:schemeClr val="accent4">
                              <a:lumMod val="50000"/>
                            </a:schemeClr>
                          </a:solidFill>
                        </a:rPr>
                        <a:t>Numbers of Top Words</a:t>
                      </a:r>
                      <a:endParaRPr lang="en-US" sz="1400" dirty="0">
                        <a:solidFill>
                          <a:schemeClr val="accent4">
                            <a:lumMod val="50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 sz="1400" dirty="0"/>
                        <a:t>5, 10, 15, … 150</a:t>
                      </a:r>
                    </a:p>
                    <a:p>
                      <a:endParaRPr lang="en-US" sz="1400" dirty="0"/>
                    </a:p>
                  </a:txBody>
                  <a:tcPr/>
                </a:tc>
                <a:extLst>
                  <a:ext uri="{0D108BD9-81ED-4DB2-BD59-A6C34878D82A}">
                    <a16:rowId xmlns:a16="http://schemas.microsoft.com/office/drawing/2014/main" val="10002"/>
                  </a:ext>
                </a:extLst>
              </a:tr>
              <a:tr h="51119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 sz="1400" dirty="0">
                          <a:solidFill>
                            <a:schemeClr val="accent4">
                              <a:lumMod val="50000"/>
                            </a:schemeClr>
                          </a:solidFill>
                        </a:rPr>
                        <a:t>Corpus Type:</a:t>
                      </a:r>
                      <a:endParaRPr lang="en-US" sz="1400" dirty="0">
                        <a:solidFill>
                          <a:schemeClr val="accent4">
                            <a:lumMod val="50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 sz="1400" dirty="0"/>
                        <a:t>Tfidf, Bow, Binary</a:t>
                      </a:r>
                    </a:p>
                    <a:p>
                      <a:endParaRPr lang="en-US" sz="1400" dirty="0"/>
                    </a:p>
                  </a:txBody>
                  <a:tcPr/>
                </a:tc>
                <a:extLst>
                  <a:ext uri="{0D108BD9-81ED-4DB2-BD59-A6C34878D82A}">
                    <a16:rowId xmlns:a16="http://schemas.microsoft.com/office/drawing/2014/main" val="10003"/>
                  </a:ext>
                </a:extLst>
              </a:tr>
              <a:tr h="117345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 sz="1400" dirty="0">
                          <a:solidFill>
                            <a:schemeClr val="accent4">
                              <a:lumMod val="50000"/>
                            </a:schemeClr>
                          </a:solidFill>
                        </a:rPr>
                        <a:t>Measures: </a:t>
                      </a:r>
                    </a:p>
                    <a:p>
                      <a:endParaRPr lang="en-US" sz="1400" dirty="0">
                        <a:solidFill>
                          <a:schemeClr val="accent4">
                            <a:lumMod val="50000"/>
                          </a:schemeClr>
                        </a:solidFill>
                      </a:endParaRPr>
                    </a:p>
                  </a:txBody>
                  <a:tcPr/>
                </a:tc>
                <a:tc>
                  <a:txBody>
                    <a:bodyPr/>
                    <a:lstStyle/>
                    <a:p>
                      <a:pPr marL="457200" lvl="0" indent="-228600" rtl="0">
                        <a:lnSpc>
                          <a:spcPct val="120000"/>
                        </a:lnSpc>
                        <a:spcBef>
                          <a:spcPts val="0"/>
                        </a:spcBef>
                        <a:buChar char="-"/>
                      </a:pPr>
                      <a:r>
                        <a:rPr lang="en" sz="1400" dirty="0"/>
                        <a:t>Co-occurrence based coherence Measure</a:t>
                      </a:r>
                    </a:p>
                    <a:p>
                      <a:pPr marL="457200" lvl="0" indent="-228600" rtl="0">
                        <a:lnSpc>
                          <a:spcPct val="120000"/>
                        </a:lnSpc>
                        <a:spcBef>
                          <a:spcPts val="0"/>
                        </a:spcBef>
                        <a:buChar char="-"/>
                      </a:pPr>
                      <a:r>
                        <a:rPr lang="en" sz="1400" dirty="0"/>
                        <a:t>Tfidf Co-occurrence based coherence Measure</a:t>
                      </a:r>
                    </a:p>
                    <a:p>
                      <a:pPr marL="457200" lvl="0" indent="-228600">
                        <a:lnSpc>
                          <a:spcPct val="120000"/>
                        </a:lnSpc>
                        <a:spcBef>
                          <a:spcPts val="0"/>
                        </a:spcBef>
                        <a:buChar char="-"/>
                      </a:pPr>
                      <a:r>
                        <a:rPr lang="en" sz="1400" dirty="0"/>
                        <a:t>WordNet coherence measures</a:t>
                      </a:r>
                    </a:p>
                    <a:p>
                      <a:endParaRPr lang="en-US" sz="1400"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Coherence Experiment</a:t>
            </a:r>
          </a:p>
        </p:txBody>
      </p:sp>
      <mc:AlternateContent xmlns:mc="http://schemas.openxmlformats.org/markup-compatibility/2006" xmlns:a14="http://schemas.microsoft.com/office/drawing/2010/main">
        <mc:Choice Requires="a14">
          <p:sp>
            <p:nvSpPr>
              <p:cNvPr id="283" name="Shape 283"/>
              <p:cNvSpPr txBox="1">
                <a:spLocks noGrp="1"/>
              </p:cNvSpPr>
              <p:nvPr>
                <p:ph type="body" idx="1"/>
              </p:nvPr>
            </p:nvSpPr>
            <p:spPr>
              <a:prstGeom prst="rect">
                <a:avLst/>
              </a:prstGeom>
            </p:spPr>
            <p:txBody>
              <a:bodyPr lIns="91425" tIns="91425" rIns="91425" bIns="91425" anchor="t" anchorCtr="0">
                <a:noAutofit/>
              </a:bodyPr>
              <a:lstStyle/>
              <a:p>
                <a:pPr lvl="0">
                  <a:lnSpc>
                    <a:spcPct val="120000"/>
                  </a:lnSpc>
                  <a:spcBef>
                    <a:spcPts val="0"/>
                  </a:spcBef>
                  <a:buNone/>
                </a:pPr>
                <a:r>
                  <a:rPr lang="en" sz="1600" dirty="0">
                    <a:solidFill>
                      <a:schemeClr val="accent4">
                        <a:lumMod val="50000"/>
                      </a:schemeClr>
                    </a:solidFill>
                  </a:rPr>
                  <a:t>Number of Top Words:</a:t>
                </a:r>
              </a:p>
              <a:p>
                <a:pPr lvl="0">
                  <a:lnSpc>
                    <a:spcPct val="120000"/>
                  </a:lnSpc>
                  <a:spcBef>
                    <a:spcPts val="0"/>
                  </a:spcBef>
                  <a:buNone/>
                </a:pPr>
                <a:r>
                  <a:rPr lang="en" sz="1600" dirty="0">
                    <a:solidFill>
                      <a:schemeClr val="accent4">
                        <a:lumMod val="50000"/>
                      </a:schemeClr>
                    </a:solidFill>
                  </a:rPr>
                  <a:t>	    </a:t>
                </a:r>
                <a:r>
                  <a:rPr lang="en" sz="1600" dirty="0"/>
                  <a:t>For each set of topics (t1, t2…tn):</a:t>
                </a:r>
              </a:p>
              <a:p>
                <a:pPr lvl="1">
                  <a:lnSpc>
                    <a:spcPct val="120000"/>
                  </a:lnSpc>
                  <a:buNone/>
                </a:pPr>
                <a:r>
                  <a:rPr lang="en" sz="1600" dirty="0"/>
                  <a:t>Topic-set Coherence Value =   </a:t>
                </a:r>
                <a14:m>
                  <m:oMath xmlns:m="http://schemas.openxmlformats.org/officeDocument/2006/math">
                    <m:f>
                      <m:fPr>
                        <m:ctrlPr>
                          <a:rPr lang="en" sz="1600" i="1">
                            <a:latin typeface="Cambria Math" panose="02040503050406030204" pitchFamily="18" charset="0"/>
                            <a:ea typeface="Cambria Math" panose="02040503050406030204" pitchFamily="18" charset="0"/>
                          </a:rPr>
                        </m:ctrlPr>
                      </m:fPr>
                      <m:num>
                        <m:r>
                          <m:rPr>
                            <m:nor/>
                          </m:rPr>
                          <a:rPr lang="en-US" sz="1600" dirty="0">
                            <a:latin typeface="Cambria Math" panose="02040503050406030204" pitchFamily="18" charset="0"/>
                            <a:ea typeface="Cambria Math" panose="02040503050406030204" pitchFamily="18" charset="0"/>
                          </a:rPr>
                          <m:t>coh</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t</m:t>
                        </m:r>
                        <m:r>
                          <m:rPr>
                            <m:nor/>
                          </m:rPr>
                          <a:rPr lang="en-US" sz="1600" b="0" i="0" dirty="0" smtClean="0">
                            <a:latin typeface="Cambria Math" panose="02040503050406030204" pitchFamily="18" charset="0"/>
                            <a:ea typeface="Cambria Math" panose="02040503050406030204" pitchFamily="18" charset="0"/>
                          </a:rPr>
                          <m:t>1</m:t>
                        </m:r>
                        <m:r>
                          <m:rPr>
                            <m:nor/>
                          </m:rPr>
                          <a:rPr lang="en" sz="1600" dirty="0">
                            <a:latin typeface="Cambria Math" panose="02040503050406030204" pitchFamily="18" charset="0"/>
                            <a:ea typeface="Cambria Math" panose="02040503050406030204" pitchFamily="18" charset="0"/>
                          </a:rPr>
                          <m:t>) + </m:t>
                        </m:r>
                        <m:r>
                          <m:rPr>
                            <m:nor/>
                          </m:rPr>
                          <a:rPr lang="en-US" sz="1600" dirty="0">
                            <a:latin typeface="Cambria Math" panose="02040503050406030204" pitchFamily="18" charset="0"/>
                            <a:ea typeface="Cambria Math" panose="02040503050406030204" pitchFamily="18" charset="0"/>
                          </a:rPr>
                          <m:t>coh</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t</m:t>
                        </m:r>
                        <m:r>
                          <m:rPr>
                            <m:nor/>
                          </m:rPr>
                          <a:rPr lang="en-US" sz="1600" b="0" i="0" dirty="0" smtClean="0">
                            <a:latin typeface="Cambria Math" panose="02040503050406030204" pitchFamily="18" charset="0"/>
                            <a:ea typeface="Cambria Math" panose="02040503050406030204" pitchFamily="18" charset="0"/>
                          </a:rPr>
                          <m:t>2</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m:t>
                        </m:r>
                        <m:r>
                          <m:rPr>
                            <m:nor/>
                          </m:rPr>
                          <a:rPr lang="en-US" sz="1600" dirty="0">
                            <a:latin typeface="Cambria Math" panose="02040503050406030204" pitchFamily="18" charset="0"/>
                            <a:ea typeface="Cambria Math" panose="02040503050406030204" pitchFamily="18" charset="0"/>
                          </a:rPr>
                          <m:t>coh</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tn</m:t>
                        </m:r>
                        <m:r>
                          <m:rPr>
                            <m:nor/>
                          </m:rPr>
                          <a:rPr lang="en" sz="1600" dirty="0">
                            <a:latin typeface="Cambria Math" panose="02040503050406030204" pitchFamily="18" charset="0"/>
                            <a:ea typeface="Cambria Math" panose="02040503050406030204" pitchFamily="18" charset="0"/>
                          </a:rPr>
                          <m:t>)</m:t>
                        </m:r>
                      </m:num>
                      <m:den>
                        <m:r>
                          <a:rPr lang="en-US" sz="1600" b="0" i="1" dirty="0" smtClean="0">
                            <a:latin typeface="Cambria Math" panose="02040503050406030204" pitchFamily="18" charset="0"/>
                            <a:ea typeface="Cambria Math" panose="02040503050406030204" pitchFamily="18" charset="0"/>
                          </a:rPr>
                          <m:t>𝑛</m:t>
                        </m:r>
                      </m:den>
                    </m:f>
                  </m:oMath>
                </a14:m>
                <a:endParaRPr lang="en" sz="1600" dirty="0">
                  <a:solidFill>
                    <a:schemeClr val="accent4">
                      <a:lumMod val="50000"/>
                    </a:schemeClr>
                  </a:solidFill>
                </a:endParaRPr>
              </a:p>
              <a:p>
                <a:pPr lvl="1">
                  <a:lnSpc>
                    <a:spcPct val="120000"/>
                  </a:lnSpc>
                  <a:buNone/>
                </a:pPr>
                <a:r>
                  <a:rPr lang="en" sz="1600" dirty="0"/>
                  <a:t>Baseline – Random words</a:t>
                </a:r>
              </a:p>
              <a:p>
                <a:pPr lvl="0">
                  <a:lnSpc>
                    <a:spcPct val="120000"/>
                  </a:lnSpc>
                  <a:spcBef>
                    <a:spcPts val="0"/>
                  </a:spcBef>
                  <a:buNone/>
                </a:pPr>
                <a:r>
                  <a:rPr lang="en" sz="1600" dirty="0">
                    <a:solidFill>
                      <a:schemeClr val="accent4">
                        <a:lumMod val="50000"/>
                      </a:schemeClr>
                    </a:solidFill>
                  </a:rPr>
                  <a:t>Number of Topics &amp; Corpus Type:</a:t>
                </a:r>
              </a:p>
              <a:p>
                <a:pPr lvl="1">
                  <a:lnSpc>
                    <a:spcPct val="120000"/>
                  </a:lnSpc>
                  <a:buNone/>
                </a:pPr>
                <a:r>
                  <a:rPr lang="en" sz="1600" dirty="0"/>
                  <a:t>For each set of topics (t1, t2…tn):</a:t>
                </a:r>
              </a:p>
              <a:p>
                <a:pPr lvl="1">
                  <a:lnSpc>
                    <a:spcPct val="120000"/>
                  </a:lnSpc>
                  <a:buNone/>
                </a:pPr>
                <a:r>
                  <a:rPr lang="en" sz="1600" dirty="0"/>
                  <a:t>Topic-set Coherence Value =   </a:t>
                </a:r>
                <a14:m>
                  <m:oMath xmlns:m="http://schemas.openxmlformats.org/officeDocument/2006/math">
                    <m:f>
                      <m:fPr>
                        <m:ctrlPr>
                          <a:rPr lang="en" sz="1600" i="1" smtClean="0">
                            <a:latin typeface="Cambria Math" panose="02040503050406030204" pitchFamily="18" charset="0"/>
                            <a:ea typeface="Cambria Math" panose="02040503050406030204" pitchFamily="18" charset="0"/>
                          </a:rPr>
                        </m:ctrlPr>
                      </m:fPr>
                      <m:num>
                        <m:r>
                          <m:rPr>
                            <m:nor/>
                          </m:rPr>
                          <a:rPr lang="en-US" sz="1600" b="0" i="0" dirty="0" smtClean="0">
                            <a:latin typeface="Cambria Math" panose="02040503050406030204" pitchFamily="18" charset="0"/>
                            <a:ea typeface="Cambria Math" panose="02040503050406030204" pitchFamily="18" charset="0"/>
                          </a:rPr>
                          <m:t>coh</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t</m:t>
                        </m:r>
                        <m:r>
                          <m:rPr>
                            <m:nor/>
                          </m:rPr>
                          <a:rPr lang="en-US" sz="1600" b="0" i="0" dirty="0" smtClean="0">
                            <a:latin typeface="Cambria Math" panose="02040503050406030204" pitchFamily="18" charset="0"/>
                            <a:ea typeface="Cambria Math" panose="02040503050406030204" pitchFamily="18" charset="0"/>
                          </a:rPr>
                          <m:t>1</m:t>
                        </m:r>
                        <m:r>
                          <m:rPr>
                            <m:nor/>
                          </m:rPr>
                          <a:rPr lang="en" sz="1600" dirty="0">
                            <a:latin typeface="Cambria Math" panose="02040503050406030204" pitchFamily="18" charset="0"/>
                            <a:ea typeface="Cambria Math" panose="02040503050406030204" pitchFamily="18" charset="0"/>
                          </a:rPr>
                          <m:t>) + </m:t>
                        </m:r>
                        <m:r>
                          <m:rPr>
                            <m:nor/>
                          </m:rPr>
                          <a:rPr lang="en-US" sz="1600" b="0" i="0" dirty="0" smtClean="0">
                            <a:latin typeface="Cambria Math" panose="02040503050406030204" pitchFamily="18" charset="0"/>
                            <a:ea typeface="Cambria Math" panose="02040503050406030204" pitchFamily="18" charset="0"/>
                          </a:rPr>
                          <m:t>coh</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t</m:t>
                        </m:r>
                        <m:r>
                          <m:rPr>
                            <m:nor/>
                          </m:rPr>
                          <a:rPr lang="en-US" sz="1600" b="0" i="0" dirty="0" smtClean="0">
                            <a:latin typeface="Cambria Math" panose="02040503050406030204" pitchFamily="18" charset="0"/>
                            <a:ea typeface="Cambria Math" panose="02040503050406030204" pitchFamily="18" charset="0"/>
                          </a:rPr>
                          <m:t>2</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m:t>
                        </m:r>
                        <m:r>
                          <m:rPr>
                            <m:nor/>
                          </m:rPr>
                          <a:rPr lang="en-US" sz="1600" b="0" i="0" dirty="0" smtClean="0">
                            <a:latin typeface="Cambria Math" panose="02040503050406030204" pitchFamily="18" charset="0"/>
                            <a:ea typeface="Cambria Math" panose="02040503050406030204" pitchFamily="18" charset="0"/>
                          </a:rPr>
                          <m:t>coh</m:t>
                        </m:r>
                        <m:r>
                          <m:rPr>
                            <m:nor/>
                          </m:rPr>
                          <a:rPr lang="en" sz="1600" dirty="0">
                            <a:latin typeface="Cambria Math" panose="02040503050406030204" pitchFamily="18" charset="0"/>
                            <a:ea typeface="Cambria Math" panose="02040503050406030204" pitchFamily="18" charset="0"/>
                          </a:rPr>
                          <m:t>(</m:t>
                        </m:r>
                        <m:r>
                          <m:rPr>
                            <m:nor/>
                          </m:rPr>
                          <a:rPr lang="en" sz="1600" dirty="0">
                            <a:latin typeface="Cambria Math" panose="02040503050406030204" pitchFamily="18" charset="0"/>
                            <a:ea typeface="Cambria Math" panose="02040503050406030204" pitchFamily="18" charset="0"/>
                          </a:rPr>
                          <m:t>tn</m:t>
                        </m:r>
                        <m:r>
                          <m:rPr>
                            <m:nor/>
                          </m:rPr>
                          <a:rPr lang="en" sz="1600" dirty="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𝑛</m:t>
                        </m:r>
                      </m:den>
                    </m:f>
                  </m:oMath>
                </a14:m>
                <a:endParaRPr lang="en" sz="1600" dirty="0">
                  <a:latin typeface="Cambria Math" panose="02040503050406030204" pitchFamily="18" charset="0"/>
                  <a:ea typeface="Cambria Math" panose="02040503050406030204" pitchFamily="18" charset="0"/>
                </a:endParaRPr>
              </a:p>
              <a:p>
                <a:pPr lvl="0">
                  <a:lnSpc>
                    <a:spcPct val="120000"/>
                  </a:lnSpc>
                  <a:spcBef>
                    <a:spcPts val="0"/>
                  </a:spcBef>
                  <a:buNone/>
                </a:pPr>
                <a:r>
                  <a:rPr lang="en-US" sz="1600" dirty="0">
                    <a:solidFill>
                      <a:schemeClr val="accent4">
                        <a:lumMod val="50000"/>
                      </a:schemeClr>
                    </a:solidFill>
                  </a:rPr>
                  <a:t>Measures Correlation</a:t>
                </a:r>
              </a:p>
              <a:p>
                <a:pPr lvl="1">
                  <a:lnSpc>
                    <a:spcPct val="120000"/>
                  </a:lnSpc>
                  <a:buNone/>
                </a:pPr>
                <a:r>
                  <a:rPr lang="en-US" sz="1600" dirty="0"/>
                  <a:t>- Pearson Correlation</a:t>
                </a:r>
              </a:p>
              <a:p>
                <a:pPr lvl="1">
                  <a:lnSpc>
                    <a:spcPct val="120000"/>
                  </a:lnSpc>
                  <a:buNone/>
                </a:pPr>
                <a:r>
                  <a:rPr lang="en-US" sz="1600" dirty="0"/>
                  <a:t>- Kendall’s Tau Ranking Correlation</a:t>
                </a:r>
              </a:p>
            </p:txBody>
          </p:sp>
        </mc:Choice>
        <mc:Fallback xmlns="">
          <p:sp>
            <p:nvSpPr>
              <p:cNvPr id="283" name="Shape 283"/>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358" b="-2500"/>
                </a:stretch>
              </a:blipFill>
            </p:spPr>
            <p:txBody>
              <a:bodyPr/>
              <a:lstStyle/>
              <a:p>
                <a:r>
                  <a:rPr lang="en-US">
                    <a:noFill/>
                  </a:rPr>
                  <a:t> </a:t>
                </a:r>
              </a:p>
            </p:txBody>
          </p:sp>
        </mc:Fallback>
      </mc:AlternateContent>
    </p:spTree>
    <p:extLst>
      <p:ext uri="{BB962C8B-B14F-4D97-AF65-F5344CB8AC3E}">
        <p14:creationId xmlns:p14="http://schemas.microsoft.com/office/powerpoint/2010/main" val="3164721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4">
                    <a:lumMod val="50000"/>
                  </a:schemeClr>
                </a:solidFill>
              </a:rPr>
              <a:t>Coherence Experiment</a:t>
            </a:r>
          </a:p>
        </p:txBody>
      </p:sp>
      <p:sp>
        <p:nvSpPr>
          <p:cNvPr id="3" name="TextBox 2"/>
          <p:cNvSpPr txBox="1"/>
          <p:nvPr/>
        </p:nvSpPr>
        <p:spPr>
          <a:xfrm>
            <a:off x="784615" y="1404046"/>
            <a:ext cx="2442332" cy="294817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30000"/>
              </a:lnSpc>
            </a:pPr>
            <a:r>
              <a:rPr lang="en-US" sz="1200" dirty="0">
                <a:solidFill>
                  <a:schemeClr val="accent2"/>
                </a:solidFill>
              </a:rPr>
              <a:t>Coherent Topic</a:t>
            </a:r>
          </a:p>
          <a:p>
            <a:pPr>
              <a:lnSpc>
                <a:spcPct val="130000"/>
              </a:lnSpc>
            </a:pPr>
            <a:r>
              <a:rPr lang="en-US" sz="1200" dirty="0">
                <a:solidFill>
                  <a:schemeClr val="accent2"/>
                </a:solidFill>
              </a:rPr>
              <a:t>TC: -70.089</a:t>
            </a:r>
          </a:p>
          <a:p>
            <a:pPr>
              <a:lnSpc>
                <a:spcPct val="130000"/>
              </a:lnSpc>
            </a:pPr>
            <a:r>
              <a:rPr lang="en-US" sz="1200" dirty="0">
                <a:solidFill>
                  <a:schemeClr val="bg1">
                    <a:lumMod val="50000"/>
                  </a:schemeClr>
                </a:solidFill>
              </a:rPr>
              <a:t>bank : 0.0279657465152</a:t>
            </a:r>
          </a:p>
          <a:p>
            <a:pPr>
              <a:lnSpc>
                <a:spcPct val="130000"/>
              </a:lnSpc>
            </a:pPr>
            <a:r>
              <a:rPr lang="en-US" sz="1200" dirty="0">
                <a:solidFill>
                  <a:schemeClr val="bg1">
                    <a:lumMod val="50000"/>
                  </a:schemeClr>
                </a:solidFill>
              </a:rPr>
              <a:t>rate : 0.023811830955</a:t>
            </a:r>
          </a:p>
          <a:p>
            <a:pPr>
              <a:lnSpc>
                <a:spcPct val="130000"/>
              </a:lnSpc>
            </a:pPr>
            <a:r>
              <a:rPr lang="en-US" sz="1200" dirty="0" err="1">
                <a:solidFill>
                  <a:schemeClr val="bg1">
                    <a:lumMod val="50000"/>
                  </a:schemeClr>
                </a:solidFill>
              </a:rPr>
              <a:t>pct</a:t>
            </a:r>
            <a:r>
              <a:rPr lang="en-US" sz="1200" dirty="0">
                <a:solidFill>
                  <a:schemeClr val="bg1">
                    <a:lumMod val="50000"/>
                  </a:schemeClr>
                </a:solidFill>
              </a:rPr>
              <a:t> : 0.0156586442573</a:t>
            </a:r>
          </a:p>
          <a:p>
            <a:pPr>
              <a:lnSpc>
                <a:spcPct val="130000"/>
              </a:lnSpc>
            </a:pPr>
            <a:r>
              <a:rPr lang="en-US" sz="1200" dirty="0">
                <a:solidFill>
                  <a:schemeClr val="bg1">
                    <a:lumMod val="50000"/>
                  </a:schemeClr>
                </a:solidFill>
              </a:rPr>
              <a:t>dollar : 0.0134510791657</a:t>
            </a:r>
          </a:p>
          <a:p>
            <a:pPr>
              <a:lnSpc>
                <a:spcPct val="130000"/>
              </a:lnSpc>
            </a:pPr>
            <a:r>
              <a:rPr lang="en-US" sz="1200" dirty="0">
                <a:solidFill>
                  <a:schemeClr val="bg1">
                    <a:lumMod val="50000"/>
                  </a:schemeClr>
                </a:solidFill>
              </a:rPr>
              <a:t>market : 0.0132709087771</a:t>
            </a:r>
          </a:p>
          <a:p>
            <a:pPr>
              <a:lnSpc>
                <a:spcPct val="130000"/>
              </a:lnSpc>
            </a:pPr>
            <a:r>
              <a:rPr lang="en-US" sz="1200" dirty="0">
                <a:solidFill>
                  <a:schemeClr val="bg1">
                    <a:lumMod val="50000"/>
                  </a:schemeClr>
                </a:solidFill>
              </a:rPr>
              <a:t>currency : 0.00921212587181</a:t>
            </a:r>
          </a:p>
          <a:p>
            <a:pPr>
              <a:lnSpc>
                <a:spcPct val="130000"/>
              </a:lnSpc>
            </a:pPr>
            <a:r>
              <a:rPr lang="en-US" sz="1200" dirty="0" err="1">
                <a:solidFill>
                  <a:schemeClr val="bg1">
                    <a:lumMod val="50000"/>
                  </a:schemeClr>
                </a:solidFill>
              </a:rPr>
              <a:t>u.s.</a:t>
            </a:r>
            <a:r>
              <a:rPr lang="en-US" sz="1200" dirty="0">
                <a:solidFill>
                  <a:schemeClr val="bg1">
                    <a:lumMod val="50000"/>
                  </a:schemeClr>
                </a:solidFill>
              </a:rPr>
              <a:t> : 0.00859911745669</a:t>
            </a:r>
          </a:p>
          <a:p>
            <a:pPr>
              <a:lnSpc>
                <a:spcPct val="130000"/>
              </a:lnSpc>
            </a:pPr>
            <a:r>
              <a:rPr lang="en-US" sz="1200" dirty="0">
                <a:solidFill>
                  <a:schemeClr val="bg1">
                    <a:lumMod val="50000"/>
                  </a:schemeClr>
                </a:solidFill>
              </a:rPr>
              <a:t>exchange : 0.00802242679236</a:t>
            </a:r>
          </a:p>
          <a:p>
            <a:pPr>
              <a:lnSpc>
                <a:spcPct val="130000"/>
              </a:lnSpc>
            </a:pPr>
            <a:r>
              <a:rPr lang="en-US" sz="1200" dirty="0">
                <a:solidFill>
                  <a:schemeClr val="bg1">
                    <a:lumMod val="50000"/>
                  </a:schemeClr>
                </a:solidFill>
              </a:rPr>
              <a:t>cut : 0.00696400103261</a:t>
            </a:r>
          </a:p>
          <a:p>
            <a:pPr>
              <a:lnSpc>
                <a:spcPct val="130000"/>
              </a:lnSpc>
            </a:pPr>
            <a:r>
              <a:rPr lang="en-US" sz="1200" dirty="0">
                <a:solidFill>
                  <a:schemeClr val="bg1">
                    <a:lumMod val="50000"/>
                  </a:schemeClr>
                </a:solidFill>
              </a:rPr>
              <a:t>mark : 0.00672299580672</a:t>
            </a:r>
          </a:p>
        </p:txBody>
      </p:sp>
      <p:sp>
        <p:nvSpPr>
          <p:cNvPr id="5" name="TextBox 4"/>
          <p:cNvSpPr txBox="1"/>
          <p:nvPr/>
        </p:nvSpPr>
        <p:spPr>
          <a:xfrm>
            <a:off x="4524806" y="1404046"/>
            <a:ext cx="2369559" cy="297312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nSpc>
                <a:spcPct val="130000"/>
              </a:lnSpc>
            </a:pPr>
            <a:r>
              <a:rPr lang="en-US" sz="1200" dirty="0">
                <a:solidFill>
                  <a:schemeClr val="accent2"/>
                </a:solidFill>
              </a:rPr>
              <a:t>Incoherence Topic</a:t>
            </a:r>
          </a:p>
          <a:p>
            <a:pPr>
              <a:lnSpc>
                <a:spcPct val="130000"/>
              </a:lnSpc>
            </a:pPr>
            <a:r>
              <a:rPr lang="en-US" sz="1200" dirty="0">
                <a:solidFill>
                  <a:schemeClr val="accent2"/>
                </a:solidFill>
              </a:rPr>
              <a:t>TC: -149.210028238</a:t>
            </a:r>
          </a:p>
          <a:p>
            <a:pPr>
              <a:lnSpc>
                <a:spcPct val="130000"/>
              </a:lnSpc>
            </a:pPr>
            <a:r>
              <a:rPr lang="en-US" sz="1200" dirty="0">
                <a:solidFill>
                  <a:schemeClr val="bg1">
                    <a:lumMod val="50000"/>
                  </a:schemeClr>
                </a:solidFill>
              </a:rPr>
              <a:t>three-for-two : 0.00510543190802</a:t>
            </a:r>
          </a:p>
          <a:p>
            <a:pPr>
              <a:lnSpc>
                <a:spcPct val="130000"/>
              </a:lnSpc>
            </a:pPr>
            <a:r>
              <a:rPr lang="en-US" sz="1200" u="sng" dirty="0" err="1">
                <a:solidFill>
                  <a:schemeClr val="bg1">
                    <a:lumMod val="50000"/>
                  </a:schemeClr>
                </a:solidFill>
              </a:rPr>
              <a:t>pct</a:t>
            </a:r>
            <a:r>
              <a:rPr lang="en-US" sz="1200" dirty="0">
                <a:solidFill>
                  <a:schemeClr val="bg1">
                    <a:lumMod val="50000"/>
                  </a:schemeClr>
                </a:solidFill>
              </a:rPr>
              <a:t> : 0.00441486771091</a:t>
            </a:r>
          </a:p>
          <a:p>
            <a:pPr>
              <a:lnSpc>
                <a:spcPct val="130000"/>
              </a:lnSpc>
            </a:pPr>
            <a:r>
              <a:rPr lang="en-US" sz="1200" u="sng" dirty="0">
                <a:solidFill>
                  <a:schemeClr val="bg1">
                    <a:lumMod val="50000"/>
                  </a:schemeClr>
                </a:solidFill>
              </a:rPr>
              <a:t>rise</a:t>
            </a:r>
            <a:r>
              <a:rPr lang="en-US" sz="1200" dirty="0">
                <a:solidFill>
                  <a:schemeClr val="bg1">
                    <a:lumMod val="50000"/>
                  </a:schemeClr>
                </a:solidFill>
              </a:rPr>
              <a:t> : 0.00413571122315</a:t>
            </a:r>
          </a:p>
          <a:p>
            <a:pPr>
              <a:lnSpc>
                <a:spcPct val="130000"/>
              </a:lnSpc>
            </a:pPr>
            <a:r>
              <a:rPr lang="en-US" sz="1200" dirty="0" err="1">
                <a:solidFill>
                  <a:schemeClr val="bg1">
                    <a:lumMod val="50000"/>
                  </a:schemeClr>
                </a:solidFill>
              </a:rPr>
              <a:t>february</a:t>
            </a:r>
            <a:r>
              <a:rPr lang="en-US" sz="1200" dirty="0">
                <a:solidFill>
                  <a:schemeClr val="bg1">
                    <a:lumMod val="50000"/>
                  </a:schemeClr>
                </a:solidFill>
              </a:rPr>
              <a:t> : 0.00403229866795</a:t>
            </a:r>
          </a:p>
          <a:p>
            <a:pPr>
              <a:lnSpc>
                <a:spcPct val="130000"/>
              </a:lnSpc>
            </a:pPr>
            <a:r>
              <a:rPr lang="en-US" sz="1200" dirty="0" err="1">
                <a:solidFill>
                  <a:schemeClr val="bg1">
                    <a:lumMod val="50000"/>
                  </a:schemeClr>
                </a:solidFill>
              </a:rPr>
              <a:t>january</a:t>
            </a:r>
            <a:r>
              <a:rPr lang="en-US" sz="1200" dirty="0">
                <a:solidFill>
                  <a:schemeClr val="bg1">
                    <a:lumMod val="50000"/>
                  </a:schemeClr>
                </a:solidFill>
              </a:rPr>
              <a:t> : 0.00330294977387</a:t>
            </a:r>
          </a:p>
          <a:p>
            <a:pPr>
              <a:lnSpc>
                <a:spcPct val="130000"/>
              </a:lnSpc>
            </a:pPr>
            <a:r>
              <a:rPr lang="en-US" sz="1200" u="sng" dirty="0" err="1">
                <a:solidFill>
                  <a:schemeClr val="bg1">
                    <a:lumMod val="50000"/>
                  </a:schemeClr>
                </a:solidFill>
              </a:rPr>
              <a:t>writedown</a:t>
            </a:r>
            <a:r>
              <a:rPr lang="en-US" sz="1200" u="sng" dirty="0">
                <a:solidFill>
                  <a:schemeClr val="bg1">
                    <a:lumMod val="50000"/>
                  </a:schemeClr>
                </a:solidFill>
              </a:rPr>
              <a:t> </a:t>
            </a:r>
            <a:r>
              <a:rPr lang="en-US" sz="1200" dirty="0">
                <a:solidFill>
                  <a:schemeClr val="bg1">
                    <a:lumMod val="50000"/>
                  </a:schemeClr>
                </a:solidFill>
              </a:rPr>
              <a:t>: 0.00293321731826</a:t>
            </a:r>
          </a:p>
          <a:p>
            <a:pPr>
              <a:lnSpc>
                <a:spcPct val="130000"/>
              </a:lnSpc>
            </a:pPr>
            <a:r>
              <a:rPr lang="en-US" sz="1200" u="sng" dirty="0" err="1">
                <a:solidFill>
                  <a:schemeClr val="bg1">
                    <a:lumMod val="50000"/>
                  </a:schemeClr>
                </a:solidFill>
              </a:rPr>
              <a:t>africa</a:t>
            </a:r>
            <a:r>
              <a:rPr lang="en-US" sz="1200" dirty="0">
                <a:solidFill>
                  <a:schemeClr val="bg1">
                    <a:lumMod val="50000"/>
                  </a:schemeClr>
                </a:solidFill>
              </a:rPr>
              <a:t> : 0.00290027441263</a:t>
            </a:r>
          </a:p>
          <a:p>
            <a:pPr>
              <a:lnSpc>
                <a:spcPct val="130000"/>
              </a:lnSpc>
            </a:pPr>
            <a:r>
              <a:rPr lang="en-US" sz="1200" dirty="0">
                <a:solidFill>
                  <a:schemeClr val="bg1">
                    <a:lumMod val="50000"/>
                  </a:schemeClr>
                </a:solidFill>
              </a:rPr>
              <a:t>mthly : 0.00289415081164</a:t>
            </a:r>
          </a:p>
          <a:p>
            <a:pPr>
              <a:lnSpc>
                <a:spcPct val="130000"/>
              </a:lnSpc>
            </a:pPr>
            <a:r>
              <a:rPr lang="en-US" sz="1200" u="sng" dirty="0">
                <a:solidFill>
                  <a:schemeClr val="bg1">
                    <a:lumMod val="50000"/>
                  </a:schemeClr>
                </a:solidFill>
              </a:rPr>
              <a:t>rand </a:t>
            </a:r>
            <a:r>
              <a:rPr lang="en-US" sz="1200" dirty="0">
                <a:solidFill>
                  <a:schemeClr val="bg1">
                    <a:lumMod val="50000"/>
                  </a:schemeClr>
                </a:solidFill>
              </a:rPr>
              <a:t>: 0.00283650905673</a:t>
            </a:r>
          </a:p>
          <a:p>
            <a:pPr>
              <a:lnSpc>
                <a:spcPct val="130000"/>
              </a:lnSpc>
            </a:pPr>
            <a:r>
              <a:rPr lang="en-US" sz="1200" dirty="0">
                <a:solidFill>
                  <a:schemeClr val="bg1">
                    <a:lumMod val="50000"/>
                  </a:schemeClr>
                </a:solidFill>
              </a:rPr>
              <a:t>year-on-year : 0.00256394193525</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Outline</a:t>
            </a:r>
          </a:p>
        </p:txBody>
      </p:sp>
      <p:sp>
        <p:nvSpPr>
          <p:cNvPr id="3" name="Text Placeholder 2"/>
          <p:cNvSpPr>
            <a:spLocks noGrp="1"/>
          </p:cNvSpPr>
          <p:nvPr>
            <p:ph type="body" idx="1"/>
          </p:nvPr>
        </p:nvSpPr>
        <p:spPr/>
        <p:txBody>
          <a:bodyPr>
            <a:normAutofit lnSpcReduction="10000"/>
          </a:bodyPr>
          <a:lstStyle/>
          <a:p>
            <a:pPr>
              <a:lnSpc>
                <a:spcPct val="140000"/>
              </a:lnSpc>
            </a:pPr>
            <a:r>
              <a:rPr lang="en-US" sz="2400" dirty="0">
                <a:solidFill>
                  <a:schemeClr val="bg1">
                    <a:lumMod val="75000"/>
                  </a:schemeClr>
                </a:solidFill>
              </a:rPr>
              <a:t>Background</a:t>
            </a:r>
          </a:p>
          <a:p>
            <a:pPr>
              <a:lnSpc>
                <a:spcPct val="140000"/>
              </a:lnSpc>
            </a:pPr>
            <a:r>
              <a:rPr lang="en-US" sz="2400" dirty="0">
                <a:solidFill>
                  <a:schemeClr val="bg1">
                    <a:lumMod val="75000"/>
                  </a:schemeClr>
                </a:solidFill>
              </a:rPr>
              <a:t>Distance Experiments</a:t>
            </a:r>
          </a:p>
          <a:p>
            <a:pPr>
              <a:lnSpc>
                <a:spcPct val="140000"/>
              </a:lnSpc>
            </a:pPr>
            <a:r>
              <a:rPr lang="en-US" sz="2400" dirty="0">
                <a:solidFill>
                  <a:schemeClr val="accent4">
                    <a:lumMod val="50000"/>
                  </a:schemeClr>
                </a:solidFill>
              </a:rPr>
              <a:t>Coherence Experiments</a:t>
            </a:r>
          </a:p>
          <a:p>
            <a:pPr>
              <a:lnSpc>
                <a:spcPct val="140000"/>
              </a:lnSpc>
              <a:buFontTx/>
              <a:buChar char="-"/>
            </a:pPr>
            <a:r>
              <a:rPr lang="en-US" sz="1600" dirty="0">
                <a:solidFill>
                  <a:schemeClr val="tx1">
                    <a:lumMod val="50000"/>
                  </a:schemeClr>
                </a:solidFill>
              </a:rPr>
              <a:t>How number of top words influence coherence</a:t>
            </a:r>
          </a:p>
          <a:p>
            <a:pPr>
              <a:lnSpc>
                <a:spcPct val="140000"/>
              </a:lnSpc>
              <a:buFontTx/>
              <a:buChar char="-"/>
            </a:pPr>
            <a:r>
              <a:rPr lang="en-US" sz="1600" dirty="0">
                <a:solidFill>
                  <a:schemeClr val="bg1">
                    <a:lumMod val="75000"/>
                  </a:schemeClr>
                </a:solidFill>
              </a:rPr>
              <a:t>How number of topics influence coherence</a:t>
            </a:r>
          </a:p>
          <a:p>
            <a:pPr>
              <a:lnSpc>
                <a:spcPct val="140000"/>
              </a:lnSpc>
              <a:buFontTx/>
              <a:buChar char="-"/>
            </a:pPr>
            <a:r>
              <a:rPr lang="en-US" sz="1600" dirty="0">
                <a:solidFill>
                  <a:schemeClr val="tx1">
                    <a:lumMod val="50000"/>
                  </a:schemeClr>
                </a:solidFill>
              </a:rPr>
              <a:t>How corpus types influence coherence </a:t>
            </a:r>
          </a:p>
          <a:p>
            <a:pPr>
              <a:lnSpc>
                <a:spcPct val="140000"/>
              </a:lnSpc>
              <a:buFontTx/>
              <a:buChar char="-"/>
            </a:pPr>
            <a:r>
              <a:rPr lang="en-US" sz="1600" dirty="0">
                <a:solidFill>
                  <a:schemeClr val="bg1">
                    <a:lumMod val="75000"/>
                  </a:schemeClr>
                </a:solidFill>
              </a:rPr>
              <a:t>Correlations among different measures</a:t>
            </a:r>
          </a:p>
          <a:p>
            <a:pPr>
              <a:lnSpc>
                <a:spcPct val="140000"/>
              </a:lnSpc>
            </a:pPr>
            <a:r>
              <a:rPr lang="en-US" sz="2400" dirty="0">
                <a:solidFill>
                  <a:schemeClr val="bg1">
                    <a:lumMod val="75000"/>
                  </a:schemeClr>
                </a:solidFill>
              </a:rPr>
              <a:t>Discussion</a:t>
            </a:r>
          </a:p>
        </p:txBody>
      </p:sp>
    </p:spTree>
    <p:extLst>
      <p:ext uri="{BB962C8B-B14F-4D97-AF65-F5344CB8AC3E}">
        <p14:creationId xmlns:p14="http://schemas.microsoft.com/office/powerpoint/2010/main" val="1569153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4">
                    <a:lumMod val="50000"/>
                  </a:schemeClr>
                </a:solidFill>
              </a:rPr>
              <a:t>Coherence Results – Co-occurence</a:t>
            </a:r>
          </a:p>
        </p:txBody>
      </p:sp>
      <p:pic>
        <p:nvPicPr>
          <p:cNvPr id="6" name="Shape 227" descr="tc.png"/>
          <p:cNvPicPr preferRelativeResize="0"/>
          <p:nvPr/>
        </p:nvPicPr>
        <p:blipFill rotWithShape="1">
          <a:blip r:embed="rId3">
            <a:alphaModFix/>
          </a:blip>
          <a:srcRect r="1117"/>
          <a:stretch/>
        </p:blipFill>
        <p:spPr>
          <a:xfrm>
            <a:off x="873965" y="4212150"/>
            <a:ext cx="2582440" cy="832722"/>
          </a:xfrm>
          <a:prstGeom prst="rect">
            <a:avLst/>
          </a:prstGeom>
          <a:noFill/>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678" y="1486638"/>
            <a:ext cx="3783473" cy="2837604"/>
          </a:xfrm>
          <a:prstGeom prst="rect">
            <a:avLst/>
          </a:prstGeom>
        </p:spPr>
      </p:pic>
      <p:sp>
        <p:nvSpPr>
          <p:cNvPr id="2" name="TextBox 1"/>
          <p:cNvSpPr txBox="1"/>
          <p:nvPr/>
        </p:nvSpPr>
        <p:spPr>
          <a:xfrm>
            <a:off x="2062929" y="1064365"/>
            <a:ext cx="4559261" cy="307777"/>
          </a:xfrm>
          <a:prstGeom prst="rect">
            <a:avLst/>
          </a:prstGeom>
          <a:noFill/>
        </p:spPr>
        <p:txBody>
          <a:bodyPr wrap="none" rtlCol="0">
            <a:spAutoFit/>
          </a:bodyPr>
          <a:lstStyle/>
          <a:p>
            <a:pPr algn="ctr"/>
            <a:r>
              <a:rPr lang="en-US" dirty="0">
                <a:solidFill>
                  <a:schemeClr val="tx1"/>
                </a:solidFill>
              </a:rPr>
              <a:t>The number of top words does not influence coherence</a:t>
            </a:r>
          </a:p>
        </p:txBody>
      </p:sp>
      <p:pic>
        <p:nvPicPr>
          <p:cNvPr id="9" name="Shape 227" descr="tc.png"/>
          <p:cNvPicPr preferRelativeResize="0"/>
          <p:nvPr/>
        </p:nvPicPr>
        <p:blipFill rotWithShape="1">
          <a:blip r:embed="rId3">
            <a:alphaModFix/>
          </a:blip>
          <a:srcRect l="52411" t="10280" r="1117" b="19584"/>
          <a:stretch/>
        </p:blipFill>
        <p:spPr>
          <a:xfrm>
            <a:off x="6458496" y="4277525"/>
            <a:ext cx="1213667" cy="584036"/>
          </a:xfrm>
          <a:prstGeom prst="rect">
            <a:avLst/>
          </a:prstGeom>
          <a:noFill/>
          <a:ln>
            <a:noFill/>
          </a:ln>
        </p:spPr>
      </p:pic>
      <p:sp>
        <p:nvSpPr>
          <p:cNvPr id="3" name="TextBox 2"/>
          <p:cNvSpPr txBox="1"/>
          <p:nvPr/>
        </p:nvSpPr>
        <p:spPr>
          <a:xfrm>
            <a:off x="3911271" y="4438738"/>
            <a:ext cx="2766799" cy="464743"/>
          </a:xfrm>
          <a:prstGeom prst="rect">
            <a:avLst/>
          </a:prstGeom>
          <a:noFill/>
        </p:spPr>
        <p:txBody>
          <a:bodyPr wrap="square" rtlCol="0">
            <a:spAutoFit/>
          </a:bodyPr>
          <a:lstStyle/>
          <a:p>
            <a:r>
              <a:rPr lang="en-US" sz="1100" dirty="0"/>
              <a:t>Word pair co-occurrence contribution =</a:t>
            </a:r>
          </a:p>
          <a:p>
            <a:pPr>
              <a:lnSpc>
                <a:spcPct val="120000"/>
              </a:lnSpc>
            </a:pPr>
            <a:r>
              <a:rPr lang="en-US" sz="1100" dirty="0"/>
              <a:t>          </a:t>
            </a:r>
            <a:r>
              <a:rPr lang="en-US" sz="1100" dirty="0">
                <a:solidFill>
                  <a:schemeClr val="bg1">
                    <a:lumMod val="50000"/>
                  </a:schemeClr>
                </a:solidFill>
              </a:rPr>
              <a:t>Most time this is negative </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700" y="1483690"/>
            <a:ext cx="3791332" cy="2843499"/>
          </a:xfrm>
          <a:prstGeom prst="rect">
            <a:avLst/>
          </a:prstGeom>
        </p:spPr>
      </p:pic>
    </p:spTree>
    <p:extLst>
      <p:ext uri="{BB962C8B-B14F-4D97-AF65-F5344CB8AC3E}">
        <p14:creationId xmlns:p14="http://schemas.microsoft.com/office/powerpoint/2010/main" val="1547228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4">
                    <a:lumMod val="50000"/>
                  </a:schemeClr>
                </a:solidFill>
              </a:rPr>
              <a:t>Coherence Results – Co-occurence</a:t>
            </a:r>
          </a:p>
        </p:txBody>
      </p:sp>
      <p:pic>
        <p:nvPicPr>
          <p:cNvPr id="6" name="Shape 227" descr="tc.png"/>
          <p:cNvPicPr preferRelativeResize="0"/>
          <p:nvPr/>
        </p:nvPicPr>
        <p:blipFill rotWithShape="1">
          <a:blip r:embed="rId3">
            <a:alphaModFix/>
          </a:blip>
          <a:srcRect r="1117"/>
          <a:stretch/>
        </p:blipFill>
        <p:spPr>
          <a:xfrm>
            <a:off x="873965" y="4212150"/>
            <a:ext cx="2582440" cy="832722"/>
          </a:xfrm>
          <a:prstGeom prst="rect">
            <a:avLst/>
          </a:prstGeom>
          <a:noFill/>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678" y="1486637"/>
            <a:ext cx="3783473" cy="283760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19" y="1486637"/>
            <a:ext cx="3791332" cy="2843500"/>
          </a:xfrm>
          <a:prstGeom prst="rect">
            <a:avLst/>
          </a:prstGeom>
        </p:spPr>
      </p:pic>
      <p:sp>
        <p:nvSpPr>
          <p:cNvPr id="2" name="TextBox 1"/>
          <p:cNvSpPr txBox="1"/>
          <p:nvPr/>
        </p:nvSpPr>
        <p:spPr>
          <a:xfrm>
            <a:off x="2434829" y="1064365"/>
            <a:ext cx="3815468" cy="307777"/>
          </a:xfrm>
          <a:prstGeom prst="rect">
            <a:avLst/>
          </a:prstGeom>
          <a:noFill/>
        </p:spPr>
        <p:txBody>
          <a:bodyPr wrap="none" rtlCol="0">
            <a:spAutoFit/>
          </a:bodyPr>
          <a:lstStyle/>
          <a:p>
            <a:pPr algn="ctr"/>
            <a:r>
              <a:rPr lang="en-US" dirty="0">
                <a:solidFill>
                  <a:schemeClr val="tx1"/>
                </a:solidFill>
              </a:rPr>
              <a:t>Coherence value gradually becomes negative</a:t>
            </a:r>
          </a:p>
        </p:txBody>
      </p:sp>
      <p:pic>
        <p:nvPicPr>
          <p:cNvPr id="9" name="Shape 227" descr="tc.png"/>
          <p:cNvPicPr preferRelativeResize="0"/>
          <p:nvPr/>
        </p:nvPicPr>
        <p:blipFill rotWithShape="1">
          <a:blip r:embed="rId3">
            <a:alphaModFix/>
          </a:blip>
          <a:srcRect l="52411" t="10280" r="1117" b="19584"/>
          <a:stretch/>
        </p:blipFill>
        <p:spPr>
          <a:xfrm>
            <a:off x="6458496" y="4277525"/>
            <a:ext cx="1213667" cy="584036"/>
          </a:xfrm>
          <a:prstGeom prst="rect">
            <a:avLst/>
          </a:prstGeom>
          <a:noFill/>
          <a:ln>
            <a:noFill/>
          </a:ln>
        </p:spPr>
      </p:pic>
      <p:sp>
        <p:nvSpPr>
          <p:cNvPr id="3" name="TextBox 2"/>
          <p:cNvSpPr txBox="1"/>
          <p:nvPr/>
        </p:nvSpPr>
        <p:spPr>
          <a:xfrm>
            <a:off x="3911271" y="4438738"/>
            <a:ext cx="2766799" cy="261610"/>
          </a:xfrm>
          <a:prstGeom prst="rect">
            <a:avLst/>
          </a:prstGeom>
          <a:noFill/>
        </p:spPr>
        <p:txBody>
          <a:bodyPr wrap="square" rtlCol="0">
            <a:spAutoFit/>
          </a:bodyPr>
          <a:lstStyle/>
          <a:p>
            <a:r>
              <a:rPr lang="en-US" sz="1100" dirty="0"/>
              <a:t>Word pair co-occurrence contribution = </a:t>
            </a:r>
          </a:p>
        </p:txBody>
      </p:sp>
    </p:spTree>
    <p:extLst>
      <p:ext uri="{BB962C8B-B14F-4D97-AF65-F5344CB8AC3E}">
        <p14:creationId xmlns:p14="http://schemas.microsoft.com/office/powerpoint/2010/main" val="27350060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4">
                    <a:lumMod val="50000"/>
                  </a:schemeClr>
                </a:solidFill>
              </a:rPr>
              <a:t>Coherence Results – WordNet (mean)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3" y="1417946"/>
            <a:ext cx="2337110" cy="17528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081" y="1417946"/>
            <a:ext cx="2337110" cy="175283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705" y="1417946"/>
            <a:ext cx="2337110" cy="175283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00" y="3221048"/>
            <a:ext cx="2396103" cy="1797078"/>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3031" y="3243902"/>
            <a:ext cx="2335161" cy="175137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6706" y="3221048"/>
            <a:ext cx="2396566" cy="1797424"/>
          </a:xfrm>
          <a:prstGeom prst="rect">
            <a:avLst/>
          </a:prstGeom>
        </p:spPr>
      </p:pic>
      <p:sp>
        <p:nvSpPr>
          <p:cNvPr id="8" name="TextBox 7"/>
          <p:cNvSpPr txBox="1"/>
          <p:nvPr/>
        </p:nvSpPr>
        <p:spPr>
          <a:xfrm>
            <a:off x="1610438" y="1028991"/>
            <a:ext cx="4682692" cy="307777"/>
          </a:xfrm>
          <a:prstGeom prst="rect">
            <a:avLst/>
          </a:prstGeom>
          <a:noFill/>
        </p:spPr>
        <p:txBody>
          <a:bodyPr wrap="none" rtlCol="0">
            <a:spAutoFit/>
          </a:bodyPr>
          <a:lstStyle/>
          <a:p>
            <a:r>
              <a:rPr lang="en-US" dirty="0">
                <a:solidFill>
                  <a:schemeClr val="tx1"/>
                </a:solidFill>
              </a:rPr>
              <a:t>Binary &amp; Bow Corpus: After 40 - 60 top words – steady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4">
                    <a:lumMod val="50000"/>
                  </a:schemeClr>
                </a:solidFill>
              </a:rPr>
              <a:t>Coherence Results – WordNet (median)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3" y="1429745"/>
            <a:ext cx="2337109" cy="17528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081" y="1429745"/>
            <a:ext cx="2337110" cy="175283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705" y="1429745"/>
            <a:ext cx="2337109" cy="175283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00" y="3232847"/>
            <a:ext cx="2396103" cy="179707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3032" y="3255701"/>
            <a:ext cx="2335159" cy="175137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6706" y="3232847"/>
            <a:ext cx="2396565" cy="1797424"/>
          </a:xfrm>
          <a:prstGeom prst="rect">
            <a:avLst/>
          </a:prstGeom>
        </p:spPr>
      </p:pic>
      <p:sp>
        <p:nvSpPr>
          <p:cNvPr id="9" name="TextBox 8"/>
          <p:cNvSpPr txBox="1"/>
          <p:nvPr/>
        </p:nvSpPr>
        <p:spPr>
          <a:xfrm>
            <a:off x="1610438" y="1028991"/>
            <a:ext cx="5527475" cy="307777"/>
          </a:xfrm>
          <a:prstGeom prst="rect">
            <a:avLst/>
          </a:prstGeom>
          <a:noFill/>
        </p:spPr>
        <p:txBody>
          <a:bodyPr wrap="none" rtlCol="0">
            <a:spAutoFit/>
          </a:bodyPr>
          <a:lstStyle/>
          <a:p>
            <a:r>
              <a:rPr lang="en-US" dirty="0">
                <a:solidFill>
                  <a:schemeClr val="tx1"/>
                </a:solidFill>
              </a:rPr>
              <a:t>Binary &amp; Bow Corpus: 40 - 60 top words have the best coherence  </a:t>
            </a:r>
          </a:p>
        </p:txBody>
      </p:sp>
    </p:spTree>
    <p:extLst>
      <p:ext uri="{BB962C8B-B14F-4D97-AF65-F5344CB8AC3E}">
        <p14:creationId xmlns:p14="http://schemas.microsoft.com/office/powerpoint/2010/main" val="18737089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Outline</a:t>
            </a:r>
          </a:p>
        </p:txBody>
      </p:sp>
      <p:sp>
        <p:nvSpPr>
          <p:cNvPr id="3" name="Text Placeholder 2"/>
          <p:cNvSpPr>
            <a:spLocks noGrp="1"/>
          </p:cNvSpPr>
          <p:nvPr>
            <p:ph type="body" idx="1"/>
          </p:nvPr>
        </p:nvSpPr>
        <p:spPr/>
        <p:txBody>
          <a:bodyPr>
            <a:normAutofit lnSpcReduction="10000"/>
          </a:bodyPr>
          <a:lstStyle/>
          <a:p>
            <a:pPr>
              <a:lnSpc>
                <a:spcPct val="140000"/>
              </a:lnSpc>
            </a:pPr>
            <a:r>
              <a:rPr lang="en-US" sz="2400" dirty="0">
                <a:solidFill>
                  <a:schemeClr val="bg1">
                    <a:lumMod val="75000"/>
                  </a:schemeClr>
                </a:solidFill>
              </a:rPr>
              <a:t>Background</a:t>
            </a:r>
          </a:p>
          <a:p>
            <a:pPr>
              <a:lnSpc>
                <a:spcPct val="140000"/>
              </a:lnSpc>
            </a:pPr>
            <a:r>
              <a:rPr lang="en-US" sz="2400" dirty="0">
                <a:solidFill>
                  <a:schemeClr val="bg1">
                    <a:lumMod val="75000"/>
                  </a:schemeClr>
                </a:solidFill>
              </a:rPr>
              <a:t>Distance Experiments</a:t>
            </a:r>
          </a:p>
          <a:p>
            <a:pPr>
              <a:lnSpc>
                <a:spcPct val="140000"/>
              </a:lnSpc>
            </a:pPr>
            <a:r>
              <a:rPr lang="en-US" sz="2400" dirty="0">
                <a:solidFill>
                  <a:schemeClr val="accent4">
                    <a:lumMod val="50000"/>
                  </a:schemeClr>
                </a:solidFill>
              </a:rPr>
              <a:t>Coherence Experiments</a:t>
            </a:r>
          </a:p>
          <a:p>
            <a:pPr>
              <a:lnSpc>
                <a:spcPct val="140000"/>
              </a:lnSpc>
              <a:buFontTx/>
              <a:buChar char="-"/>
            </a:pPr>
            <a:r>
              <a:rPr lang="en-US" sz="1600" dirty="0">
                <a:solidFill>
                  <a:schemeClr val="bg1">
                    <a:lumMod val="75000"/>
                  </a:schemeClr>
                </a:solidFill>
              </a:rPr>
              <a:t>How number of top words influence coherence</a:t>
            </a:r>
          </a:p>
          <a:p>
            <a:pPr>
              <a:lnSpc>
                <a:spcPct val="140000"/>
              </a:lnSpc>
              <a:buFontTx/>
              <a:buChar char="-"/>
            </a:pPr>
            <a:r>
              <a:rPr lang="en-US" sz="1600" dirty="0">
                <a:solidFill>
                  <a:schemeClr val="tx1">
                    <a:lumMod val="50000"/>
                  </a:schemeClr>
                </a:solidFill>
              </a:rPr>
              <a:t>How number of topics influence coherence</a:t>
            </a:r>
          </a:p>
          <a:p>
            <a:pPr>
              <a:lnSpc>
                <a:spcPct val="140000"/>
              </a:lnSpc>
              <a:buFontTx/>
              <a:buChar char="-"/>
            </a:pPr>
            <a:r>
              <a:rPr lang="en-US" sz="1600" dirty="0">
                <a:solidFill>
                  <a:schemeClr val="tx1">
                    <a:lumMod val="50000"/>
                  </a:schemeClr>
                </a:solidFill>
              </a:rPr>
              <a:t>How corpus types influence coherence </a:t>
            </a:r>
          </a:p>
          <a:p>
            <a:pPr>
              <a:lnSpc>
                <a:spcPct val="140000"/>
              </a:lnSpc>
              <a:buFontTx/>
              <a:buChar char="-"/>
            </a:pPr>
            <a:r>
              <a:rPr lang="en-US" sz="1600" dirty="0">
                <a:solidFill>
                  <a:schemeClr val="bg1">
                    <a:lumMod val="75000"/>
                  </a:schemeClr>
                </a:solidFill>
              </a:rPr>
              <a:t>Correlations among different measures</a:t>
            </a:r>
          </a:p>
          <a:p>
            <a:pPr>
              <a:lnSpc>
                <a:spcPct val="140000"/>
              </a:lnSpc>
            </a:pPr>
            <a:r>
              <a:rPr lang="en-US" sz="2400" dirty="0">
                <a:solidFill>
                  <a:schemeClr val="bg1">
                    <a:lumMod val="75000"/>
                  </a:schemeClr>
                </a:solidFill>
              </a:rPr>
              <a:t>Discussion</a:t>
            </a:r>
          </a:p>
        </p:txBody>
      </p:sp>
    </p:spTree>
    <p:extLst>
      <p:ext uri="{BB962C8B-B14F-4D97-AF65-F5344CB8AC3E}">
        <p14:creationId xmlns:p14="http://schemas.microsoft.com/office/powerpoint/2010/main" val="2882332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2"/>
                </a:solidFill>
              </a:rPr>
              <a:t>Experiment</a:t>
            </a:r>
          </a:p>
        </p:txBody>
      </p:sp>
      <p:sp>
        <p:nvSpPr>
          <p:cNvPr id="79" name="Shape 79"/>
          <p:cNvSpPr txBox="1">
            <a:spLocks noGrp="1"/>
          </p:cNvSpPr>
          <p:nvPr>
            <p:ph type="body" idx="1"/>
          </p:nvPr>
        </p:nvSpPr>
        <p:spPr>
          <a:prstGeom prst="rect">
            <a:avLst/>
          </a:prstGeom>
        </p:spPr>
        <p:txBody>
          <a:bodyPr lIns="91425" tIns="91425" rIns="91425" bIns="91425" anchor="t" anchorCtr="0">
            <a:noAutofit/>
          </a:bodyPr>
          <a:lstStyle/>
          <a:p>
            <a:pPr lvl="0">
              <a:lnSpc>
                <a:spcPct val="130000"/>
              </a:lnSpc>
              <a:spcBef>
                <a:spcPts val="0"/>
              </a:spcBef>
              <a:buNone/>
            </a:pPr>
            <a:r>
              <a:rPr lang="en" dirty="0">
                <a:solidFill>
                  <a:schemeClr val="accent4">
                    <a:lumMod val="50000"/>
                  </a:schemeClr>
                </a:solidFill>
              </a:rPr>
              <a:t>Varied the number of topics, the number of top words, and corpus types</a:t>
            </a:r>
          </a:p>
          <a:p>
            <a:pPr lvl="0">
              <a:lnSpc>
                <a:spcPct val="130000"/>
              </a:lnSpc>
              <a:spcBef>
                <a:spcPts val="0"/>
              </a:spcBef>
              <a:buNone/>
            </a:pPr>
            <a:r>
              <a:rPr lang="en" dirty="0">
                <a:solidFill>
                  <a:schemeClr val="accent4">
                    <a:lumMod val="50000"/>
                  </a:schemeClr>
                </a:solidFill>
              </a:rPr>
              <a:t>Distance Measures: </a:t>
            </a:r>
          </a:p>
          <a:p>
            <a:pPr marL="457200" lvl="0" indent="-228600" rtl="0">
              <a:lnSpc>
                <a:spcPct val="130000"/>
              </a:lnSpc>
              <a:spcBef>
                <a:spcPts val="0"/>
              </a:spcBef>
              <a:buChar char="-"/>
            </a:pPr>
            <a:r>
              <a:rPr lang="en" sz="1600" dirty="0">
                <a:solidFill>
                  <a:schemeClr val="bg1">
                    <a:lumMod val="50000"/>
                  </a:schemeClr>
                </a:solidFill>
              </a:rPr>
              <a:t>Distribution-based distance measures</a:t>
            </a:r>
          </a:p>
          <a:p>
            <a:pPr marL="457200" lvl="0" indent="-228600" rtl="0">
              <a:lnSpc>
                <a:spcPct val="130000"/>
              </a:lnSpc>
              <a:spcBef>
                <a:spcPts val="0"/>
              </a:spcBef>
              <a:buChar char="-"/>
            </a:pPr>
            <a:r>
              <a:rPr lang="en" sz="1600" dirty="0">
                <a:solidFill>
                  <a:schemeClr val="bg1">
                    <a:lumMod val="50000"/>
                  </a:schemeClr>
                </a:solidFill>
              </a:rPr>
              <a:t>Ranking - based distance measures</a:t>
            </a:r>
          </a:p>
          <a:p>
            <a:pPr marL="457200" lvl="0" indent="-228600" rtl="0">
              <a:lnSpc>
                <a:spcPct val="130000"/>
              </a:lnSpc>
              <a:spcBef>
                <a:spcPts val="0"/>
              </a:spcBef>
              <a:buChar char="-"/>
            </a:pPr>
            <a:r>
              <a:rPr lang="en" sz="1600" dirty="0">
                <a:solidFill>
                  <a:schemeClr val="bg1">
                    <a:lumMod val="50000"/>
                  </a:schemeClr>
                </a:solidFill>
              </a:rPr>
              <a:t>Set-based distance measures</a:t>
            </a:r>
          </a:p>
          <a:p>
            <a:pPr marL="457200" lvl="0" indent="-228600">
              <a:lnSpc>
                <a:spcPct val="130000"/>
              </a:lnSpc>
              <a:spcBef>
                <a:spcPts val="0"/>
              </a:spcBef>
              <a:buChar char="-"/>
            </a:pPr>
            <a:r>
              <a:rPr lang="en" sz="1600" dirty="0">
                <a:solidFill>
                  <a:schemeClr val="bg1">
                    <a:lumMod val="50000"/>
                  </a:schemeClr>
                </a:solidFill>
              </a:rPr>
              <a:t>Vector-based distance measures</a:t>
            </a:r>
          </a:p>
          <a:p>
            <a:pPr lvl="0">
              <a:lnSpc>
                <a:spcPct val="130000"/>
              </a:lnSpc>
              <a:spcBef>
                <a:spcPts val="0"/>
              </a:spcBef>
              <a:buNone/>
            </a:pPr>
            <a:r>
              <a:rPr lang="en" dirty="0">
                <a:solidFill>
                  <a:schemeClr val="accent4">
                    <a:lumMod val="50000"/>
                  </a:schemeClr>
                </a:solidFill>
              </a:rPr>
              <a:t>Coherence Measures:</a:t>
            </a:r>
          </a:p>
          <a:p>
            <a:pPr marL="457200" lvl="0" indent="-228600" rtl="0">
              <a:lnSpc>
                <a:spcPct val="130000"/>
              </a:lnSpc>
              <a:spcBef>
                <a:spcPts val="0"/>
              </a:spcBef>
              <a:buChar char="-"/>
            </a:pPr>
            <a:r>
              <a:rPr lang="en" sz="1600" dirty="0">
                <a:solidFill>
                  <a:schemeClr val="bg1">
                    <a:lumMod val="50000"/>
                  </a:schemeClr>
                </a:solidFill>
              </a:rPr>
              <a:t>Co-occurrence based coherence measures</a:t>
            </a:r>
          </a:p>
          <a:p>
            <a:pPr marL="457200" lvl="0" indent="-228600">
              <a:lnSpc>
                <a:spcPct val="130000"/>
              </a:lnSpc>
              <a:spcBef>
                <a:spcPts val="0"/>
              </a:spcBef>
              <a:buChar char="-"/>
            </a:pPr>
            <a:r>
              <a:rPr lang="en" sz="1600" dirty="0">
                <a:solidFill>
                  <a:schemeClr val="bg1">
                    <a:lumMod val="50000"/>
                  </a:schemeClr>
                </a:solidFill>
              </a:rPr>
              <a:t>WordNet Topic coherence measures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tx2"/>
                </a:solidFill>
              </a:rPr>
              <a:t>Coherence Results - Co-occurrence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04" y="1955494"/>
            <a:ext cx="3881966" cy="29114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941" y="1955494"/>
            <a:ext cx="3881967" cy="291147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209582787"/>
              </p:ext>
            </p:extLst>
          </p:nvPr>
        </p:nvGraphicFramePr>
        <p:xfrm>
          <a:off x="572236" y="1088402"/>
          <a:ext cx="7816645" cy="731520"/>
        </p:xfrm>
        <a:graphic>
          <a:graphicData uri="http://schemas.openxmlformats.org/drawingml/2006/table">
            <a:tbl>
              <a:tblPr firstRow="1" bandRow="1">
                <a:tableStyleId>{F7DA7DEF-96C3-4E36-9918-43CB4D40F9C7}</a:tableStyleId>
              </a:tblPr>
              <a:tblGrid>
                <a:gridCol w="1081678">
                  <a:extLst>
                    <a:ext uri="{9D8B030D-6E8A-4147-A177-3AD203B41FA5}">
                      <a16:colId xmlns:a16="http://schemas.microsoft.com/office/drawing/2014/main" val="20000"/>
                    </a:ext>
                  </a:extLst>
                </a:gridCol>
                <a:gridCol w="1038268">
                  <a:extLst>
                    <a:ext uri="{9D8B030D-6E8A-4147-A177-3AD203B41FA5}">
                      <a16:colId xmlns:a16="http://schemas.microsoft.com/office/drawing/2014/main" val="20001"/>
                    </a:ext>
                  </a:extLst>
                </a:gridCol>
                <a:gridCol w="1038267">
                  <a:extLst>
                    <a:ext uri="{9D8B030D-6E8A-4147-A177-3AD203B41FA5}">
                      <a16:colId xmlns:a16="http://schemas.microsoft.com/office/drawing/2014/main" val="20002"/>
                    </a:ext>
                  </a:extLst>
                </a:gridCol>
                <a:gridCol w="1038268">
                  <a:extLst>
                    <a:ext uri="{9D8B030D-6E8A-4147-A177-3AD203B41FA5}">
                      <a16:colId xmlns:a16="http://schemas.microsoft.com/office/drawing/2014/main" val="20003"/>
                    </a:ext>
                  </a:extLst>
                </a:gridCol>
                <a:gridCol w="1206721">
                  <a:extLst>
                    <a:ext uri="{9D8B030D-6E8A-4147-A177-3AD203B41FA5}">
                      <a16:colId xmlns:a16="http://schemas.microsoft.com/office/drawing/2014/main" val="20004"/>
                    </a:ext>
                  </a:extLst>
                </a:gridCol>
                <a:gridCol w="1206722">
                  <a:extLst>
                    <a:ext uri="{9D8B030D-6E8A-4147-A177-3AD203B41FA5}">
                      <a16:colId xmlns:a16="http://schemas.microsoft.com/office/drawing/2014/main" val="20005"/>
                    </a:ext>
                  </a:extLst>
                </a:gridCol>
                <a:gridCol w="1206721">
                  <a:extLst>
                    <a:ext uri="{9D8B030D-6E8A-4147-A177-3AD203B41FA5}">
                      <a16:colId xmlns:a16="http://schemas.microsoft.com/office/drawing/2014/main" val="20006"/>
                    </a:ext>
                  </a:extLst>
                </a:gridCol>
              </a:tblGrid>
              <a:tr h="268389">
                <a:tc>
                  <a:txBody>
                    <a:bodyPr/>
                    <a:lstStyle/>
                    <a:p>
                      <a:endParaRPr lang="en-US" sz="1200" dirty="0"/>
                    </a:p>
                  </a:txBody>
                  <a:tcPr/>
                </a:tc>
                <a:tc gridSpan="3">
                  <a:txBody>
                    <a:bodyPr/>
                    <a:lstStyle/>
                    <a:p>
                      <a:r>
                        <a:rPr lang="en-US" sz="1200" dirty="0"/>
                        <a:t>Reuters</a:t>
                      </a:r>
                    </a:p>
                  </a:txBody>
                  <a:tcPr/>
                </a:tc>
                <a:tc hMerge="1">
                  <a:txBody>
                    <a:bodyPr/>
                    <a:lstStyle/>
                    <a:p>
                      <a:endParaRPr lang="en-US"/>
                    </a:p>
                  </a:txBody>
                  <a:tcPr/>
                </a:tc>
                <a:tc hMerge="1">
                  <a:txBody>
                    <a:bodyPr/>
                    <a:lstStyle/>
                    <a:p>
                      <a:endParaRPr lang="en-US"/>
                    </a:p>
                  </a:txBody>
                  <a:tcPr/>
                </a:tc>
                <a:tc gridSpan="3">
                  <a:txBody>
                    <a:bodyPr/>
                    <a:lstStyle/>
                    <a:p>
                      <a:r>
                        <a:rPr lang="en-US" sz="1200" dirty="0"/>
                        <a:t>Brown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4196">
                <a:tc>
                  <a:txBody>
                    <a:bodyPr/>
                    <a:lstStyle/>
                    <a:p>
                      <a:r>
                        <a:rPr lang="en-US" sz="1200" dirty="0"/>
                        <a:t># of topics increases</a:t>
                      </a:r>
                    </a:p>
                  </a:txBody>
                  <a:tcPr/>
                </a:tc>
                <a:tc>
                  <a:txBody>
                    <a:bodyPr/>
                    <a:lstStyle/>
                    <a:p>
                      <a:r>
                        <a:rPr lang="en-US" sz="1200" dirty="0">
                          <a:solidFill>
                            <a:srgbClr val="C00000"/>
                          </a:solidFill>
                        </a:rPr>
                        <a:t>Decrease</a:t>
                      </a:r>
                    </a:p>
                  </a:txBody>
                  <a:tcPr/>
                </a:tc>
                <a:tc>
                  <a:txBody>
                    <a:bodyPr/>
                    <a:lstStyle/>
                    <a:p>
                      <a:r>
                        <a:rPr lang="en-US" sz="1200" dirty="0">
                          <a:solidFill>
                            <a:schemeClr val="accent4">
                              <a:lumMod val="50000"/>
                            </a:schemeClr>
                          </a:solidFill>
                        </a:rPr>
                        <a:t>Decrease</a:t>
                      </a:r>
                    </a:p>
                  </a:txBody>
                  <a:tcPr/>
                </a:tc>
                <a:tc>
                  <a:txBody>
                    <a:bodyPr/>
                    <a:lstStyle/>
                    <a:p>
                      <a:r>
                        <a:rPr lang="en-US" sz="1200" dirty="0">
                          <a:solidFill>
                            <a:srgbClr val="0070C0"/>
                          </a:solidFill>
                        </a:rPr>
                        <a:t>Decrease then Increase</a:t>
                      </a:r>
                    </a:p>
                  </a:txBody>
                  <a:tcPr/>
                </a:tc>
                <a:tc>
                  <a:txBody>
                    <a:bodyPr/>
                    <a:lstStyle/>
                    <a:p>
                      <a:r>
                        <a:rPr lang="en-US" sz="1200" dirty="0">
                          <a:solidFill>
                            <a:srgbClr val="C00000"/>
                          </a:solidFill>
                        </a:rPr>
                        <a:t>Steady</a:t>
                      </a:r>
                    </a:p>
                  </a:txBody>
                  <a:tcPr/>
                </a:tc>
                <a:tc>
                  <a:txBody>
                    <a:bodyPr/>
                    <a:lstStyle/>
                    <a:p>
                      <a:r>
                        <a:rPr lang="en-US" sz="1200" dirty="0">
                          <a:solidFill>
                            <a:schemeClr val="accent4">
                              <a:lumMod val="50000"/>
                            </a:schemeClr>
                          </a:solidFill>
                        </a:rPr>
                        <a:t>Steady</a:t>
                      </a:r>
                    </a:p>
                  </a:txBody>
                  <a:tcPr/>
                </a:tc>
                <a:tc>
                  <a:txBody>
                    <a:bodyPr/>
                    <a:lstStyle/>
                    <a:p>
                      <a:r>
                        <a:rPr lang="en-US" sz="1200" dirty="0">
                          <a:solidFill>
                            <a:srgbClr val="0070C0"/>
                          </a:solidFill>
                        </a:rPr>
                        <a:t>Increase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107764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tx2"/>
                </a:solidFill>
              </a:rPr>
              <a:t>Coherence Results – Tfidf Co-occurrence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925995"/>
            <a:ext cx="3939786" cy="29548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25995"/>
            <a:ext cx="3939786" cy="2954839"/>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641110087"/>
              </p:ext>
            </p:extLst>
          </p:nvPr>
        </p:nvGraphicFramePr>
        <p:xfrm>
          <a:off x="572236" y="1088402"/>
          <a:ext cx="7816645" cy="731520"/>
        </p:xfrm>
        <a:graphic>
          <a:graphicData uri="http://schemas.openxmlformats.org/drawingml/2006/table">
            <a:tbl>
              <a:tblPr firstRow="1" bandRow="1">
                <a:tableStyleId>{F7DA7DEF-96C3-4E36-9918-43CB4D40F9C7}</a:tableStyleId>
              </a:tblPr>
              <a:tblGrid>
                <a:gridCol w="1081678">
                  <a:extLst>
                    <a:ext uri="{9D8B030D-6E8A-4147-A177-3AD203B41FA5}">
                      <a16:colId xmlns:a16="http://schemas.microsoft.com/office/drawing/2014/main" val="20000"/>
                    </a:ext>
                  </a:extLst>
                </a:gridCol>
                <a:gridCol w="1038268">
                  <a:extLst>
                    <a:ext uri="{9D8B030D-6E8A-4147-A177-3AD203B41FA5}">
                      <a16:colId xmlns:a16="http://schemas.microsoft.com/office/drawing/2014/main" val="20001"/>
                    </a:ext>
                  </a:extLst>
                </a:gridCol>
                <a:gridCol w="1038267">
                  <a:extLst>
                    <a:ext uri="{9D8B030D-6E8A-4147-A177-3AD203B41FA5}">
                      <a16:colId xmlns:a16="http://schemas.microsoft.com/office/drawing/2014/main" val="20002"/>
                    </a:ext>
                  </a:extLst>
                </a:gridCol>
                <a:gridCol w="1038268">
                  <a:extLst>
                    <a:ext uri="{9D8B030D-6E8A-4147-A177-3AD203B41FA5}">
                      <a16:colId xmlns:a16="http://schemas.microsoft.com/office/drawing/2014/main" val="20003"/>
                    </a:ext>
                  </a:extLst>
                </a:gridCol>
                <a:gridCol w="1206721">
                  <a:extLst>
                    <a:ext uri="{9D8B030D-6E8A-4147-A177-3AD203B41FA5}">
                      <a16:colId xmlns:a16="http://schemas.microsoft.com/office/drawing/2014/main" val="20004"/>
                    </a:ext>
                  </a:extLst>
                </a:gridCol>
                <a:gridCol w="1206722">
                  <a:extLst>
                    <a:ext uri="{9D8B030D-6E8A-4147-A177-3AD203B41FA5}">
                      <a16:colId xmlns:a16="http://schemas.microsoft.com/office/drawing/2014/main" val="20005"/>
                    </a:ext>
                  </a:extLst>
                </a:gridCol>
                <a:gridCol w="1206721">
                  <a:extLst>
                    <a:ext uri="{9D8B030D-6E8A-4147-A177-3AD203B41FA5}">
                      <a16:colId xmlns:a16="http://schemas.microsoft.com/office/drawing/2014/main" val="20006"/>
                    </a:ext>
                  </a:extLst>
                </a:gridCol>
              </a:tblGrid>
              <a:tr h="268389">
                <a:tc>
                  <a:txBody>
                    <a:bodyPr/>
                    <a:lstStyle/>
                    <a:p>
                      <a:endParaRPr lang="en-US" sz="1200" dirty="0"/>
                    </a:p>
                  </a:txBody>
                  <a:tcPr/>
                </a:tc>
                <a:tc gridSpan="3">
                  <a:txBody>
                    <a:bodyPr/>
                    <a:lstStyle/>
                    <a:p>
                      <a:r>
                        <a:rPr lang="en-US" sz="1200" dirty="0"/>
                        <a:t>Reuters</a:t>
                      </a:r>
                    </a:p>
                  </a:txBody>
                  <a:tcPr/>
                </a:tc>
                <a:tc hMerge="1">
                  <a:txBody>
                    <a:bodyPr/>
                    <a:lstStyle/>
                    <a:p>
                      <a:endParaRPr lang="en-US"/>
                    </a:p>
                  </a:txBody>
                  <a:tcPr/>
                </a:tc>
                <a:tc hMerge="1">
                  <a:txBody>
                    <a:bodyPr/>
                    <a:lstStyle/>
                    <a:p>
                      <a:endParaRPr lang="en-US"/>
                    </a:p>
                  </a:txBody>
                  <a:tcPr/>
                </a:tc>
                <a:tc gridSpan="3">
                  <a:txBody>
                    <a:bodyPr/>
                    <a:lstStyle/>
                    <a:p>
                      <a:r>
                        <a:rPr lang="en-US" sz="1200" dirty="0"/>
                        <a:t>Brown</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4196">
                <a:tc>
                  <a:txBody>
                    <a:bodyPr/>
                    <a:lstStyle/>
                    <a:p>
                      <a:r>
                        <a:rPr lang="en-US" sz="1200" dirty="0"/>
                        <a:t># of topics increases</a:t>
                      </a:r>
                    </a:p>
                  </a:txBody>
                  <a:tcPr/>
                </a:tc>
                <a:tc>
                  <a:txBody>
                    <a:bodyPr/>
                    <a:lstStyle/>
                    <a:p>
                      <a:r>
                        <a:rPr lang="en-US" sz="1200" dirty="0">
                          <a:solidFill>
                            <a:srgbClr val="C00000"/>
                          </a:solidFill>
                        </a:rPr>
                        <a:t>Decrease</a:t>
                      </a:r>
                    </a:p>
                  </a:txBody>
                  <a:tcPr/>
                </a:tc>
                <a:tc>
                  <a:txBody>
                    <a:bodyPr/>
                    <a:lstStyle/>
                    <a:p>
                      <a:r>
                        <a:rPr lang="en-US" sz="1200" dirty="0">
                          <a:solidFill>
                            <a:schemeClr val="accent4">
                              <a:lumMod val="50000"/>
                            </a:schemeClr>
                          </a:solidFill>
                        </a:rPr>
                        <a:t>Decrease</a:t>
                      </a:r>
                    </a:p>
                  </a:txBody>
                  <a:tcPr/>
                </a:tc>
                <a:tc>
                  <a:txBody>
                    <a:bodyPr/>
                    <a:lstStyle/>
                    <a:p>
                      <a:r>
                        <a:rPr lang="en-US" sz="1200" dirty="0">
                          <a:solidFill>
                            <a:srgbClr val="0070C0"/>
                          </a:solidFill>
                        </a:rPr>
                        <a:t>Decrease then Increase</a:t>
                      </a:r>
                    </a:p>
                  </a:txBody>
                  <a:tcPr/>
                </a:tc>
                <a:tc>
                  <a:txBody>
                    <a:bodyPr/>
                    <a:lstStyle/>
                    <a:p>
                      <a:r>
                        <a:rPr lang="en-US" sz="1200" dirty="0">
                          <a:solidFill>
                            <a:srgbClr val="C00000"/>
                          </a:solidFill>
                        </a:rPr>
                        <a:t>Steady</a:t>
                      </a:r>
                    </a:p>
                  </a:txBody>
                  <a:tcPr/>
                </a:tc>
                <a:tc>
                  <a:txBody>
                    <a:bodyPr/>
                    <a:lstStyle/>
                    <a:p>
                      <a:r>
                        <a:rPr lang="en-US" sz="1200" dirty="0">
                          <a:solidFill>
                            <a:schemeClr val="accent4">
                              <a:lumMod val="50000"/>
                            </a:schemeClr>
                          </a:solidFill>
                        </a:rPr>
                        <a:t>Steady</a:t>
                      </a:r>
                    </a:p>
                  </a:txBody>
                  <a:tcPr/>
                </a:tc>
                <a:tc>
                  <a:txBody>
                    <a:bodyPr/>
                    <a:lstStyle/>
                    <a:p>
                      <a:r>
                        <a:rPr lang="en-US" sz="1200" dirty="0">
                          <a:solidFill>
                            <a:srgbClr val="0070C0"/>
                          </a:solidFill>
                        </a:rPr>
                        <a:t>Decrease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342464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lIns="91425" tIns="91425" rIns="91425" bIns="91425" anchor="t" anchorCtr="0">
            <a:noAutofit/>
          </a:bodyPr>
          <a:lstStyle/>
          <a:p>
            <a:pPr lvl="0"/>
            <a:r>
              <a:rPr lang="en" dirty="0">
                <a:solidFill>
                  <a:schemeClr val="tx2"/>
                </a:solidFill>
              </a:rPr>
              <a:t>Coherence Results – WordNet </a:t>
            </a:r>
            <a:r>
              <a:rPr lang="en" sz="2800" dirty="0">
                <a:solidFill>
                  <a:schemeClr val="tx2"/>
                </a:solidFill>
              </a:rPr>
              <a:t>(Reuters Mean)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4" y="1152475"/>
            <a:ext cx="2337109" cy="17528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082" y="1152475"/>
            <a:ext cx="2337109" cy="175283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706" y="1152475"/>
            <a:ext cx="2337109" cy="175283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01" y="2955577"/>
            <a:ext cx="2396102" cy="179707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3033" y="2978431"/>
            <a:ext cx="2335159" cy="1751369"/>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6707" y="2955577"/>
            <a:ext cx="2396565" cy="1797423"/>
          </a:xfrm>
          <a:prstGeom prst="rect">
            <a:avLst/>
          </a:prstGeom>
        </p:spPr>
      </p:pic>
    </p:spTree>
    <p:extLst>
      <p:ext uri="{BB962C8B-B14F-4D97-AF65-F5344CB8AC3E}">
        <p14:creationId xmlns:p14="http://schemas.microsoft.com/office/powerpoint/2010/main" val="3361213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tx2"/>
                </a:solidFill>
              </a:rPr>
              <a:t>Coherence Results – WordNet </a:t>
            </a:r>
            <a:r>
              <a:rPr lang="en" sz="2800" dirty="0">
                <a:solidFill>
                  <a:schemeClr val="tx2"/>
                </a:solidFill>
              </a:rPr>
              <a:t>(Reuters Median)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5" y="1152475"/>
            <a:ext cx="2337107" cy="17528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082" y="1152475"/>
            <a:ext cx="2337109" cy="175283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707" y="1152475"/>
            <a:ext cx="2337107" cy="175283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01" y="2955577"/>
            <a:ext cx="2396102" cy="1797076"/>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3033" y="2978431"/>
            <a:ext cx="2335158" cy="1751369"/>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6708" y="2955577"/>
            <a:ext cx="2396563" cy="1797423"/>
          </a:xfrm>
          <a:prstGeom prst="rect">
            <a:avLst/>
          </a:prstGeom>
        </p:spPr>
      </p:pic>
    </p:spTree>
    <p:extLst>
      <p:ext uri="{BB962C8B-B14F-4D97-AF65-F5344CB8AC3E}">
        <p14:creationId xmlns:p14="http://schemas.microsoft.com/office/powerpoint/2010/main" val="3075859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tx2"/>
                </a:solidFill>
              </a:rPr>
              <a:t>Coherence Results – WordNet </a:t>
            </a:r>
            <a:r>
              <a:rPr lang="en" sz="2800" dirty="0">
                <a:solidFill>
                  <a:schemeClr val="tx2"/>
                </a:solidFill>
              </a:rPr>
              <a:t>(Brown Mean)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4" y="1382550"/>
            <a:ext cx="2337107" cy="175283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082" y="1382550"/>
            <a:ext cx="2337107" cy="175283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706" y="1382550"/>
            <a:ext cx="2337107" cy="175283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00" y="3185652"/>
            <a:ext cx="2396101" cy="1797076"/>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3032" y="3208506"/>
            <a:ext cx="2335158" cy="1751368"/>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6707" y="3185652"/>
            <a:ext cx="2396563" cy="1797422"/>
          </a:xfrm>
          <a:prstGeom prst="rect">
            <a:avLst/>
          </a:prstGeom>
        </p:spPr>
      </p:pic>
      <p:sp>
        <p:nvSpPr>
          <p:cNvPr id="8" name="TextBox 7"/>
          <p:cNvSpPr txBox="1"/>
          <p:nvPr/>
        </p:nvSpPr>
        <p:spPr>
          <a:xfrm>
            <a:off x="2100170" y="1001648"/>
            <a:ext cx="5465752" cy="307777"/>
          </a:xfrm>
          <a:prstGeom prst="rect">
            <a:avLst/>
          </a:prstGeom>
          <a:noFill/>
        </p:spPr>
        <p:txBody>
          <a:bodyPr wrap="square" rtlCol="0">
            <a:spAutoFit/>
          </a:bodyPr>
          <a:lstStyle/>
          <a:p>
            <a:r>
              <a:rPr lang="en-US" dirty="0">
                <a:solidFill>
                  <a:srgbClr val="0070C0"/>
                </a:solidFill>
              </a:rPr>
              <a:t>For </a:t>
            </a:r>
            <a:r>
              <a:rPr lang="en-US" dirty="0" err="1">
                <a:solidFill>
                  <a:srgbClr val="0070C0"/>
                </a:solidFill>
              </a:rPr>
              <a:t>tfidf</a:t>
            </a:r>
            <a:r>
              <a:rPr lang="en-US" dirty="0">
                <a:solidFill>
                  <a:srgbClr val="0070C0"/>
                </a:solidFill>
              </a:rPr>
              <a:t>, as topic number increases, coherence decreases</a:t>
            </a:r>
          </a:p>
        </p:txBody>
      </p:sp>
    </p:spTree>
    <p:extLst>
      <p:ext uri="{BB962C8B-B14F-4D97-AF65-F5344CB8AC3E}">
        <p14:creationId xmlns:p14="http://schemas.microsoft.com/office/powerpoint/2010/main" val="23927228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solidFill>
                  <a:schemeClr val="accent4">
                    <a:lumMod val="50000"/>
                  </a:schemeClr>
                </a:solidFill>
              </a:rPr>
              <a:t>Coherence Results – WordNet </a:t>
            </a:r>
            <a:r>
              <a:rPr lang="en" sz="2800" dirty="0">
                <a:solidFill>
                  <a:schemeClr val="bg1">
                    <a:lumMod val="50000"/>
                  </a:schemeClr>
                </a:solidFill>
              </a:rPr>
              <a:t>(Brown Median)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4" y="1423845"/>
            <a:ext cx="2337107" cy="175283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1082" y="1423845"/>
            <a:ext cx="2337107" cy="175283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706" y="1423845"/>
            <a:ext cx="2337107" cy="175283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00" y="3226947"/>
            <a:ext cx="2396101" cy="1797076"/>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3032" y="3249801"/>
            <a:ext cx="2335158" cy="1751368"/>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6707" y="3226947"/>
            <a:ext cx="2396563" cy="1797422"/>
          </a:xfrm>
          <a:prstGeom prst="rect">
            <a:avLst/>
          </a:prstGeom>
        </p:spPr>
      </p:pic>
      <p:sp>
        <p:nvSpPr>
          <p:cNvPr id="9" name="TextBox 8"/>
          <p:cNvSpPr txBox="1"/>
          <p:nvPr/>
        </p:nvSpPr>
        <p:spPr>
          <a:xfrm>
            <a:off x="2100170" y="1001648"/>
            <a:ext cx="5465752" cy="307777"/>
          </a:xfrm>
          <a:prstGeom prst="rect">
            <a:avLst/>
          </a:prstGeom>
          <a:noFill/>
        </p:spPr>
        <p:txBody>
          <a:bodyPr wrap="square" rtlCol="0">
            <a:spAutoFit/>
          </a:bodyPr>
          <a:lstStyle/>
          <a:p>
            <a:r>
              <a:rPr lang="en-US" dirty="0">
                <a:solidFill>
                  <a:srgbClr val="0070C0"/>
                </a:solidFill>
              </a:rPr>
              <a:t>For </a:t>
            </a:r>
            <a:r>
              <a:rPr lang="en-US" dirty="0" err="1">
                <a:solidFill>
                  <a:srgbClr val="0070C0"/>
                </a:solidFill>
              </a:rPr>
              <a:t>tfidf</a:t>
            </a:r>
            <a:r>
              <a:rPr lang="en-US" dirty="0">
                <a:solidFill>
                  <a:srgbClr val="0070C0"/>
                </a:solidFill>
              </a:rPr>
              <a:t>, as topic number increases, coherence decreases</a:t>
            </a:r>
          </a:p>
        </p:txBody>
      </p:sp>
    </p:spTree>
    <p:extLst>
      <p:ext uri="{BB962C8B-B14F-4D97-AF65-F5344CB8AC3E}">
        <p14:creationId xmlns:p14="http://schemas.microsoft.com/office/powerpoint/2010/main" val="3699216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Outline</a:t>
            </a:r>
          </a:p>
        </p:txBody>
      </p:sp>
      <p:sp>
        <p:nvSpPr>
          <p:cNvPr id="3" name="Text Placeholder 2"/>
          <p:cNvSpPr>
            <a:spLocks noGrp="1"/>
          </p:cNvSpPr>
          <p:nvPr>
            <p:ph type="body" idx="1"/>
          </p:nvPr>
        </p:nvSpPr>
        <p:spPr/>
        <p:txBody>
          <a:bodyPr>
            <a:normAutofit lnSpcReduction="10000"/>
          </a:bodyPr>
          <a:lstStyle/>
          <a:p>
            <a:pPr>
              <a:lnSpc>
                <a:spcPct val="140000"/>
              </a:lnSpc>
            </a:pPr>
            <a:r>
              <a:rPr lang="en-US" sz="2400" dirty="0">
                <a:solidFill>
                  <a:schemeClr val="bg1">
                    <a:lumMod val="75000"/>
                  </a:schemeClr>
                </a:solidFill>
              </a:rPr>
              <a:t>Background</a:t>
            </a:r>
          </a:p>
          <a:p>
            <a:pPr>
              <a:lnSpc>
                <a:spcPct val="140000"/>
              </a:lnSpc>
            </a:pPr>
            <a:r>
              <a:rPr lang="en-US" sz="2400" dirty="0">
                <a:solidFill>
                  <a:schemeClr val="bg1">
                    <a:lumMod val="75000"/>
                  </a:schemeClr>
                </a:solidFill>
              </a:rPr>
              <a:t>Distance Experiments</a:t>
            </a:r>
          </a:p>
          <a:p>
            <a:pPr>
              <a:lnSpc>
                <a:spcPct val="140000"/>
              </a:lnSpc>
            </a:pPr>
            <a:r>
              <a:rPr lang="en-US" sz="2400" dirty="0">
                <a:solidFill>
                  <a:schemeClr val="accent4">
                    <a:lumMod val="50000"/>
                  </a:schemeClr>
                </a:solidFill>
              </a:rPr>
              <a:t>Coherence Experiments</a:t>
            </a:r>
          </a:p>
          <a:p>
            <a:pPr>
              <a:lnSpc>
                <a:spcPct val="140000"/>
              </a:lnSpc>
              <a:buFontTx/>
              <a:buChar char="-"/>
            </a:pPr>
            <a:r>
              <a:rPr lang="en-US" sz="1600" dirty="0">
                <a:solidFill>
                  <a:schemeClr val="bg1">
                    <a:lumMod val="75000"/>
                  </a:schemeClr>
                </a:solidFill>
              </a:rPr>
              <a:t>How number of top words influence coherence</a:t>
            </a:r>
          </a:p>
          <a:p>
            <a:pPr>
              <a:lnSpc>
                <a:spcPct val="140000"/>
              </a:lnSpc>
              <a:buFontTx/>
              <a:buChar char="-"/>
            </a:pPr>
            <a:r>
              <a:rPr lang="en-US" sz="1600" dirty="0">
                <a:solidFill>
                  <a:schemeClr val="bg1">
                    <a:lumMod val="75000"/>
                  </a:schemeClr>
                </a:solidFill>
              </a:rPr>
              <a:t>How number of topics influence coherence</a:t>
            </a:r>
          </a:p>
          <a:p>
            <a:pPr>
              <a:lnSpc>
                <a:spcPct val="140000"/>
              </a:lnSpc>
              <a:buFontTx/>
              <a:buChar char="-"/>
            </a:pPr>
            <a:r>
              <a:rPr lang="en-US" sz="1600" dirty="0">
                <a:solidFill>
                  <a:schemeClr val="bg1">
                    <a:lumMod val="75000"/>
                  </a:schemeClr>
                </a:solidFill>
              </a:rPr>
              <a:t>How corpus type influence coherence </a:t>
            </a:r>
          </a:p>
          <a:p>
            <a:pPr>
              <a:lnSpc>
                <a:spcPct val="140000"/>
              </a:lnSpc>
              <a:buFontTx/>
              <a:buChar char="-"/>
            </a:pPr>
            <a:r>
              <a:rPr lang="en-US" sz="1600" dirty="0">
                <a:solidFill>
                  <a:schemeClr val="tx1">
                    <a:lumMod val="50000"/>
                  </a:schemeClr>
                </a:solidFill>
              </a:rPr>
              <a:t>Correlations among different measures</a:t>
            </a:r>
          </a:p>
          <a:p>
            <a:pPr>
              <a:lnSpc>
                <a:spcPct val="140000"/>
              </a:lnSpc>
            </a:pPr>
            <a:r>
              <a:rPr lang="en-US" sz="2400" dirty="0">
                <a:solidFill>
                  <a:schemeClr val="bg1">
                    <a:lumMod val="75000"/>
                  </a:schemeClr>
                </a:solidFill>
              </a:rPr>
              <a:t>Discussion</a:t>
            </a:r>
          </a:p>
        </p:txBody>
      </p:sp>
    </p:spTree>
    <p:extLst>
      <p:ext uri="{BB962C8B-B14F-4D97-AF65-F5344CB8AC3E}">
        <p14:creationId xmlns:p14="http://schemas.microsoft.com/office/powerpoint/2010/main" val="1596847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prstGeom prst="rect">
            <a:avLst/>
          </a:prstGeom>
        </p:spPr>
        <p:txBody>
          <a:bodyPr lIns="91425" tIns="91425" rIns="91425" bIns="91425" anchor="t" anchorCtr="0">
            <a:noAutofit/>
          </a:bodyPr>
          <a:lstStyle/>
          <a:p>
            <a:r>
              <a:rPr lang="en" dirty="0">
                <a:solidFill>
                  <a:schemeClr val="accent4">
                    <a:lumMod val="50000"/>
                  </a:schemeClr>
                </a:solidFill>
              </a:rPr>
              <a:t>Coherence Results- </a:t>
            </a:r>
            <a:r>
              <a:rPr lang="en" sz="2800" dirty="0">
                <a:solidFill>
                  <a:schemeClr val="accent4">
                    <a:lumMod val="50000"/>
                  </a:schemeClr>
                </a:solidFill>
              </a:rPr>
              <a:t>Correlation among Measures</a:t>
            </a:r>
          </a:p>
        </p:txBody>
      </p:sp>
      <p:graphicFrame>
        <p:nvGraphicFramePr>
          <p:cNvPr id="3" name="Table 2"/>
          <p:cNvGraphicFramePr>
            <a:graphicFrameLocks noGrp="1"/>
          </p:cNvGraphicFramePr>
          <p:nvPr>
            <p:extLst>
              <p:ext uri="{D42A27DB-BD31-4B8C-83A1-F6EECF244321}">
                <p14:modId xmlns:p14="http://schemas.microsoft.com/office/powerpoint/2010/main" val="2527928819"/>
              </p:ext>
            </p:extLst>
          </p:nvPr>
        </p:nvGraphicFramePr>
        <p:xfrm>
          <a:off x="702024" y="1408673"/>
          <a:ext cx="6683968" cy="3376173"/>
        </p:xfrm>
        <a:graphic>
          <a:graphicData uri="http://schemas.openxmlformats.org/drawingml/2006/table">
            <a:tbl>
              <a:tblPr firstRow="1" bandRow="1">
                <a:tableStyleId>{8799B23B-EC83-4686-B30A-512413B5E67A}</a:tableStyleId>
              </a:tblPr>
              <a:tblGrid>
                <a:gridCol w="686178">
                  <a:extLst>
                    <a:ext uri="{9D8B030D-6E8A-4147-A177-3AD203B41FA5}">
                      <a16:colId xmlns:a16="http://schemas.microsoft.com/office/drawing/2014/main" val="20000"/>
                    </a:ext>
                  </a:extLst>
                </a:gridCol>
                <a:gridCol w="739808">
                  <a:extLst>
                    <a:ext uri="{9D8B030D-6E8A-4147-A177-3AD203B41FA5}">
                      <a16:colId xmlns:a16="http://schemas.microsoft.com/office/drawing/2014/main" val="20001"/>
                    </a:ext>
                  </a:extLst>
                </a:gridCol>
                <a:gridCol w="753406">
                  <a:extLst>
                    <a:ext uri="{9D8B030D-6E8A-4147-A177-3AD203B41FA5}">
                      <a16:colId xmlns:a16="http://schemas.microsoft.com/office/drawing/2014/main" val="20002"/>
                    </a:ext>
                  </a:extLst>
                </a:gridCol>
                <a:gridCol w="744155">
                  <a:extLst>
                    <a:ext uri="{9D8B030D-6E8A-4147-A177-3AD203B41FA5}">
                      <a16:colId xmlns:a16="http://schemas.microsoft.com/office/drawing/2014/main" val="20003"/>
                    </a:ext>
                  </a:extLst>
                </a:gridCol>
                <a:gridCol w="726758">
                  <a:extLst>
                    <a:ext uri="{9D8B030D-6E8A-4147-A177-3AD203B41FA5}">
                      <a16:colId xmlns:a16="http://schemas.microsoft.com/office/drawing/2014/main" val="20004"/>
                    </a:ext>
                  </a:extLst>
                </a:gridCol>
                <a:gridCol w="704735">
                  <a:extLst>
                    <a:ext uri="{9D8B030D-6E8A-4147-A177-3AD203B41FA5}">
                      <a16:colId xmlns:a16="http://schemas.microsoft.com/office/drawing/2014/main" val="20005"/>
                    </a:ext>
                  </a:extLst>
                </a:gridCol>
                <a:gridCol w="715747">
                  <a:extLst>
                    <a:ext uri="{9D8B030D-6E8A-4147-A177-3AD203B41FA5}">
                      <a16:colId xmlns:a16="http://schemas.microsoft.com/office/drawing/2014/main" val="20006"/>
                    </a:ext>
                  </a:extLst>
                </a:gridCol>
                <a:gridCol w="792826">
                  <a:extLst>
                    <a:ext uri="{9D8B030D-6E8A-4147-A177-3AD203B41FA5}">
                      <a16:colId xmlns:a16="http://schemas.microsoft.com/office/drawing/2014/main" val="20007"/>
                    </a:ext>
                  </a:extLst>
                </a:gridCol>
                <a:gridCol w="820355">
                  <a:extLst>
                    <a:ext uri="{9D8B030D-6E8A-4147-A177-3AD203B41FA5}">
                      <a16:colId xmlns:a16="http://schemas.microsoft.com/office/drawing/2014/main" val="20008"/>
                    </a:ext>
                  </a:extLst>
                </a:gridCol>
              </a:tblGrid>
              <a:tr h="308047">
                <a:tc>
                  <a:txBody>
                    <a:bodyPr/>
                    <a:lstStyle/>
                    <a:p>
                      <a:endParaRPr lang="en-US" sz="1200" dirty="0"/>
                    </a:p>
                  </a:txBody>
                  <a:tcPr/>
                </a:tc>
                <a:tc>
                  <a:txBody>
                    <a:bodyPr/>
                    <a:lstStyle/>
                    <a:p>
                      <a:r>
                        <a:rPr lang="en-US" sz="1200" dirty="0"/>
                        <a:t>TC</a:t>
                      </a:r>
                    </a:p>
                  </a:txBody>
                  <a:tcPr/>
                </a:tc>
                <a:tc>
                  <a:txBody>
                    <a:bodyPr/>
                    <a:lstStyle/>
                    <a:p>
                      <a:r>
                        <a:rPr lang="en-US" sz="1200" dirty="0" err="1"/>
                        <a:t>Tfidf</a:t>
                      </a:r>
                      <a:r>
                        <a:rPr lang="en-US" sz="1200" dirty="0"/>
                        <a:t>-TC</a:t>
                      </a:r>
                    </a:p>
                  </a:txBody>
                  <a:tcPr/>
                </a:tc>
                <a:tc>
                  <a:txBody>
                    <a:bodyPr/>
                    <a:lstStyle/>
                    <a:p>
                      <a:r>
                        <a:rPr lang="en-US" sz="1200" dirty="0"/>
                        <a:t>PATH</a:t>
                      </a:r>
                    </a:p>
                  </a:txBody>
                  <a:tcPr/>
                </a:tc>
                <a:tc>
                  <a:txBody>
                    <a:bodyPr/>
                    <a:lstStyle/>
                    <a:p>
                      <a:r>
                        <a:rPr lang="en-US" sz="1200" dirty="0"/>
                        <a:t>LCH</a:t>
                      </a:r>
                    </a:p>
                  </a:txBody>
                  <a:tcPr/>
                </a:tc>
                <a:tc>
                  <a:txBody>
                    <a:bodyPr/>
                    <a:lstStyle/>
                    <a:p>
                      <a:r>
                        <a:rPr lang="en-US" sz="1200" dirty="0"/>
                        <a:t>WUP</a:t>
                      </a:r>
                    </a:p>
                  </a:txBody>
                  <a:tcPr/>
                </a:tc>
                <a:tc>
                  <a:txBody>
                    <a:bodyPr/>
                    <a:lstStyle/>
                    <a:p>
                      <a:r>
                        <a:rPr lang="en-US" sz="1200" dirty="0"/>
                        <a:t>RES</a:t>
                      </a:r>
                    </a:p>
                  </a:txBody>
                  <a:tcPr/>
                </a:tc>
                <a:tc>
                  <a:txBody>
                    <a:bodyPr/>
                    <a:lstStyle/>
                    <a:p>
                      <a:r>
                        <a:rPr lang="en-US" sz="1200" dirty="0"/>
                        <a:t>LIN</a:t>
                      </a:r>
                    </a:p>
                  </a:txBody>
                  <a:tcPr/>
                </a:tc>
                <a:tc>
                  <a:txBody>
                    <a:bodyPr/>
                    <a:lstStyle/>
                    <a:p>
                      <a:r>
                        <a:rPr lang="en-US" sz="1200" dirty="0"/>
                        <a:t>JCN</a:t>
                      </a:r>
                    </a:p>
                  </a:txBody>
                  <a:tcPr/>
                </a:tc>
                <a:extLst>
                  <a:ext uri="{0D108BD9-81ED-4DB2-BD59-A6C34878D82A}">
                    <a16:rowId xmlns:a16="http://schemas.microsoft.com/office/drawing/2014/main" val="10000"/>
                  </a:ext>
                </a:extLst>
              </a:tr>
              <a:tr h="371650">
                <a:tc>
                  <a:txBody>
                    <a:bodyPr/>
                    <a:lstStyle/>
                    <a:p>
                      <a:r>
                        <a:rPr lang="en-US" sz="1200" dirty="0"/>
                        <a:t>TC</a:t>
                      </a:r>
                    </a:p>
                  </a:txBody>
                  <a:tcPr/>
                </a:tc>
                <a:tc>
                  <a:txBody>
                    <a:bodyPr/>
                    <a:lstStyle/>
                    <a:p>
                      <a:endParaRPr lang="en-US" sz="1200" dirty="0"/>
                    </a:p>
                  </a:txBody>
                  <a:tcPr/>
                </a:tc>
                <a:tc>
                  <a:txBody>
                    <a:bodyPr/>
                    <a:lstStyle/>
                    <a:p>
                      <a:r>
                        <a:rPr lang="en-US" sz="1200" dirty="0"/>
                        <a:t>**0.381</a:t>
                      </a:r>
                    </a:p>
                  </a:txBody>
                  <a:tcPr/>
                </a:tc>
                <a:tc>
                  <a:txBody>
                    <a:bodyPr/>
                    <a:lstStyle/>
                    <a:p>
                      <a:r>
                        <a:rPr lang="en-US" sz="1200" dirty="0"/>
                        <a:t>0.000</a:t>
                      </a:r>
                    </a:p>
                  </a:txBody>
                  <a:tcPr/>
                </a:tc>
                <a:tc>
                  <a:txBody>
                    <a:bodyPr/>
                    <a:lstStyle/>
                    <a:p>
                      <a:r>
                        <a:rPr lang="en-US" sz="1200" dirty="0"/>
                        <a:t>0.081</a:t>
                      </a:r>
                    </a:p>
                  </a:txBody>
                  <a:tcPr/>
                </a:tc>
                <a:tc>
                  <a:txBody>
                    <a:bodyPr/>
                    <a:lstStyle/>
                    <a:p>
                      <a:r>
                        <a:rPr lang="en-US" sz="1200" dirty="0"/>
                        <a:t>0.006</a:t>
                      </a:r>
                    </a:p>
                  </a:txBody>
                  <a:tcPr/>
                </a:tc>
                <a:tc>
                  <a:txBody>
                    <a:bodyPr/>
                    <a:lstStyle/>
                    <a:p>
                      <a:r>
                        <a:rPr lang="en-US" sz="1200" dirty="0"/>
                        <a:t>0.003</a:t>
                      </a:r>
                    </a:p>
                  </a:txBody>
                  <a:tcPr/>
                </a:tc>
                <a:tc>
                  <a:txBody>
                    <a:bodyPr/>
                    <a:lstStyle/>
                    <a:p>
                      <a:r>
                        <a:rPr lang="en-US" sz="1200" dirty="0"/>
                        <a:t>-0.006</a:t>
                      </a:r>
                    </a:p>
                  </a:txBody>
                  <a:tcPr/>
                </a:tc>
                <a:tc>
                  <a:txBody>
                    <a:bodyPr/>
                    <a:lstStyle/>
                    <a:p>
                      <a:r>
                        <a:rPr lang="en-US" sz="1200" dirty="0"/>
                        <a:t>-0.003</a:t>
                      </a:r>
                    </a:p>
                  </a:txBody>
                  <a:tcPr/>
                </a:tc>
                <a:extLst>
                  <a:ext uri="{0D108BD9-81ED-4DB2-BD59-A6C34878D82A}">
                    <a16:rowId xmlns:a16="http://schemas.microsoft.com/office/drawing/2014/main" val="10001"/>
                  </a:ext>
                </a:extLst>
              </a:tr>
              <a:tr h="352672">
                <a:tc>
                  <a:txBody>
                    <a:bodyPr/>
                    <a:lstStyle/>
                    <a:p>
                      <a:r>
                        <a:rPr lang="en-US" sz="1200" dirty="0" err="1"/>
                        <a:t>Tfidf</a:t>
                      </a:r>
                      <a:r>
                        <a:rPr lang="en-US" sz="1200" dirty="0"/>
                        <a:t>-TC</a:t>
                      </a:r>
                    </a:p>
                  </a:txBody>
                  <a:tcPr/>
                </a:tc>
                <a:tc>
                  <a:txBody>
                    <a:bodyPr/>
                    <a:lstStyle/>
                    <a:p>
                      <a:r>
                        <a:rPr lang="en-US" sz="1200" dirty="0"/>
                        <a:t>**0.381</a:t>
                      </a:r>
                      <a:endParaRPr lang="en-US" sz="1200" b="0" dirty="0"/>
                    </a:p>
                  </a:txBody>
                  <a:tcPr/>
                </a:tc>
                <a:tc>
                  <a:txBody>
                    <a:bodyPr/>
                    <a:lstStyle/>
                    <a:p>
                      <a:endParaRPr lang="en-US" sz="1200" dirty="0"/>
                    </a:p>
                  </a:txBody>
                  <a:tcPr/>
                </a:tc>
                <a:tc>
                  <a:txBody>
                    <a:bodyPr/>
                    <a:lstStyle/>
                    <a:p>
                      <a:r>
                        <a:rPr lang="en-US" sz="1200" dirty="0"/>
                        <a:t>0.026</a:t>
                      </a:r>
                    </a:p>
                  </a:txBody>
                  <a:tcPr/>
                </a:tc>
                <a:tc>
                  <a:txBody>
                    <a:bodyPr/>
                    <a:lstStyle/>
                    <a:p>
                      <a:r>
                        <a:rPr lang="en-US" sz="1200" dirty="0"/>
                        <a:t>0.0625</a:t>
                      </a:r>
                    </a:p>
                  </a:txBody>
                  <a:tcPr/>
                </a:tc>
                <a:tc>
                  <a:txBody>
                    <a:bodyPr/>
                    <a:lstStyle/>
                    <a:p>
                      <a:r>
                        <a:rPr lang="en-US" sz="1200" dirty="0"/>
                        <a:t>0.047</a:t>
                      </a:r>
                    </a:p>
                  </a:txBody>
                  <a:tcPr/>
                </a:tc>
                <a:tc>
                  <a:txBody>
                    <a:bodyPr/>
                    <a:lstStyle/>
                    <a:p>
                      <a:r>
                        <a:rPr lang="en-US" sz="1200" dirty="0"/>
                        <a:t>0.018</a:t>
                      </a:r>
                    </a:p>
                  </a:txBody>
                  <a:tcPr/>
                </a:tc>
                <a:tc>
                  <a:txBody>
                    <a:bodyPr/>
                    <a:lstStyle/>
                    <a:p>
                      <a:r>
                        <a:rPr lang="en-US" sz="1200" dirty="0"/>
                        <a:t>0.019</a:t>
                      </a:r>
                    </a:p>
                  </a:txBody>
                  <a:tcPr/>
                </a:tc>
                <a:tc>
                  <a:txBody>
                    <a:bodyPr/>
                    <a:lstStyle/>
                    <a:p>
                      <a:r>
                        <a:rPr lang="en-US" sz="1200" dirty="0"/>
                        <a:t>0.023</a:t>
                      </a:r>
                    </a:p>
                  </a:txBody>
                  <a:tcPr/>
                </a:tc>
                <a:extLst>
                  <a:ext uri="{0D108BD9-81ED-4DB2-BD59-A6C34878D82A}">
                    <a16:rowId xmlns:a16="http://schemas.microsoft.com/office/drawing/2014/main" val="10002"/>
                  </a:ext>
                </a:extLst>
              </a:tr>
              <a:tr h="357291">
                <a:tc>
                  <a:txBody>
                    <a:bodyPr/>
                    <a:lstStyle/>
                    <a:p>
                      <a:r>
                        <a:rPr lang="en-US" sz="1200" dirty="0"/>
                        <a:t>PATH</a:t>
                      </a:r>
                    </a:p>
                  </a:txBody>
                  <a:tcPr/>
                </a:tc>
                <a:tc>
                  <a:txBody>
                    <a:bodyPr/>
                    <a:lstStyle/>
                    <a:p>
                      <a:r>
                        <a:rPr lang="en-US" sz="1200" dirty="0"/>
                        <a:t>0.000</a:t>
                      </a:r>
                    </a:p>
                  </a:txBody>
                  <a:tcPr/>
                </a:tc>
                <a:tc>
                  <a:txBody>
                    <a:bodyPr/>
                    <a:lstStyle/>
                    <a:p>
                      <a:r>
                        <a:rPr lang="en-US" sz="1200" dirty="0"/>
                        <a:t>0.026</a:t>
                      </a:r>
                    </a:p>
                  </a:txBody>
                  <a:tcPr/>
                </a:tc>
                <a:tc>
                  <a:txBody>
                    <a:bodyPr/>
                    <a:lstStyle/>
                    <a:p>
                      <a:endParaRPr lang="en-US" sz="1200"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dirty="0"/>
                        <a:t>**0.910</a:t>
                      </a:r>
                    </a:p>
                  </a:txBody>
                  <a:tcPr/>
                </a:tc>
                <a:tc>
                  <a:txBody>
                    <a:bodyPr/>
                    <a:lstStyle/>
                    <a:p>
                      <a:r>
                        <a:rPr lang="en-US" sz="1200" b="1" dirty="0"/>
                        <a:t>**0.978</a:t>
                      </a:r>
                    </a:p>
                  </a:txBody>
                  <a:tcPr/>
                </a:tc>
                <a:tc>
                  <a:txBody>
                    <a:bodyPr/>
                    <a:lstStyle/>
                    <a:p>
                      <a:r>
                        <a:rPr lang="en-US" sz="1200" b="1" dirty="0"/>
                        <a:t>**0.975</a:t>
                      </a:r>
                    </a:p>
                  </a:txBody>
                  <a:tcPr/>
                </a:tc>
                <a:tc>
                  <a:txBody>
                    <a:bodyPr/>
                    <a:lstStyle/>
                    <a:p>
                      <a:r>
                        <a:rPr lang="en-US" sz="1200" b="1" dirty="0"/>
                        <a:t>**0.978</a:t>
                      </a:r>
                    </a:p>
                  </a:txBody>
                  <a:tcPr/>
                </a:tc>
                <a:tc>
                  <a:txBody>
                    <a:bodyPr/>
                    <a:lstStyle/>
                    <a:p>
                      <a:r>
                        <a:rPr lang="en-US" sz="1200" b="1" dirty="0"/>
                        <a:t>**0.879</a:t>
                      </a:r>
                    </a:p>
                  </a:txBody>
                  <a:tcPr/>
                </a:tc>
                <a:extLst>
                  <a:ext uri="{0D108BD9-81ED-4DB2-BD59-A6C34878D82A}">
                    <a16:rowId xmlns:a16="http://schemas.microsoft.com/office/drawing/2014/main" val="10003"/>
                  </a:ext>
                </a:extLst>
              </a:tr>
              <a:tr h="401156">
                <a:tc>
                  <a:txBody>
                    <a:bodyPr/>
                    <a:lstStyle/>
                    <a:p>
                      <a:r>
                        <a:rPr lang="en-US" sz="1200" dirty="0"/>
                        <a:t>LCH</a:t>
                      </a:r>
                    </a:p>
                  </a:txBody>
                  <a:tcPr/>
                </a:tc>
                <a:tc>
                  <a:txBody>
                    <a:bodyPr/>
                    <a:lstStyle/>
                    <a:p>
                      <a:r>
                        <a:rPr lang="en-US" sz="1200" dirty="0"/>
                        <a:t>0.081</a:t>
                      </a:r>
                    </a:p>
                  </a:txBody>
                  <a:tcPr/>
                </a:tc>
                <a:tc>
                  <a:txBody>
                    <a:bodyPr/>
                    <a:lstStyle/>
                    <a:p>
                      <a:r>
                        <a:rPr lang="en-US" sz="1200" dirty="0"/>
                        <a:t>0.0625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dirty="0"/>
                        <a:t>**0.910</a:t>
                      </a:r>
                    </a:p>
                  </a:txBody>
                  <a:tcPr/>
                </a:tc>
                <a:tc>
                  <a:txBody>
                    <a:bodyPr/>
                    <a:lstStyle/>
                    <a:p>
                      <a:endParaRPr lang="en-US" sz="1200" b="1"/>
                    </a:p>
                  </a:txBody>
                  <a:tcPr/>
                </a:tc>
                <a:tc>
                  <a:txBody>
                    <a:bodyPr/>
                    <a:lstStyle/>
                    <a:p>
                      <a:r>
                        <a:rPr lang="en-US" sz="1200" b="1" dirty="0"/>
                        <a:t>**0.912</a:t>
                      </a:r>
                    </a:p>
                  </a:txBody>
                  <a:tcPr/>
                </a:tc>
                <a:tc>
                  <a:txBody>
                    <a:bodyPr/>
                    <a:lstStyle/>
                    <a:p>
                      <a:r>
                        <a:rPr lang="en-US" sz="1200" b="1" dirty="0"/>
                        <a:t>**0.913</a:t>
                      </a:r>
                    </a:p>
                  </a:txBody>
                  <a:tcPr/>
                </a:tc>
                <a:tc>
                  <a:txBody>
                    <a:bodyPr/>
                    <a:lstStyle/>
                    <a:p>
                      <a:r>
                        <a:rPr lang="en-US" sz="1200" b="1" dirty="0"/>
                        <a:t>**0.907</a:t>
                      </a:r>
                    </a:p>
                  </a:txBody>
                  <a:tcPr/>
                </a:tc>
                <a:tc>
                  <a:txBody>
                    <a:bodyPr/>
                    <a:lstStyle/>
                    <a:p>
                      <a:r>
                        <a:rPr lang="en-US" sz="1200" b="1" dirty="0"/>
                        <a:t>**0.795</a:t>
                      </a:r>
                    </a:p>
                  </a:txBody>
                  <a:tcPr/>
                </a:tc>
                <a:extLst>
                  <a:ext uri="{0D108BD9-81ED-4DB2-BD59-A6C34878D82A}">
                    <a16:rowId xmlns:a16="http://schemas.microsoft.com/office/drawing/2014/main" val="10004"/>
                  </a:ext>
                </a:extLst>
              </a:tr>
              <a:tr h="432162">
                <a:tc>
                  <a:txBody>
                    <a:bodyPr/>
                    <a:lstStyle/>
                    <a:p>
                      <a:r>
                        <a:rPr lang="en-US" sz="1200" dirty="0"/>
                        <a:t>WUP</a:t>
                      </a:r>
                    </a:p>
                  </a:txBody>
                  <a:tcPr/>
                </a:tc>
                <a:tc>
                  <a:txBody>
                    <a:bodyPr/>
                    <a:lstStyle/>
                    <a:p>
                      <a:r>
                        <a:rPr lang="en-US" sz="1200" dirty="0"/>
                        <a:t>0.006</a:t>
                      </a:r>
                    </a:p>
                  </a:txBody>
                  <a:tcPr/>
                </a:tc>
                <a:tc>
                  <a:txBody>
                    <a:bodyPr/>
                    <a:lstStyle/>
                    <a:p>
                      <a:r>
                        <a:rPr lang="en-US" sz="1200" dirty="0"/>
                        <a:t>0.047</a:t>
                      </a:r>
                    </a:p>
                  </a:txBody>
                  <a:tcPr/>
                </a:tc>
                <a:tc>
                  <a:txBody>
                    <a:bodyPr/>
                    <a:lstStyle/>
                    <a:p>
                      <a:r>
                        <a:rPr lang="en-US" sz="1200" b="1" dirty="0"/>
                        <a:t>**0.978</a:t>
                      </a:r>
                    </a:p>
                  </a:txBody>
                  <a:tcPr/>
                </a:tc>
                <a:tc>
                  <a:txBody>
                    <a:bodyPr/>
                    <a:lstStyle/>
                    <a:p>
                      <a:r>
                        <a:rPr lang="en-US" sz="1200" b="1" dirty="0"/>
                        <a:t>**0.912</a:t>
                      </a:r>
                    </a:p>
                  </a:txBody>
                  <a:tcPr/>
                </a:tc>
                <a:tc>
                  <a:txBody>
                    <a:bodyPr/>
                    <a:lstStyle/>
                    <a:p>
                      <a:endParaRPr lang="en-US" sz="1200" b="1"/>
                    </a:p>
                  </a:txBody>
                  <a:tcPr/>
                </a:tc>
                <a:tc>
                  <a:txBody>
                    <a:bodyPr/>
                    <a:lstStyle/>
                    <a:p>
                      <a:r>
                        <a:rPr lang="en-US" sz="1200" b="1" dirty="0"/>
                        <a:t>**0.982</a:t>
                      </a:r>
                    </a:p>
                  </a:txBody>
                  <a:tcPr/>
                </a:tc>
                <a:tc>
                  <a:txBody>
                    <a:bodyPr/>
                    <a:lstStyle/>
                    <a:p>
                      <a:r>
                        <a:rPr lang="en-US" sz="1200" b="1" dirty="0"/>
                        <a:t>**0.983</a:t>
                      </a:r>
                    </a:p>
                  </a:txBody>
                  <a:tcPr/>
                </a:tc>
                <a:tc>
                  <a:txBody>
                    <a:bodyPr/>
                    <a:lstStyle/>
                    <a:p>
                      <a:r>
                        <a:rPr lang="en-US" sz="1200" b="1" dirty="0"/>
                        <a:t>**0.885</a:t>
                      </a:r>
                    </a:p>
                  </a:txBody>
                  <a:tcPr/>
                </a:tc>
                <a:extLst>
                  <a:ext uri="{0D108BD9-81ED-4DB2-BD59-A6C34878D82A}">
                    <a16:rowId xmlns:a16="http://schemas.microsoft.com/office/drawing/2014/main" val="10005"/>
                  </a:ext>
                </a:extLst>
              </a:tr>
              <a:tr h="361134">
                <a:tc>
                  <a:txBody>
                    <a:bodyPr/>
                    <a:lstStyle/>
                    <a:p>
                      <a:r>
                        <a:rPr lang="en-US" sz="1200" dirty="0"/>
                        <a:t>RES</a:t>
                      </a:r>
                    </a:p>
                  </a:txBody>
                  <a:tcPr/>
                </a:tc>
                <a:tc>
                  <a:txBody>
                    <a:bodyPr/>
                    <a:lstStyle/>
                    <a:p>
                      <a:r>
                        <a:rPr lang="en-US" sz="1200" dirty="0"/>
                        <a:t>0.003</a:t>
                      </a:r>
                    </a:p>
                  </a:txBody>
                  <a:tcPr/>
                </a:tc>
                <a:tc>
                  <a:txBody>
                    <a:bodyPr/>
                    <a:lstStyle/>
                    <a:p>
                      <a:r>
                        <a:rPr lang="en-US" sz="1200" dirty="0"/>
                        <a:t>0.018</a:t>
                      </a:r>
                    </a:p>
                  </a:txBody>
                  <a:tcPr/>
                </a:tc>
                <a:tc>
                  <a:txBody>
                    <a:bodyPr/>
                    <a:lstStyle/>
                    <a:p>
                      <a:r>
                        <a:rPr lang="en-US" sz="1200" b="1" dirty="0"/>
                        <a:t>**0.975</a:t>
                      </a:r>
                    </a:p>
                  </a:txBody>
                  <a:tcPr/>
                </a:tc>
                <a:tc>
                  <a:txBody>
                    <a:bodyPr/>
                    <a:lstStyle/>
                    <a:p>
                      <a:r>
                        <a:rPr lang="en-US" sz="1200" b="1" dirty="0"/>
                        <a:t>**0.913</a:t>
                      </a:r>
                    </a:p>
                  </a:txBody>
                  <a:tcPr/>
                </a:tc>
                <a:tc>
                  <a:txBody>
                    <a:bodyPr/>
                    <a:lstStyle/>
                    <a:p>
                      <a:r>
                        <a:rPr lang="en-US" sz="1200" b="1" dirty="0"/>
                        <a:t>**0.982</a:t>
                      </a:r>
                    </a:p>
                  </a:txBody>
                  <a:tcPr/>
                </a:tc>
                <a:tc>
                  <a:txBody>
                    <a:bodyPr/>
                    <a:lstStyle/>
                    <a:p>
                      <a:endParaRPr lang="en-US" sz="1200" b="1" dirty="0"/>
                    </a:p>
                  </a:txBody>
                  <a:tcPr/>
                </a:tc>
                <a:tc>
                  <a:txBody>
                    <a:bodyPr/>
                    <a:lstStyle/>
                    <a:p>
                      <a:r>
                        <a:rPr lang="en-US" sz="1200" b="1" dirty="0"/>
                        <a:t>**0.994</a:t>
                      </a:r>
                    </a:p>
                  </a:txBody>
                  <a:tcPr/>
                </a:tc>
                <a:tc>
                  <a:txBody>
                    <a:bodyPr/>
                    <a:lstStyle/>
                    <a:p>
                      <a:r>
                        <a:rPr lang="en-US" sz="1200" b="1" dirty="0"/>
                        <a:t>**0.887</a:t>
                      </a:r>
                    </a:p>
                  </a:txBody>
                  <a:tcPr/>
                </a:tc>
                <a:extLst>
                  <a:ext uri="{0D108BD9-81ED-4DB2-BD59-A6C34878D82A}">
                    <a16:rowId xmlns:a16="http://schemas.microsoft.com/office/drawing/2014/main" val="10006"/>
                  </a:ext>
                </a:extLst>
              </a:tr>
              <a:tr h="378833">
                <a:tc>
                  <a:txBody>
                    <a:bodyPr/>
                    <a:lstStyle/>
                    <a:p>
                      <a:r>
                        <a:rPr lang="en-US" sz="1200" dirty="0"/>
                        <a:t>LIN</a:t>
                      </a:r>
                    </a:p>
                  </a:txBody>
                  <a:tcPr/>
                </a:tc>
                <a:tc>
                  <a:txBody>
                    <a:bodyPr/>
                    <a:lstStyle/>
                    <a:p>
                      <a:r>
                        <a:rPr lang="en-US" sz="1200" dirty="0"/>
                        <a:t>-0.006</a:t>
                      </a:r>
                    </a:p>
                  </a:txBody>
                  <a:tcPr/>
                </a:tc>
                <a:tc>
                  <a:txBody>
                    <a:bodyPr/>
                    <a:lstStyle/>
                    <a:p>
                      <a:r>
                        <a:rPr lang="en-US" sz="1200" dirty="0"/>
                        <a:t>0.019</a:t>
                      </a:r>
                    </a:p>
                  </a:txBody>
                  <a:tcPr/>
                </a:tc>
                <a:tc>
                  <a:txBody>
                    <a:bodyPr/>
                    <a:lstStyle/>
                    <a:p>
                      <a:r>
                        <a:rPr lang="en-US" sz="1200" b="1" dirty="0"/>
                        <a:t>**0.978</a:t>
                      </a:r>
                    </a:p>
                  </a:txBody>
                  <a:tcPr/>
                </a:tc>
                <a:tc>
                  <a:txBody>
                    <a:bodyPr/>
                    <a:lstStyle/>
                    <a:p>
                      <a:r>
                        <a:rPr lang="en-US" sz="1200" b="1" dirty="0"/>
                        <a:t>**0.907</a:t>
                      </a:r>
                    </a:p>
                  </a:txBody>
                  <a:tcPr/>
                </a:tc>
                <a:tc>
                  <a:txBody>
                    <a:bodyPr/>
                    <a:lstStyle/>
                    <a:p>
                      <a:r>
                        <a:rPr lang="en-US" sz="1200" b="1" dirty="0"/>
                        <a:t>**0.983</a:t>
                      </a:r>
                    </a:p>
                  </a:txBody>
                  <a:tcPr/>
                </a:tc>
                <a:tc>
                  <a:txBody>
                    <a:bodyPr/>
                    <a:lstStyle/>
                    <a:p>
                      <a:r>
                        <a:rPr lang="en-US" sz="1200" b="1" dirty="0"/>
                        <a:t>**0.994</a:t>
                      </a:r>
                    </a:p>
                  </a:txBody>
                  <a:tcPr/>
                </a:tc>
                <a:tc>
                  <a:txBody>
                    <a:bodyPr/>
                    <a:lstStyle/>
                    <a:p>
                      <a:endParaRPr lang="en-US" sz="1200" b="1"/>
                    </a:p>
                  </a:txBody>
                  <a:tcPr/>
                </a:tc>
                <a:tc>
                  <a:txBody>
                    <a:bodyPr/>
                    <a:lstStyle/>
                    <a:p>
                      <a:r>
                        <a:rPr lang="en-US" sz="1200" b="1" dirty="0"/>
                        <a:t>**0.914</a:t>
                      </a:r>
                    </a:p>
                  </a:txBody>
                  <a:tcPr/>
                </a:tc>
                <a:extLst>
                  <a:ext uri="{0D108BD9-81ED-4DB2-BD59-A6C34878D82A}">
                    <a16:rowId xmlns:a16="http://schemas.microsoft.com/office/drawing/2014/main" val="10007"/>
                  </a:ext>
                </a:extLst>
              </a:tr>
              <a:tr h="413228">
                <a:tc>
                  <a:txBody>
                    <a:bodyPr/>
                    <a:lstStyle/>
                    <a:p>
                      <a:r>
                        <a:rPr lang="en-US" sz="1200" dirty="0"/>
                        <a:t>JCN</a:t>
                      </a:r>
                    </a:p>
                  </a:txBody>
                  <a:tcPr/>
                </a:tc>
                <a:tc>
                  <a:txBody>
                    <a:bodyPr/>
                    <a:lstStyle/>
                    <a:p>
                      <a:r>
                        <a:rPr lang="en-US" sz="1200" dirty="0"/>
                        <a:t>-0.003</a:t>
                      </a:r>
                    </a:p>
                  </a:txBody>
                  <a:tcPr/>
                </a:tc>
                <a:tc>
                  <a:txBody>
                    <a:bodyPr/>
                    <a:lstStyle/>
                    <a:p>
                      <a:r>
                        <a:rPr lang="en-US" sz="1200" dirty="0"/>
                        <a:t>0.023</a:t>
                      </a:r>
                    </a:p>
                  </a:txBody>
                  <a:tcPr/>
                </a:tc>
                <a:tc>
                  <a:txBody>
                    <a:bodyPr/>
                    <a:lstStyle/>
                    <a:p>
                      <a:r>
                        <a:rPr lang="en-US" sz="1200" b="1" dirty="0"/>
                        <a:t>**0.879</a:t>
                      </a:r>
                    </a:p>
                  </a:txBody>
                  <a:tcPr/>
                </a:tc>
                <a:tc>
                  <a:txBody>
                    <a:bodyPr/>
                    <a:lstStyle/>
                    <a:p>
                      <a:r>
                        <a:rPr lang="en-US" sz="1200" b="1" dirty="0"/>
                        <a:t>**0.795</a:t>
                      </a:r>
                    </a:p>
                  </a:txBody>
                  <a:tcPr/>
                </a:tc>
                <a:tc>
                  <a:txBody>
                    <a:bodyPr/>
                    <a:lstStyle/>
                    <a:p>
                      <a:r>
                        <a:rPr lang="en-US" sz="1200" b="1" dirty="0"/>
                        <a:t>**0.885</a:t>
                      </a:r>
                    </a:p>
                  </a:txBody>
                  <a:tcPr/>
                </a:tc>
                <a:tc>
                  <a:txBody>
                    <a:bodyPr/>
                    <a:lstStyle/>
                    <a:p>
                      <a:r>
                        <a:rPr lang="en-US" sz="1200" b="1" dirty="0"/>
                        <a:t>**0.887</a:t>
                      </a:r>
                    </a:p>
                  </a:txBody>
                  <a:tcPr/>
                </a:tc>
                <a:tc>
                  <a:txBody>
                    <a:bodyPr/>
                    <a:lstStyle/>
                    <a:p>
                      <a:r>
                        <a:rPr lang="en-US" sz="1200" b="1" dirty="0"/>
                        <a:t>**0.914</a:t>
                      </a:r>
                    </a:p>
                  </a:txBody>
                  <a:tcPr/>
                </a:tc>
                <a:tc>
                  <a:txBody>
                    <a:bodyPr/>
                    <a:lstStyle/>
                    <a:p>
                      <a:endParaRPr lang="en-US" sz="1200" b="1" dirty="0"/>
                    </a:p>
                  </a:txBody>
                  <a:tcPr/>
                </a:tc>
                <a:extLst>
                  <a:ext uri="{0D108BD9-81ED-4DB2-BD59-A6C34878D82A}">
                    <a16:rowId xmlns:a16="http://schemas.microsoft.com/office/drawing/2014/main" val="10008"/>
                  </a:ext>
                </a:extLst>
              </a:tr>
            </a:tbl>
          </a:graphicData>
        </a:graphic>
      </p:graphicFrame>
      <p:sp>
        <p:nvSpPr>
          <p:cNvPr id="4" name="TextBox 3"/>
          <p:cNvSpPr txBox="1"/>
          <p:nvPr/>
        </p:nvSpPr>
        <p:spPr>
          <a:xfrm>
            <a:off x="7456785" y="1408673"/>
            <a:ext cx="2837590" cy="553998"/>
          </a:xfrm>
          <a:prstGeom prst="rect">
            <a:avLst/>
          </a:prstGeom>
          <a:noFill/>
        </p:spPr>
        <p:txBody>
          <a:bodyPr wrap="square" rtlCol="0">
            <a:spAutoFit/>
          </a:bodyPr>
          <a:lstStyle/>
          <a:p>
            <a:r>
              <a:rPr lang="en-US" sz="1000" dirty="0">
                <a:solidFill>
                  <a:schemeClr val="bg1">
                    <a:lumMod val="50000"/>
                  </a:schemeClr>
                </a:solidFill>
              </a:rPr>
              <a:t>Note:</a:t>
            </a:r>
          </a:p>
          <a:p>
            <a:r>
              <a:rPr lang="en-US" sz="1000" dirty="0">
                <a:solidFill>
                  <a:schemeClr val="bg1">
                    <a:lumMod val="50000"/>
                  </a:schemeClr>
                </a:solidFill>
              </a:rPr>
              <a:t>** : p &lt; 0.05.  </a:t>
            </a:r>
          </a:p>
          <a:p>
            <a:r>
              <a:rPr lang="en-US" sz="1000" b="1" dirty="0">
                <a:solidFill>
                  <a:schemeClr val="bg1">
                    <a:lumMod val="50000"/>
                  </a:schemeClr>
                </a:solidFill>
              </a:rPr>
              <a:t>Bold </a:t>
            </a:r>
            <a:r>
              <a:rPr lang="en-US" sz="1000" dirty="0">
                <a:solidFill>
                  <a:schemeClr val="bg1">
                    <a:lumMod val="50000"/>
                  </a:schemeClr>
                </a:solidFill>
              </a:rPr>
              <a:t>:</a:t>
            </a:r>
            <a:r>
              <a:rPr lang="en-US" sz="1000" b="1" dirty="0">
                <a:solidFill>
                  <a:schemeClr val="bg1">
                    <a:lumMod val="50000"/>
                  </a:schemeClr>
                </a:solidFill>
              </a:rPr>
              <a:t> </a:t>
            </a:r>
            <a:r>
              <a:rPr lang="en-US" sz="1000" dirty="0">
                <a:solidFill>
                  <a:schemeClr val="bg1">
                    <a:lumMod val="50000"/>
                  </a:schemeClr>
                </a:solidFill>
              </a:rPr>
              <a:t>strong correlation</a:t>
            </a:r>
            <a:r>
              <a:rPr lang="en-US" sz="1000" b="1" dirty="0">
                <a:solidFill>
                  <a:schemeClr val="bg1">
                    <a:lumMod val="50000"/>
                  </a:schemeClr>
                </a:solidFill>
              </a:rPr>
              <a:t> </a:t>
            </a:r>
            <a:endParaRPr lang="en-US" sz="1000" dirty="0">
              <a:solidFill>
                <a:schemeClr val="bg1">
                  <a:lumMod val="50000"/>
                </a:schemeClr>
              </a:solidFill>
            </a:endParaRPr>
          </a:p>
        </p:txBody>
      </p:sp>
      <p:sp>
        <p:nvSpPr>
          <p:cNvPr id="5" name="TextBox 4"/>
          <p:cNvSpPr txBox="1"/>
          <p:nvPr/>
        </p:nvSpPr>
        <p:spPr>
          <a:xfrm>
            <a:off x="702024" y="1017725"/>
            <a:ext cx="1776448" cy="307777"/>
          </a:xfrm>
          <a:prstGeom prst="rect">
            <a:avLst/>
          </a:prstGeom>
          <a:noFill/>
        </p:spPr>
        <p:txBody>
          <a:bodyPr wrap="none" rtlCol="0">
            <a:spAutoFit/>
          </a:bodyPr>
          <a:lstStyle/>
          <a:p>
            <a:r>
              <a:rPr lang="en-US" dirty="0">
                <a:solidFill>
                  <a:schemeClr val="bg1">
                    <a:lumMod val="50000"/>
                  </a:schemeClr>
                </a:solidFill>
              </a:rPr>
              <a:t>Pearson Correlation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prstGeom prst="rect">
            <a:avLst/>
          </a:prstGeom>
        </p:spPr>
        <p:txBody>
          <a:bodyPr lIns="91425" tIns="91425" rIns="91425" bIns="91425" anchor="t" anchorCtr="0">
            <a:noAutofit/>
          </a:bodyPr>
          <a:lstStyle/>
          <a:p>
            <a:r>
              <a:rPr lang="en" dirty="0">
                <a:solidFill>
                  <a:schemeClr val="accent4">
                    <a:lumMod val="50000"/>
                  </a:schemeClr>
                </a:solidFill>
              </a:rPr>
              <a:t>Coherence Results- </a:t>
            </a:r>
            <a:r>
              <a:rPr lang="en" sz="2800" dirty="0">
                <a:solidFill>
                  <a:schemeClr val="accent4">
                    <a:lumMod val="50000"/>
                  </a:schemeClr>
                </a:solidFill>
              </a:rPr>
              <a:t>Correlation among Measures</a:t>
            </a:r>
          </a:p>
        </p:txBody>
      </p:sp>
      <p:graphicFrame>
        <p:nvGraphicFramePr>
          <p:cNvPr id="3" name="Table 2"/>
          <p:cNvGraphicFramePr>
            <a:graphicFrameLocks noGrp="1"/>
          </p:cNvGraphicFramePr>
          <p:nvPr>
            <p:extLst>
              <p:ext uri="{D42A27DB-BD31-4B8C-83A1-F6EECF244321}">
                <p14:modId xmlns:p14="http://schemas.microsoft.com/office/powerpoint/2010/main" val="52600275"/>
              </p:ext>
            </p:extLst>
          </p:nvPr>
        </p:nvGraphicFramePr>
        <p:xfrm>
          <a:off x="725621" y="1569453"/>
          <a:ext cx="7161816" cy="3337560"/>
        </p:xfrm>
        <a:graphic>
          <a:graphicData uri="http://schemas.openxmlformats.org/drawingml/2006/table">
            <a:tbl>
              <a:tblPr firstRow="1" bandRow="1">
                <a:tableStyleId>{8799B23B-EC83-4686-B30A-512413B5E67A}</a:tableStyleId>
              </a:tblPr>
              <a:tblGrid>
                <a:gridCol w="735234">
                  <a:extLst>
                    <a:ext uri="{9D8B030D-6E8A-4147-A177-3AD203B41FA5}">
                      <a16:colId xmlns:a16="http://schemas.microsoft.com/office/drawing/2014/main" val="20000"/>
                    </a:ext>
                  </a:extLst>
                </a:gridCol>
                <a:gridCol w="792698">
                  <a:extLst>
                    <a:ext uri="{9D8B030D-6E8A-4147-A177-3AD203B41FA5}">
                      <a16:colId xmlns:a16="http://schemas.microsoft.com/office/drawing/2014/main" val="20001"/>
                    </a:ext>
                  </a:extLst>
                </a:gridCol>
                <a:gridCol w="807268">
                  <a:extLst>
                    <a:ext uri="{9D8B030D-6E8A-4147-A177-3AD203B41FA5}">
                      <a16:colId xmlns:a16="http://schemas.microsoft.com/office/drawing/2014/main" val="20002"/>
                    </a:ext>
                  </a:extLst>
                </a:gridCol>
                <a:gridCol w="797356">
                  <a:extLst>
                    <a:ext uri="{9D8B030D-6E8A-4147-A177-3AD203B41FA5}">
                      <a16:colId xmlns:a16="http://schemas.microsoft.com/office/drawing/2014/main" val="20003"/>
                    </a:ext>
                  </a:extLst>
                </a:gridCol>
                <a:gridCol w="778715">
                  <a:extLst>
                    <a:ext uri="{9D8B030D-6E8A-4147-A177-3AD203B41FA5}">
                      <a16:colId xmlns:a16="http://schemas.microsoft.com/office/drawing/2014/main" val="20004"/>
                    </a:ext>
                  </a:extLst>
                </a:gridCol>
                <a:gridCol w="755118">
                  <a:extLst>
                    <a:ext uri="{9D8B030D-6E8A-4147-A177-3AD203B41FA5}">
                      <a16:colId xmlns:a16="http://schemas.microsoft.com/office/drawing/2014/main" val="20005"/>
                    </a:ext>
                  </a:extLst>
                </a:gridCol>
                <a:gridCol w="766916">
                  <a:extLst>
                    <a:ext uri="{9D8B030D-6E8A-4147-A177-3AD203B41FA5}">
                      <a16:colId xmlns:a16="http://schemas.microsoft.com/office/drawing/2014/main" val="20006"/>
                    </a:ext>
                  </a:extLst>
                </a:gridCol>
                <a:gridCol w="849507">
                  <a:extLst>
                    <a:ext uri="{9D8B030D-6E8A-4147-A177-3AD203B41FA5}">
                      <a16:colId xmlns:a16="http://schemas.microsoft.com/office/drawing/2014/main" val="20007"/>
                    </a:ext>
                  </a:extLst>
                </a:gridCol>
                <a:gridCol w="879004">
                  <a:extLst>
                    <a:ext uri="{9D8B030D-6E8A-4147-A177-3AD203B41FA5}">
                      <a16:colId xmlns:a16="http://schemas.microsoft.com/office/drawing/2014/main" val="20008"/>
                    </a:ext>
                  </a:extLst>
                </a:gridCol>
              </a:tblGrid>
              <a:tr h="370840">
                <a:tc>
                  <a:txBody>
                    <a:bodyPr/>
                    <a:lstStyle/>
                    <a:p>
                      <a:endParaRPr lang="en-US" b="0" dirty="0"/>
                    </a:p>
                  </a:txBody>
                  <a:tcPr/>
                </a:tc>
                <a:tc>
                  <a:txBody>
                    <a:bodyPr/>
                    <a:lstStyle/>
                    <a:p>
                      <a:r>
                        <a:rPr lang="en-US" dirty="0"/>
                        <a:t>TC</a:t>
                      </a:r>
                      <a:endParaRPr lang="en-US" b="0" dirty="0"/>
                    </a:p>
                  </a:txBody>
                  <a:tcPr/>
                </a:tc>
                <a:tc>
                  <a:txBody>
                    <a:bodyPr/>
                    <a:lstStyle/>
                    <a:p>
                      <a:r>
                        <a:rPr lang="en-US" dirty="0" err="1"/>
                        <a:t>Tfidf</a:t>
                      </a:r>
                      <a:r>
                        <a:rPr lang="en-US" dirty="0"/>
                        <a:t>-TC</a:t>
                      </a:r>
                      <a:endParaRPr lang="en-US" b="0" dirty="0"/>
                    </a:p>
                  </a:txBody>
                  <a:tcPr/>
                </a:tc>
                <a:tc>
                  <a:txBody>
                    <a:bodyPr/>
                    <a:lstStyle/>
                    <a:p>
                      <a:r>
                        <a:rPr lang="en-US" dirty="0"/>
                        <a:t>PATH</a:t>
                      </a:r>
                      <a:endParaRPr lang="en-US" b="0" dirty="0"/>
                    </a:p>
                  </a:txBody>
                  <a:tcPr/>
                </a:tc>
                <a:tc>
                  <a:txBody>
                    <a:bodyPr/>
                    <a:lstStyle/>
                    <a:p>
                      <a:r>
                        <a:rPr lang="en-US" dirty="0"/>
                        <a:t>LCH</a:t>
                      </a:r>
                      <a:endParaRPr lang="en-US" b="0" dirty="0"/>
                    </a:p>
                  </a:txBody>
                  <a:tcPr/>
                </a:tc>
                <a:tc>
                  <a:txBody>
                    <a:bodyPr/>
                    <a:lstStyle/>
                    <a:p>
                      <a:r>
                        <a:rPr lang="en-US" dirty="0"/>
                        <a:t>WUP</a:t>
                      </a:r>
                      <a:endParaRPr lang="en-US" b="0" dirty="0"/>
                    </a:p>
                  </a:txBody>
                  <a:tcPr/>
                </a:tc>
                <a:tc>
                  <a:txBody>
                    <a:bodyPr/>
                    <a:lstStyle/>
                    <a:p>
                      <a:r>
                        <a:rPr lang="en-US" dirty="0"/>
                        <a:t>RES</a:t>
                      </a:r>
                      <a:endParaRPr lang="en-US" b="0" dirty="0"/>
                    </a:p>
                  </a:txBody>
                  <a:tcPr/>
                </a:tc>
                <a:tc>
                  <a:txBody>
                    <a:bodyPr/>
                    <a:lstStyle/>
                    <a:p>
                      <a:r>
                        <a:rPr lang="en-US" dirty="0"/>
                        <a:t>LIN</a:t>
                      </a:r>
                      <a:endParaRPr lang="en-US" b="0" dirty="0"/>
                    </a:p>
                  </a:txBody>
                  <a:tcPr/>
                </a:tc>
                <a:tc>
                  <a:txBody>
                    <a:bodyPr/>
                    <a:lstStyle/>
                    <a:p>
                      <a:r>
                        <a:rPr lang="en-US" dirty="0"/>
                        <a:t>JCN</a:t>
                      </a:r>
                      <a:endParaRPr lang="en-US" b="0" dirty="0"/>
                    </a:p>
                  </a:txBody>
                  <a:tcPr/>
                </a:tc>
                <a:extLst>
                  <a:ext uri="{0D108BD9-81ED-4DB2-BD59-A6C34878D82A}">
                    <a16:rowId xmlns:a16="http://schemas.microsoft.com/office/drawing/2014/main" val="10000"/>
                  </a:ext>
                </a:extLst>
              </a:tr>
              <a:tr h="370840">
                <a:tc>
                  <a:txBody>
                    <a:bodyPr/>
                    <a:lstStyle/>
                    <a:p>
                      <a:r>
                        <a:rPr lang="en-US" dirty="0"/>
                        <a:t>TC</a:t>
                      </a:r>
                      <a:endParaRPr lang="en-US" b="0" dirty="0"/>
                    </a:p>
                  </a:txBody>
                  <a:tcPr/>
                </a:tc>
                <a:tc>
                  <a:txBody>
                    <a:bodyPr/>
                    <a:lstStyle/>
                    <a:p>
                      <a:endParaRPr lang="en-US" b="0" dirty="0"/>
                    </a:p>
                  </a:txBody>
                  <a:tcPr/>
                </a:tc>
                <a:tc>
                  <a:txBody>
                    <a:bodyPr/>
                    <a:lstStyle/>
                    <a:p>
                      <a:r>
                        <a:rPr lang="en-US" dirty="0"/>
                        <a:t>0.165</a:t>
                      </a:r>
                      <a:endParaRPr lang="en-US" b="0" dirty="0"/>
                    </a:p>
                  </a:txBody>
                  <a:tcPr/>
                </a:tc>
                <a:tc>
                  <a:txBody>
                    <a:bodyPr/>
                    <a:lstStyle/>
                    <a:p>
                      <a:r>
                        <a:rPr lang="en-US" dirty="0"/>
                        <a:t>0.445</a:t>
                      </a:r>
                      <a:endParaRPr lang="en-US" b="0" dirty="0"/>
                    </a:p>
                  </a:txBody>
                  <a:tcPr/>
                </a:tc>
                <a:tc>
                  <a:txBody>
                    <a:bodyPr/>
                    <a:lstStyle/>
                    <a:p>
                      <a:r>
                        <a:rPr lang="en-US" dirty="0"/>
                        <a:t>0.427</a:t>
                      </a:r>
                      <a:endParaRPr lang="en-US" b="0" dirty="0"/>
                    </a:p>
                  </a:txBody>
                  <a:tcPr/>
                </a:tc>
                <a:tc>
                  <a:txBody>
                    <a:bodyPr/>
                    <a:lstStyle/>
                    <a:p>
                      <a:r>
                        <a:rPr lang="en-US" dirty="0"/>
                        <a:t>0.422</a:t>
                      </a:r>
                      <a:endParaRPr lang="en-US" b="0" dirty="0"/>
                    </a:p>
                  </a:txBody>
                  <a:tcPr/>
                </a:tc>
                <a:tc>
                  <a:txBody>
                    <a:bodyPr/>
                    <a:lstStyle/>
                    <a:p>
                      <a:r>
                        <a:rPr lang="en-US" dirty="0"/>
                        <a:t>0.421</a:t>
                      </a:r>
                      <a:endParaRPr lang="en-US" b="0" dirty="0"/>
                    </a:p>
                  </a:txBody>
                  <a:tcPr/>
                </a:tc>
                <a:tc>
                  <a:txBody>
                    <a:bodyPr/>
                    <a:lstStyle/>
                    <a:p>
                      <a:r>
                        <a:rPr lang="en-US" dirty="0"/>
                        <a:t>0.437</a:t>
                      </a:r>
                      <a:endParaRPr lang="en-US" b="0" dirty="0"/>
                    </a:p>
                  </a:txBody>
                  <a:tcPr/>
                </a:tc>
                <a:tc>
                  <a:txBody>
                    <a:bodyPr/>
                    <a:lstStyle/>
                    <a:p>
                      <a:r>
                        <a:rPr lang="en-US" dirty="0"/>
                        <a:t>0.348</a:t>
                      </a:r>
                      <a:endParaRPr lang="en-US" b="0" dirty="0"/>
                    </a:p>
                  </a:txBody>
                  <a:tcPr/>
                </a:tc>
                <a:extLst>
                  <a:ext uri="{0D108BD9-81ED-4DB2-BD59-A6C34878D82A}">
                    <a16:rowId xmlns:a16="http://schemas.microsoft.com/office/drawing/2014/main" val="10001"/>
                  </a:ext>
                </a:extLst>
              </a:tr>
              <a:tr h="370840">
                <a:tc>
                  <a:txBody>
                    <a:bodyPr/>
                    <a:lstStyle/>
                    <a:p>
                      <a:r>
                        <a:rPr lang="en-US" dirty="0" err="1"/>
                        <a:t>Tfidf</a:t>
                      </a:r>
                      <a:r>
                        <a:rPr lang="en-US" dirty="0"/>
                        <a:t>-TC</a:t>
                      </a:r>
                      <a:endParaRPr lang="en-US" b="0" dirty="0"/>
                    </a:p>
                  </a:txBody>
                  <a:tcPr/>
                </a:tc>
                <a:tc>
                  <a:txBody>
                    <a:bodyPr/>
                    <a:lstStyle/>
                    <a:p>
                      <a:r>
                        <a:rPr lang="en-US" dirty="0"/>
                        <a:t>0.165</a:t>
                      </a:r>
                      <a:endParaRPr lang="en-US" b="0" dirty="0"/>
                    </a:p>
                  </a:txBody>
                  <a:tcPr/>
                </a:tc>
                <a:tc>
                  <a:txBody>
                    <a:bodyPr/>
                    <a:lstStyle/>
                    <a:p>
                      <a:endParaRPr lang="en-US" b="0" dirty="0"/>
                    </a:p>
                  </a:txBody>
                  <a:tcPr/>
                </a:tc>
                <a:tc>
                  <a:txBody>
                    <a:bodyPr/>
                    <a:lstStyle/>
                    <a:p>
                      <a:r>
                        <a:rPr lang="en-US" dirty="0"/>
                        <a:t>-0.327</a:t>
                      </a:r>
                      <a:endParaRPr lang="en-US" b="0" dirty="0"/>
                    </a:p>
                  </a:txBody>
                  <a:tcPr/>
                </a:tc>
                <a:tc>
                  <a:txBody>
                    <a:bodyPr/>
                    <a:lstStyle/>
                    <a:p>
                      <a:r>
                        <a:rPr lang="en-US" dirty="0"/>
                        <a:t>0.314</a:t>
                      </a:r>
                      <a:endParaRPr lang="en-US" b="0" dirty="0"/>
                    </a:p>
                  </a:txBody>
                  <a:tcPr/>
                </a:tc>
                <a:tc>
                  <a:txBody>
                    <a:bodyPr/>
                    <a:lstStyle/>
                    <a:p>
                      <a:r>
                        <a:rPr lang="en-US" dirty="0"/>
                        <a:t>0.320</a:t>
                      </a:r>
                      <a:endParaRPr lang="en-US" b="0" dirty="0"/>
                    </a:p>
                  </a:txBody>
                  <a:tcPr/>
                </a:tc>
                <a:tc>
                  <a:txBody>
                    <a:bodyPr/>
                    <a:lstStyle/>
                    <a:p>
                      <a:r>
                        <a:rPr lang="en-US" dirty="0"/>
                        <a:t>0.288</a:t>
                      </a:r>
                      <a:endParaRPr lang="en-US" b="0" dirty="0"/>
                    </a:p>
                  </a:txBody>
                  <a:tcPr/>
                </a:tc>
                <a:tc>
                  <a:txBody>
                    <a:bodyPr/>
                    <a:lstStyle/>
                    <a:p>
                      <a:r>
                        <a:rPr lang="en-US" dirty="0"/>
                        <a:t>0.310</a:t>
                      </a:r>
                      <a:endParaRPr lang="en-US" b="0" dirty="0"/>
                    </a:p>
                  </a:txBody>
                  <a:tcPr/>
                </a:tc>
                <a:tc>
                  <a:txBody>
                    <a:bodyPr/>
                    <a:lstStyle/>
                    <a:p>
                      <a:r>
                        <a:rPr lang="en-US" dirty="0"/>
                        <a:t>0.159</a:t>
                      </a:r>
                      <a:endParaRPr lang="en-US" b="0" dirty="0"/>
                    </a:p>
                  </a:txBody>
                  <a:tcPr/>
                </a:tc>
                <a:extLst>
                  <a:ext uri="{0D108BD9-81ED-4DB2-BD59-A6C34878D82A}">
                    <a16:rowId xmlns:a16="http://schemas.microsoft.com/office/drawing/2014/main" val="10002"/>
                  </a:ext>
                </a:extLst>
              </a:tr>
              <a:tr h="370840">
                <a:tc>
                  <a:txBody>
                    <a:bodyPr/>
                    <a:lstStyle/>
                    <a:p>
                      <a:r>
                        <a:rPr lang="en-US" dirty="0"/>
                        <a:t>PATH</a:t>
                      </a:r>
                      <a:endParaRPr lang="en-US" b="0" dirty="0"/>
                    </a:p>
                  </a:txBody>
                  <a:tcPr/>
                </a:tc>
                <a:tc>
                  <a:txBody>
                    <a:bodyPr/>
                    <a:lstStyle/>
                    <a:p>
                      <a:r>
                        <a:rPr lang="en-US" dirty="0"/>
                        <a:t>0.445</a:t>
                      </a:r>
                      <a:endParaRPr lang="en-US" b="0" dirty="0"/>
                    </a:p>
                  </a:txBody>
                  <a:tcPr/>
                </a:tc>
                <a:tc>
                  <a:txBody>
                    <a:bodyPr/>
                    <a:lstStyle/>
                    <a:p>
                      <a:r>
                        <a:rPr lang="en-US" dirty="0"/>
                        <a:t>-0.327</a:t>
                      </a:r>
                      <a:endParaRPr lang="en-US" b="0" dirty="0"/>
                    </a:p>
                  </a:txBody>
                  <a:tcPr/>
                </a:tc>
                <a:tc>
                  <a:txBody>
                    <a:bodyPr/>
                    <a:lstStyle/>
                    <a:p>
                      <a:endParaRPr lang="en-US"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0.473</a:t>
                      </a:r>
                      <a:endParaRPr lang="en-US" b="0" dirty="0"/>
                    </a:p>
                  </a:txBody>
                  <a:tcPr/>
                </a:tc>
                <a:tc>
                  <a:txBody>
                    <a:bodyPr/>
                    <a:lstStyle/>
                    <a:p>
                      <a:r>
                        <a:rPr lang="en-US" dirty="0"/>
                        <a:t>0.460</a:t>
                      </a:r>
                      <a:endParaRPr lang="en-US" b="0" dirty="0"/>
                    </a:p>
                  </a:txBody>
                  <a:tcPr/>
                </a:tc>
                <a:tc>
                  <a:txBody>
                    <a:bodyPr/>
                    <a:lstStyle/>
                    <a:p>
                      <a:r>
                        <a:rPr lang="en-US" dirty="0"/>
                        <a:t>0.510</a:t>
                      </a:r>
                      <a:endParaRPr lang="en-US" b="0" dirty="0"/>
                    </a:p>
                  </a:txBody>
                  <a:tcPr/>
                </a:tc>
                <a:tc>
                  <a:txBody>
                    <a:bodyPr/>
                    <a:lstStyle/>
                    <a:p>
                      <a:r>
                        <a:rPr lang="en-US" dirty="0"/>
                        <a:t>0.483</a:t>
                      </a:r>
                      <a:endParaRPr lang="en-US" b="0" dirty="0"/>
                    </a:p>
                  </a:txBody>
                  <a:tcPr/>
                </a:tc>
                <a:tc>
                  <a:txBody>
                    <a:bodyPr/>
                    <a:lstStyle/>
                    <a:p>
                      <a:r>
                        <a:rPr lang="en-US" dirty="0"/>
                        <a:t>0.382</a:t>
                      </a:r>
                      <a:endParaRPr lang="en-US" b="0" dirty="0"/>
                    </a:p>
                  </a:txBody>
                  <a:tcPr/>
                </a:tc>
                <a:extLst>
                  <a:ext uri="{0D108BD9-81ED-4DB2-BD59-A6C34878D82A}">
                    <a16:rowId xmlns:a16="http://schemas.microsoft.com/office/drawing/2014/main" val="10003"/>
                  </a:ext>
                </a:extLst>
              </a:tr>
              <a:tr h="370840">
                <a:tc>
                  <a:txBody>
                    <a:bodyPr/>
                    <a:lstStyle/>
                    <a:p>
                      <a:r>
                        <a:rPr lang="en-US" dirty="0"/>
                        <a:t>LCH</a:t>
                      </a:r>
                      <a:endParaRPr lang="en-US" b="0" dirty="0"/>
                    </a:p>
                  </a:txBody>
                  <a:tcPr/>
                </a:tc>
                <a:tc>
                  <a:txBody>
                    <a:bodyPr/>
                    <a:lstStyle/>
                    <a:p>
                      <a:r>
                        <a:rPr lang="en-US" dirty="0"/>
                        <a:t>0.427</a:t>
                      </a:r>
                      <a:endParaRPr lang="en-US" b="0" dirty="0"/>
                    </a:p>
                  </a:txBody>
                  <a:tcPr/>
                </a:tc>
                <a:tc>
                  <a:txBody>
                    <a:bodyPr/>
                    <a:lstStyle/>
                    <a:p>
                      <a:r>
                        <a:rPr lang="en-US" dirty="0"/>
                        <a:t>0.314</a:t>
                      </a:r>
                      <a:endParaRPr lang="en-US"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0.473</a:t>
                      </a:r>
                      <a:endParaRPr lang="en-US" b="0" dirty="0"/>
                    </a:p>
                  </a:txBody>
                  <a:tcPr/>
                </a:tc>
                <a:tc>
                  <a:txBody>
                    <a:bodyPr/>
                    <a:lstStyle/>
                    <a:p>
                      <a:endParaRPr lang="en-US" b="0" dirty="0"/>
                    </a:p>
                  </a:txBody>
                  <a:tcPr/>
                </a:tc>
                <a:tc>
                  <a:txBody>
                    <a:bodyPr/>
                    <a:lstStyle/>
                    <a:p>
                      <a:r>
                        <a:rPr lang="en-US" dirty="0"/>
                        <a:t>0.462</a:t>
                      </a:r>
                      <a:endParaRPr lang="en-US" b="0" dirty="0"/>
                    </a:p>
                  </a:txBody>
                  <a:tcPr/>
                </a:tc>
                <a:tc>
                  <a:txBody>
                    <a:bodyPr/>
                    <a:lstStyle/>
                    <a:p>
                      <a:r>
                        <a:rPr lang="en-US" dirty="0"/>
                        <a:t>0.499</a:t>
                      </a:r>
                      <a:endParaRPr lang="en-US" b="0" dirty="0"/>
                    </a:p>
                  </a:txBody>
                  <a:tcPr/>
                </a:tc>
                <a:tc>
                  <a:txBody>
                    <a:bodyPr/>
                    <a:lstStyle/>
                    <a:p>
                      <a:r>
                        <a:rPr lang="en-US" dirty="0"/>
                        <a:t>0.487</a:t>
                      </a:r>
                      <a:endParaRPr lang="en-US" b="0" dirty="0"/>
                    </a:p>
                  </a:txBody>
                  <a:tcPr/>
                </a:tc>
                <a:tc>
                  <a:txBody>
                    <a:bodyPr/>
                    <a:lstStyle/>
                    <a:p>
                      <a:r>
                        <a:rPr lang="en-US" dirty="0"/>
                        <a:t>0.289</a:t>
                      </a:r>
                      <a:endParaRPr lang="en-US" b="0" dirty="0"/>
                    </a:p>
                  </a:txBody>
                  <a:tcPr/>
                </a:tc>
                <a:extLst>
                  <a:ext uri="{0D108BD9-81ED-4DB2-BD59-A6C34878D82A}">
                    <a16:rowId xmlns:a16="http://schemas.microsoft.com/office/drawing/2014/main" val="10004"/>
                  </a:ext>
                </a:extLst>
              </a:tr>
              <a:tr h="370840">
                <a:tc>
                  <a:txBody>
                    <a:bodyPr/>
                    <a:lstStyle/>
                    <a:p>
                      <a:r>
                        <a:rPr lang="en-US" dirty="0"/>
                        <a:t>WUP</a:t>
                      </a:r>
                      <a:endParaRPr lang="en-US" b="0" dirty="0"/>
                    </a:p>
                  </a:txBody>
                  <a:tcPr/>
                </a:tc>
                <a:tc>
                  <a:txBody>
                    <a:bodyPr/>
                    <a:lstStyle/>
                    <a:p>
                      <a:r>
                        <a:rPr lang="en-US" dirty="0"/>
                        <a:t>0.422</a:t>
                      </a:r>
                      <a:endParaRPr lang="en-US" b="0" dirty="0"/>
                    </a:p>
                  </a:txBody>
                  <a:tcPr/>
                </a:tc>
                <a:tc>
                  <a:txBody>
                    <a:bodyPr/>
                    <a:lstStyle/>
                    <a:p>
                      <a:r>
                        <a:rPr lang="en-US" dirty="0"/>
                        <a:t>0.320</a:t>
                      </a:r>
                      <a:endParaRPr lang="en-US" b="0" dirty="0"/>
                    </a:p>
                  </a:txBody>
                  <a:tcPr/>
                </a:tc>
                <a:tc>
                  <a:txBody>
                    <a:bodyPr/>
                    <a:lstStyle/>
                    <a:p>
                      <a:r>
                        <a:rPr lang="en-US" dirty="0"/>
                        <a:t>0.460</a:t>
                      </a:r>
                      <a:endParaRPr lang="en-US" b="0" dirty="0"/>
                    </a:p>
                  </a:txBody>
                  <a:tcPr/>
                </a:tc>
                <a:tc>
                  <a:txBody>
                    <a:bodyPr/>
                    <a:lstStyle/>
                    <a:p>
                      <a:r>
                        <a:rPr lang="en-US" dirty="0"/>
                        <a:t>0.462</a:t>
                      </a:r>
                      <a:endParaRPr lang="en-US" b="0" dirty="0"/>
                    </a:p>
                  </a:txBody>
                  <a:tcPr/>
                </a:tc>
                <a:tc>
                  <a:txBody>
                    <a:bodyPr/>
                    <a:lstStyle/>
                    <a:p>
                      <a:endParaRPr lang="en-US" b="0" dirty="0"/>
                    </a:p>
                  </a:txBody>
                  <a:tcPr/>
                </a:tc>
                <a:tc>
                  <a:txBody>
                    <a:bodyPr/>
                    <a:lstStyle/>
                    <a:p>
                      <a:r>
                        <a:rPr lang="en-US" dirty="0"/>
                        <a:t>0.496</a:t>
                      </a:r>
                      <a:endParaRPr lang="en-US" b="0" dirty="0"/>
                    </a:p>
                  </a:txBody>
                  <a:tcPr/>
                </a:tc>
                <a:tc>
                  <a:txBody>
                    <a:bodyPr/>
                    <a:lstStyle/>
                    <a:p>
                      <a:r>
                        <a:rPr lang="en-US" dirty="0"/>
                        <a:t>0.447</a:t>
                      </a:r>
                      <a:endParaRPr lang="en-US" b="0" dirty="0"/>
                    </a:p>
                  </a:txBody>
                  <a:tcPr/>
                </a:tc>
                <a:tc>
                  <a:txBody>
                    <a:bodyPr/>
                    <a:lstStyle/>
                    <a:p>
                      <a:r>
                        <a:rPr lang="en-US" dirty="0"/>
                        <a:t>0.318</a:t>
                      </a:r>
                      <a:endParaRPr lang="en-US" b="0" dirty="0"/>
                    </a:p>
                  </a:txBody>
                  <a:tcPr/>
                </a:tc>
                <a:extLst>
                  <a:ext uri="{0D108BD9-81ED-4DB2-BD59-A6C34878D82A}">
                    <a16:rowId xmlns:a16="http://schemas.microsoft.com/office/drawing/2014/main" val="10005"/>
                  </a:ext>
                </a:extLst>
              </a:tr>
              <a:tr h="370840">
                <a:tc>
                  <a:txBody>
                    <a:bodyPr/>
                    <a:lstStyle/>
                    <a:p>
                      <a:r>
                        <a:rPr lang="en-US" dirty="0"/>
                        <a:t>RES</a:t>
                      </a:r>
                      <a:endParaRPr lang="en-US" b="0" dirty="0"/>
                    </a:p>
                  </a:txBody>
                  <a:tcPr/>
                </a:tc>
                <a:tc>
                  <a:txBody>
                    <a:bodyPr/>
                    <a:lstStyle/>
                    <a:p>
                      <a:r>
                        <a:rPr lang="en-US" dirty="0"/>
                        <a:t>0.421</a:t>
                      </a:r>
                      <a:endParaRPr lang="en-US" b="0" dirty="0"/>
                    </a:p>
                  </a:txBody>
                  <a:tcPr/>
                </a:tc>
                <a:tc>
                  <a:txBody>
                    <a:bodyPr/>
                    <a:lstStyle/>
                    <a:p>
                      <a:r>
                        <a:rPr lang="en-US" dirty="0"/>
                        <a:t>0.288</a:t>
                      </a:r>
                      <a:endParaRPr lang="en-US" b="0" dirty="0"/>
                    </a:p>
                  </a:txBody>
                  <a:tcPr/>
                </a:tc>
                <a:tc>
                  <a:txBody>
                    <a:bodyPr/>
                    <a:lstStyle/>
                    <a:p>
                      <a:r>
                        <a:rPr lang="en-US" dirty="0"/>
                        <a:t>0.510</a:t>
                      </a:r>
                      <a:endParaRPr lang="en-US" b="0" dirty="0"/>
                    </a:p>
                  </a:txBody>
                  <a:tcPr/>
                </a:tc>
                <a:tc>
                  <a:txBody>
                    <a:bodyPr/>
                    <a:lstStyle/>
                    <a:p>
                      <a:r>
                        <a:rPr lang="en-US" dirty="0"/>
                        <a:t>0.499</a:t>
                      </a:r>
                      <a:endParaRPr lang="en-US" b="0" dirty="0"/>
                    </a:p>
                  </a:txBody>
                  <a:tcPr/>
                </a:tc>
                <a:tc>
                  <a:txBody>
                    <a:bodyPr/>
                    <a:lstStyle/>
                    <a:p>
                      <a:r>
                        <a:rPr lang="en-US" dirty="0"/>
                        <a:t>0.496</a:t>
                      </a:r>
                      <a:endParaRPr lang="en-US" b="0" dirty="0"/>
                    </a:p>
                  </a:txBody>
                  <a:tcPr/>
                </a:tc>
                <a:tc>
                  <a:txBody>
                    <a:bodyPr/>
                    <a:lstStyle/>
                    <a:p>
                      <a:endParaRPr lang="en-US" b="0" dirty="0"/>
                    </a:p>
                  </a:txBody>
                  <a:tcPr/>
                </a:tc>
                <a:tc>
                  <a:txBody>
                    <a:bodyPr/>
                    <a:lstStyle/>
                    <a:p>
                      <a:r>
                        <a:rPr lang="en-US" dirty="0"/>
                        <a:t>0.480</a:t>
                      </a:r>
                      <a:endParaRPr lang="en-US" b="0" dirty="0"/>
                    </a:p>
                  </a:txBody>
                  <a:tcPr/>
                </a:tc>
                <a:tc>
                  <a:txBody>
                    <a:bodyPr/>
                    <a:lstStyle/>
                    <a:p>
                      <a:r>
                        <a:rPr lang="en-US" dirty="0"/>
                        <a:t>0.337</a:t>
                      </a:r>
                      <a:endParaRPr lang="en-US" b="0" dirty="0"/>
                    </a:p>
                  </a:txBody>
                  <a:tcPr/>
                </a:tc>
                <a:extLst>
                  <a:ext uri="{0D108BD9-81ED-4DB2-BD59-A6C34878D82A}">
                    <a16:rowId xmlns:a16="http://schemas.microsoft.com/office/drawing/2014/main" val="10006"/>
                  </a:ext>
                </a:extLst>
              </a:tr>
              <a:tr h="370840">
                <a:tc>
                  <a:txBody>
                    <a:bodyPr/>
                    <a:lstStyle/>
                    <a:p>
                      <a:r>
                        <a:rPr lang="en-US" dirty="0"/>
                        <a:t>LIN</a:t>
                      </a:r>
                      <a:endParaRPr lang="en-US" b="0" dirty="0"/>
                    </a:p>
                  </a:txBody>
                  <a:tcPr/>
                </a:tc>
                <a:tc>
                  <a:txBody>
                    <a:bodyPr/>
                    <a:lstStyle/>
                    <a:p>
                      <a:r>
                        <a:rPr lang="en-US" dirty="0"/>
                        <a:t>0.437</a:t>
                      </a:r>
                      <a:endParaRPr lang="en-US" b="0" dirty="0"/>
                    </a:p>
                  </a:txBody>
                  <a:tcPr/>
                </a:tc>
                <a:tc>
                  <a:txBody>
                    <a:bodyPr/>
                    <a:lstStyle/>
                    <a:p>
                      <a:r>
                        <a:rPr lang="en-US" dirty="0"/>
                        <a:t>0.310</a:t>
                      </a:r>
                      <a:endParaRPr lang="en-US" b="0" dirty="0"/>
                    </a:p>
                  </a:txBody>
                  <a:tcPr/>
                </a:tc>
                <a:tc>
                  <a:txBody>
                    <a:bodyPr/>
                    <a:lstStyle/>
                    <a:p>
                      <a:r>
                        <a:rPr lang="en-US" dirty="0"/>
                        <a:t>0.483</a:t>
                      </a:r>
                      <a:endParaRPr lang="en-US" b="0" dirty="0"/>
                    </a:p>
                  </a:txBody>
                  <a:tcPr/>
                </a:tc>
                <a:tc>
                  <a:txBody>
                    <a:bodyPr/>
                    <a:lstStyle/>
                    <a:p>
                      <a:r>
                        <a:rPr lang="en-US" dirty="0"/>
                        <a:t>0.487</a:t>
                      </a:r>
                      <a:endParaRPr lang="en-US" b="0" dirty="0"/>
                    </a:p>
                  </a:txBody>
                  <a:tcPr/>
                </a:tc>
                <a:tc>
                  <a:txBody>
                    <a:bodyPr/>
                    <a:lstStyle/>
                    <a:p>
                      <a:r>
                        <a:rPr lang="en-US" dirty="0"/>
                        <a:t>0.447</a:t>
                      </a:r>
                      <a:endParaRPr lang="en-US" b="0" dirty="0"/>
                    </a:p>
                  </a:txBody>
                  <a:tcPr/>
                </a:tc>
                <a:tc>
                  <a:txBody>
                    <a:bodyPr/>
                    <a:lstStyle/>
                    <a:p>
                      <a:r>
                        <a:rPr lang="en-US" dirty="0"/>
                        <a:t>0.480</a:t>
                      </a:r>
                      <a:endParaRPr lang="en-US" b="0" dirty="0"/>
                    </a:p>
                  </a:txBody>
                  <a:tcPr/>
                </a:tc>
                <a:tc>
                  <a:txBody>
                    <a:bodyPr/>
                    <a:lstStyle/>
                    <a:p>
                      <a:endParaRPr lang="en-US" b="0"/>
                    </a:p>
                  </a:txBody>
                  <a:tcPr/>
                </a:tc>
                <a:tc>
                  <a:txBody>
                    <a:bodyPr/>
                    <a:lstStyle/>
                    <a:p>
                      <a:r>
                        <a:rPr lang="en-US" dirty="0"/>
                        <a:t>0.289</a:t>
                      </a:r>
                      <a:endParaRPr lang="en-US" b="0" dirty="0"/>
                    </a:p>
                  </a:txBody>
                  <a:tcPr/>
                </a:tc>
                <a:extLst>
                  <a:ext uri="{0D108BD9-81ED-4DB2-BD59-A6C34878D82A}">
                    <a16:rowId xmlns:a16="http://schemas.microsoft.com/office/drawing/2014/main" val="10007"/>
                  </a:ext>
                </a:extLst>
              </a:tr>
              <a:tr h="370840">
                <a:tc>
                  <a:txBody>
                    <a:bodyPr/>
                    <a:lstStyle/>
                    <a:p>
                      <a:r>
                        <a:rPr lang="en-US" dirty="0"/>
                        <a:t>JCN</a:t>
                      </a:r>
                      <a:endParaRPr lang="en-US" b="0" dirty="0"/>
                    </a:p>
                  </a:txBody>
                  <a:tcPr/>
                </a:tc>
                <a:tc>
                  <a:txBody>
                    <a:bodyPr/>
                    <a:lstStyle/>
                    <a:p>
                      <a:r>
                        <a:rPr lang="en-US" dirty="0"/>
                        <a:t>0.348</a:t>
                      </a:r>
                      <a:endParaRPr lang="en-US" b="0" dirty="0"/>
                    </a:p>
                  </a:txBody>
                  <a:tcPr/>
                </a:tc>
                <a:tc>
                  <a:txBody>
                    <a:bodyPr/>
                    <a:lstStyle/>
                    <a:p>
                      <a:r>
                        <a:rPr lang="en-US" dirty="0"/>
                        <a:t>0.159</a:t>
                      </a:r>
                      <a:endParaRPr lang="en-US" b="0" dirty="0"/>
                    </a:p>
                  </a:txBody>
                  <a:tcPr/>
                </a:tc>
                <a:tc>
                  <a:txBody>
                    <a:bodyPr/>
                    <a:lstStyle/>
                    <a:p>
                      <a:r>
                        <a:rPr lang="en-US" dirty="0"/>
                        <a:t>0.382</a:t>
                      </a:r>
                      <a:endParaRPr lang="en-US" b="0" dirty="0"/>
                    </a:p>
                  </a:txBody>
                  <a:tcPr/>
                </a:tc>
                <a:tc>
                  <a:txBody>
                    <a:bodyPr/>
                    <a:lstStyle/>
                    <a:p>
                      <a:r>
                        <a:rPr lang="en-US" dirty="0"/>
                        <a:t>0.289</a:t>
                      </a:r>
                      <a:endParaRPr lang="en-US" b="0" dirty="0"/>
                    </a:p>
                  </a:txBody>
                  <a:tcPr/>
                </a:tc>
                <a:tc>
                  <a:txBody>
                    <a:bodyPr/>
                    <a:lstStyle/>
                    <a:p>
                      <a:r>
                        <a:rPr lang="en-US" dirty="0"/>
                        <a:t>0.318</a:t>
                      </a:r>
                      <a:endParaRPr lang="en-US" b="0" dirty="0"/>
                    </a:p>
                  </a:txBody>
                  <a:tcPr/>
                </a:tc>
                <a:tc>
                  <a:txBody>
                    <a:bodyPr/>
                    <a:lstStyle/>
                    <a:p>
                      <a:r>
                        <a:rPr lang="en-US" dirty="0"/>
                        <a:t>0.337</a:t>
                      </a:r>
                      <a:endParaRPr lang="en-US" b="0" dirty="0"/>
                    </a:p>
                  </a:txBody>
                  <a:tcPr/>
                </a:tc>
                <a:tc>
                  <a:txBody>
                    <a:bodyPr/>
                    <a:lstStyle/>
                    <a:p>
                      <a:r>
                        <a:rPr lang="en-US" dirty="0"/>
                        <a:t>0.289</a:t>
                      </a:r>
                      <a:endParaRPr lang="en-US" b="0" dirty="0"/>
                    </a:p>
                  </a:txBody>
                  <a:tcPr/>
                </a:tc>
                <a:tc>
                  <a:txBody>
                    <a:bodyPr/>
                    <a:lstStyle/>
                    <a:p>
                      <a:endParaRPr lang="en-US" b="0" dirty="0"/>
                    </a:p>
                  </a:txBody>
                  <a:tcPr/>
                </a:tc>
                <a:extLst>
                  <a:ext uri="{0D108BD9-81ED-4DB2-BD59-A6C34878D82A}">
                    <a16:rowId xmlns:a16="http://schemas.microsoft.com/office/drawing/2014/main" val="10008"/>
                  </a:ext>
                </a:extLst>
              </a:tr>
            </a:tbl>
          </a:graphicData>
        </a:graphic>
      </p:graphicFrame>
      <p:sp>
        <p:nvSpPr>
          <p:cNvPr id="5" name="TextBox 4"/>
          <p:cNvSpPr txBox="1"/>
          <p:nvPr/>
        </p:nvSpPr>
        <p:spPr>
          <a:xfrm>
            <a:off x="725621" y="1139700"/>
            <a:ext cx="3342582" cy="307777"/>
          </a:xfrm>
          <a:prstGeom prst="rect">
            <a:avLst/>
          </a:prstGeom>
          <a:noFill/>
        </p:spPr>
        <p:txBody>
          <a:bodyPr wrap="none" rtlCol="0">
            <a:spAutoFit/>
          </a:bodyPr>
          <a:lstStyle/>
          <a:p>
            <a:r>
              <a:rPr lang="en-US" dirty="0">
                <a:solidFill>
                  <a:schemeClr val="bg1">
                    <a:lumMod val="50000"/>
                  </a:schemeClr>
                </a:solidFill>
              </a:rPr>
              <a:t>Kendall’s Tau Correlation  (all </a:t>
            </a:r>
            <a:r>
              <a:rPr lang="en-US" i="1" dirty="0">
                <a:solidFill>
                  <a:schemeClr val="bg1">
                    <a:lumMod val="50000"/>
                  </a:schemeClr>
                </a:solidFill>
              </a:rPr>
              <a:t>p</a:t>
            </a:r>
            <a:r>
              <a:rPr lang="en-US" dirty="0">
                <a:solidFill>
                  <a:schemeClr val="bg1">
                    <a:lumMod val="50000"/>
                  </a:schemeClr>
                </a:solidFill>
              </a:rPr>
              <a:t> &lt; 0.05 )</a:t>
            </a:r>
          </a:p>
        </p:txBody>
      </p:sp>
    </p:spTree>
    <p:extLst>
      <p:ext uri="{BB962C8B-B14F-4D97-AF65-F5344CB8AC3E}">
        <p14:creationId xmlns:p14="http://schemas.microsoft.com/office/powerpoint/2010/main" val="2936102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Outline</a:t>
            </a:r>
          </a:p>
        </p:txBody>
      </p:sp>
      <p:sp>
        <p:nvSpPr>
          <p:cNvPr id="3" name="Text Placeholder 2"/>
          <p:cNvSpPr>
            <a:spLocks noGrp="1"/>
          </p:cNvSpPr>
          <p:nvPr>
            <p:ph type="body" idx="1"/>
          </p:nvPr>
        </p:nvSpPr>
        <p:spPr/>
        <p:txBody>
          <a:bodyPr>
            <a:normAutofit/>
          </a:bodyPr>
          <a:lstStyle/>
          <a:p>
            <a:pPr>
              <a:lnSpc>
                <a:spcPct val="140000"/>
              </a:lnSpc>
            </a:pPr>
            <a:r>
              <a:rPr lang="en-US" dirty="0">
                <a:solidFill>
                  <a:schemeClr val="bg1">
                    <a:lumMod val="75000"/>
                  </a:schemeClr>
                </a:solidFill>
              </a:rPr>
              <a:t>Background</a:t>
            </a:r>
          </a:p>
          <a:p>
            <a:pPr>
              <a:lnSpc>
                <a:spcPct val="140000"/>
              </a:lnSpc>
            </a:pPr>
            <a:r>
              <a:rPr lang="en-US" dirty="0">
                <a:solidFill>
                  <a:schemeClr val="bg1">
                    <a:lumMod val="75000"/>
                  </a:schemeClr>
                </a:solidFill>
              </a:rPr>
              <a:t>Distance Experiments</a:t>
            </a:r>
          </a:p>
          <a:p>
            <a:pPr>
              <a:lnSpc>
                <a:spcPct val="140000"/>
              </a:lnSpc>
            </a:pPr>
            <a:r>
              <a:rPr lang="en-US" dirty="0">
                <a:solidFill>
                  <a:schemeClr val="bg1">
                    <a:lumMod val="75000"/>
                  </a:schemeClr>
                </a:solidFill>
              </a:rPr>
              <a:t>Coherence Experiments</a:t>
            </a:r>
          </a:p>
          <a:p>
            <a:pPr>
              <a:lnSpc>
                <a:spcPct val="140000"/>
              </a:lnSpc>
            </a:pPr>
            <a:r>
              <a:rPr lang="en-US" dirty="0">
                <a:solidFill>
                  <a:schemeClr val="accent4">
                    <a:lumMod val="50000"/>
                  </a:schemeClr>
                </a:solidFill>
              </a:rPr>
              <a:t>Discussion</a:t>
            </a:r>
          </a:p>
          <a:p>
            <a:pPr lvl="1">
              <a:lnSpc>
                <a:spcPct val="140000"/>
              </a:lnSpc>
              <a:buFontTx/>
              <a:buChar char="-"/>
            </a:pPr>
            <a:r>
              <a:rPr lang="en-US" sz="1600" dirty="0">
                <a:solidFill>
                  <a:schemeClr val="bg1">
                    <a:lumMod val="50000"/>
                  </a:schemeClr>
                </a:solidFill>
              </a:rPr>
              <a:t>Summarization</a:t>
            </a:r>
          </a:p>
          <a:p>
            <a:pPr lvl="1">
              <a:lnSpc>
                <a:spcPct val="140000"/>
              </a:lnSpc>
              <a:buFontTx/>
              <a:buChar char="-"/>
            </a:pPr>
            <a:r>
              <a:rPr lang="en-US" sz="1600" dirty="0">
                <a:solidFill>
                  <a:schemeClr val="bg1">
                    <a:lumMod val="50000"/>
                  </a:schemeClr>
                </a:solidFill>
              </a:rPr>
              <a:t>Limitations</a:t>
            </a:r>
          </a:p>
          <a:p>
            <a:pPr lvl="1">
              <a:lnSpc>
                <a:spcPct val="140000"/>
              </a:lnSpc>
              <a:buFontTx/>
              <a:buChar char="-"/>
            </a:pPr>
            <a:r>
              <a:rPr lang="en-US" sz="1600" dirty="0">
                <a:solidFill>
                  <a:schemeClr val="bg1">
                    <a:lumMod val="50000"/>
                  </a:schemeClr>
                </a:solidFill>
              </a:rPr>
              <a:t>Future Direction</a:t>
            </a:r>
          </a:p>
          <a:p>
            <a:pPr marL="342900" lvl="1" indent="0">
              <a:lnSpc>
                <a:spcPct val="140000"/>
              </a:lnSpc>
              <a:buNone/>
            </a:pPr>
            <a:endParaRPr lang="en-US" sz="1600" dirty="0">
              <a:solidFill>
                <a:schemeClr val="bg1">
                  <a:lumMod val="50000"/>
                </a:schemeClr>
              </a:solidFill>
            </a:endParaRPr>
          </a:p>
          <a:p>
            <a:pPr marL="0" indent="0">
              <a:lnSpc>
                <a:spcPct val="140000"/>
              </a:lnSpc>
              <a:buNone/>
            </a:pPr>
            <a:endParaRPr lang="en-US" dirty="0"/>
          </a:p>
        </p:txBody>
      </p:sp>
    </p:spTree>
    <p:extLst>
      <p:ext uri="{BB962C8B-B14F-4D97-AF65-F5344CB8AC3E}">
        <p14:creationId xmlns:p14="http://schemas.microsoft.com/office/powerpoint/2010/main" val="1754297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Outline</a:t>
            </a:r>
          </a:p>
        </p:txBody>
      </p:sp>
      <p:sp>
        <p:nvSpPr>
          <p:cNvPr id="3" name="Text Placeholder 2"/>
          <p:cNvSpPr>
            <a:spLocks noGrp="1"/>
          </p:cNvSpPr>
          <p:nvPr>
            <p:ph type="body" idx="1"/>
          </p:nvPr>
        </p:nvSpPr>
        <p:spPr/>
        <p:txBody>
          <a:bodyPr>
            <a:normAutofit/>
          </a:bodyPr>
          <a:lstStyle/>
          <a:p>
            <a:pPr>
              <a:lnSpc>
                <a:spcPct val="140000"/>
              </a:lnSpc>
            </a:pPr>
            <a:r>
              <a:rPr lang="en-US" sz="2400" dirty="0">
                <a:solidFill>
                  <a:schemeClr val="accent4">
                    <a:lumMod val="50000"/>
                  </a:schemeClr>
                </a:solidFill>
              </a:rPr>
              <a:t>Background</a:t>
            </a:r>
          </a:p>
          <a:p>
            <a:pPr>
              <a:lnSpc>
                <a:spcPct val="140000"/>
              </a:lnSpc>
            </a:pPr>
            <a:r>
              <a:rPr lang="en-US" sz="2400" dirty="0">
                <a:solidFill>
                  <a:schemeClr val="accent4">
                    <a:lumMod val="50000"/>
                  </a:schemeClr>
                </a:solidFill>
              </a:rPr>
              <a:t>Distance Experiments</a:t>
            </a:r>
          </a:p>
          <a:p>
            <a:pPr>
              <a:lnSpc>
                <a:spcPct val="140000"/>
              </a:lnSpc>
            </a:pPr>
            <a:r>
              <a:rPr lang="en-US" sz="2400" dirty="0">
                <a:solidFill>
                  <a:schemeClr val="accent4">
                    <a:lumMod val="50000"/>
                  </a:schemeClr>
                </a:solidFill>
              </a:rPr>
              <a:t>Coherence Experiments</a:t>
            </a:r>
          </a:p>
          <a:p>
            <a:pPr>
              <a:lnSpc>
                <a:spcPct val="140000"/>
              </a:lnSpc>
            </a:pPr>
            <a:r>
              <a:rPr lang="en-US" sz="2400" dirty="0">
                <a:solidFill>
                  <a:schemeClr val="accent4">
                    <a:lumMod val="50000"/>
                  </a:schemeClr>
                </a:solidFill>
              </a:rPr>
              <a:t>Discussion</a:t>
            </a:r>
          </a:p>
        </p:txBody>
      </p:sp>
    </p:spTree>
    <p:extLst>
      <p:ext uri="{BB962C8B-B14F-4D97-AF65-F5344CB8AC3E}">
        <p14:creationId xmlns:p14="http://schemas.microsoft.com/office/powerpoint/2010/main" val="9701834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Summarization</a:t>
            </a:r>
          </a:p>
        </p:txBody>
      </p:sp>
      <p:graphicFrame>
        <p:nvGraphicFramePr>
          <p:cNvPr id="4" name="Table 3"/>
          <p:cNvGraphicFramePr>
            <a:graphicFrameLocks noGrp="1"/>
          </p:cNvGraphicFramePr>
          <p:nvPr>
            <p:extLst>
              <p:ext uri="{D42A27DB-BD31-4B8C-83A1-F6EECF244321}">
                <p14:modId xmlns:p14="http://schemas.microsoft.com/office/powerpoint/2010/main" val="2458298028"/>
              </p:ext>
            </p:extLst>
          </p:nvPr>
        </p:nvGraphicFramePr>
        <p:xfrm>
          <a:off x="749216" y="1167890"/>
          <a:ext cx="7846144" cy="3315305"/>
        </p:xfrm>
        <a:graphic>
          <a:graphicData uri="http://schemas.openxmlformats.org/drawingml/2006/table">
            <a:tbl>
              <a:tblPr firstRow="1" bandRow="1">
                <a:tableStyleId>{F7DA7DEF-96C3-4E36-9918-43CB4D40F9C7}</a:tableStyleId>
              </a:tblPr>
              <a:tblGrid>
                <a:gridCol w="2261092">
                  <a:extLst>
                    <a:ext uri="{9D8B030D-6E8A-4147-A177-3AD203B41FA5}">
                      <a16:colId xmlns:a16="http://schemas.microsoft.com/office/drawing/2014/main" val="20000"/>
                    </a:ext>
                  </a:extLst>
                </a:gridCol>
                <a:gridCol w="3343866">
                  <a:extLst>
                    <a:ext uri="{9D8B030D-6E8A-4147-A177-3AD203B41FA5}">
                      <a16:colId xmlns:a16="http://schemas.microsoft.com/office/drawing/2014/main" val="20001"/>
                    </a:ext>
                  </a:extLst>
                </a:gridCol>
                <a:gridCol w="2241186">
                  <a:extLst>
                    <a:ext uri="{9D8B030D-6E8A-4147-A177-3AD203B41FA5}">
                      <a16:colId xmlns:a16="http://schemas.microsoft.com/office/drawing/2014/main" val="20002"/>
                    </a:ext>
                  </a:extLst>
                </a:gridCol>
              </a:tblGrid>
              <a:tr h="532000">
                <a:tc>
                  <a:txBody>
                    <a:bodyPr/>
                    <a:lstStyle/>
                    <a:p>
                      <a:endParaRPr lang="en-US" dirty="0"/>
                    </a:p>
                  </a:txBody>
                  <a:tcPr/>
                </a:tc>
                <a:tc>
                  <a:txBody>
                    <a:bodyPr/>
                    <a:lstStyle/>
                    <a:p>
                      <a:r>
                        <a:rPr lang="en-US" sz="1600" b="1" dirty="0"/>
                        <a:t>Distance</a:t>
                      </a:r>
                    </a:p>
                  </a:txBody>
                  <a:tcPr/>
                </a:tc>
                <a:tc>
                  <a:txBody>
                    <a:bodyPr/>
                    <a:lstStyle/>
                    <a:p>
                      <a:r>
                        <a:rPr lang="en-US" sz="1600" b="1" dirty="0"/>
                        <a:t>Coherence</a:t>
                      </a:r>
                    </a:p>
                  </a:txBody>
                  <a:tcPr/>
                </a:tc>
                <a:extLst>
                  <a:ext uri="{0D108BD9-81ED-4DB2-BD59-A6C34878D82A}">
                    <a16:rowId xmlns:a16="http://schemas.microsoft.com/office/drawing/2014/main" val="10000"/>
                  </a:ext>
                </a:extLst>
              </a:tr>
              <a:tr h="532000">
                <a:tc>
                  <a:txBody>
                    <a:bodyPr/>
                    <a:lstStyle/>
                    <a:p>
                      <a:r>
                        <a:rPr lang="en-US" sz="1600" b="1" dirty="0"/>
                        <a:t>Corpus Type</a:t>
                      </a:r>
                    </a:p>
                  </a:txBody>
                  <a:tcPr/>
                </a:tc>
                <a:tc>
                  <a:txBody>
                    <a:bodyPr/>
                    <a:lstStyle/>
                    <a:p>
                      <a:r>
                        <a:rPr lang="en-US" sz="1800" dirty="0">
                          <a:solidFill>
                            <a:schemeClr val="accent4">
                              <a:lumMod val="50000"/>
                            </a:schemeClr>
                          </a:solidFill>
                        </a:rPr>
                        <a:t>Bow</a:t>
                      </a:r>
                    </a:p>
                  </a:txBody>
                  <a:tcPr/>
                </a:tc>
                <a:tc>
                  <a:txBody>
                    <a:bodyPr/>
                    <a:lstStyle/>
                    <a:p>
                      <a:r>
                        <a:rPr lang="en-US" sz="1800" dirty="0">
                          <a:solidFill>
                            <a:srgbClr val="C00000"/>
                          </a:solidFill>
                        </a:rPr>
                        <a:t>Binary, </a:t>
                      </a:r>
                      <a:r>
                        <a:rPr lang="en-US" sz="1800" dirty="0">
                          <a:solidFill>
                            <a:schemeClr val="accent4">
                              <a:lumMod val="50000"/>
                            </a:schemeClr>
                          </a:solidFill>
                        </a:rPr>
                        <a:t>Bow</a:t>
                      </a:r>
                    </a:p>
                  </a:txBody>
                  <a:tcPr/>
                </a:tc>
                <a:extLst>
                  <a:ext uri="{0D108BD9-81ED-4DB2-BD59-A6C34878D82A}">
                    <a16:rowId xmlns:a16="http://schemas.microsoft.com/office/drawing/2014/main" val="10001"/>
                  </a:ext>
                </a:extLst>
              </a:tr>
              <a:tr h="835566">
                <a:tc>
                  <a:txBody>
                    <a:bodyPr/>
                    <a:lstStyle/>
                    <a:p>
                      <a:r>
                        <a:rPr lang="en-US" sz="1600" b="1" dirty="0"/>
                        <a:t>Increase Number of Topics</a:t>
                      </a:r>
                    </a:p>
                  </a:txBody>
                  <a:tcPr/>
                </a:tc>
                <a:tc>
                  <a:txBody>
                    <a:bodyPr/>
                    <a:lstStyle/>
                    <a:p>
                      <a:r>
                        <a:rPr lang="en-US" sz="1800" dirty="0"/>
                        <a:t>Increase(Vector, Distribution)</a:t>
                      </a:r>
                    </a:p>
                    <a:p>
                      <a:r>
                        <a:rPr lang="en-US" sz="1800" dirty="0"/>
                        <a:t>Inconsistent(Set</a:t>
                      </a:r>
                      <a:r>
                        <a:rPr lang="en-US" sz="1800" baseline="0" dirty="0"/>
                        <a:t>, Ranking)</a:t>
                      </a:r>
                      <a:endParaRPr lang="en-US" sz="1800" dirty="0"/>
                    </a:p>
                  </a:txBody>
                  <a:tcPr/>
                </a:tc>
                <a:tc>
                  <a:txBody>
                    <a:bodyPr/>
                    <a:lstStyle/>
                    <a:p>
                      <a:r>
                        <a:rPr lang="en-US" sz="1800" dirty="0">
                          <a:solidFill>
                            <a:schemeClr val="tx1"/>
                          </a:solidFill>
                        </a:rPr>
                        <a:t>Overall:</a:t>
                      </a:r>
                      <a:r>
                        <a:rPr lang="en-US" sz="1800" baseline="0" dirty="0">
                          <a:solidFill>
                            <a:schemeClr val="tx1"/>
                          </a:solidFill>
                        </a:rPr>
                        <a:t> Less increase</a:t>
                      </a:r>
                      <a:endParaRPr lang="en-US" sz="1800" dirty="0">
                        <a:solidFill>
                          <a:schemeClr val="tx1"/>
                        </a:solidFill>
                      </a:endParaRPr>
                    </a:p>
                    <a:p>
                      <a:r>
                        <a:rPr lang="en-US" sz="1800" dirty="0" err="1">
                          <a:solidFill>
                            <a:srgbClr val="0070C0"/>
                          </a:solidFill>
                        </a:rPr>
                        <a:t>Tfidf</a:t>
                      </a:r>
                      <a:r>
                        <a:rPr lang="en-US" sz="1800" dirty="0">
                          <a:solidFill>
                            <a:srgbClr val="0070C0"/>
                          </a:solidFill>
                        </a:rPr>
                        <a:t>:</a:t>
                      </a:r>
                      <a:r>
                        <a:rPr lang="en-US" sz="1800" baseline="0" dirty="0">
                          <a:solidFill>
                            <a:srgbClr val="0070C0"/>
                          </a:solidFill>
                        </a:rPr>
                        <a:t> </a:t>
                      </a:r>
                      <a:r>
                        <a:rPr lang="en-US" sz="1800" baseline="0" dirty="0" err="1">
                          <a:solidFill>
                            <a:srgbClr val="0070C0"/>
                          </a:solidFill>
                        </a:rPr>
                        <a:t>Decrase</a:t>
                      </a:r>
                      <a:r>
                        <a:rPr lang="en-US" sz="1800" baseline="0" dirty="0">
                          <a:solidFill>
                            <a:srgbClr val="0070C0"/>
                          </a:solidFill>
                        </a:rPr>
                        <a:t> &gt; Increase</a:t>
                      </a:r>
                      <a:endParaRPr lang="en-US" sz="1800" dirty="0">
                        <a:solidFill>
                          <a:srgbClr val="0070C0"/>
                        </a:solidFill>
                      </a:endParaRPr>
                    </a:p>
                  </a:txBody>
                  <a:tcPr/>
                </a:tc>
                <a:extLst>
                  <a:ext uri="{0D108BD9-81ED-4DB2-BD59-A6C34878D82A}">
                    <a16:rowId xmlns:a16="http://schemas.microsoft.com/office/drawing/2014/main" val="10002"/>
                  </a:ext>
                </a:extLst>
              </a:tr>
              <a:tr h="1336905">
                <a:tc>
                  <a:txBody>
                    <a:bodyPr/>
                    <a:lstStyle/>
                    <a:p>
                      <a:r>
                        <a:rPr lang="en-US" sz="1600" b="1" dirty="0"/>
                        <a:t>Increase Number of Top Words</a:t>
                      </a:r>
                    </a:p>
                  </a:txBody>
                  <a:tcPr/>
                </a:tc>
                <a:tc>
                  <a:txBody>
                    <a:bodyPr/>
                    <a:lstStyle/>
                    <a:p>
                      <a:endParaRPr lang="en-US" sz="1800" dirty="0"/>
                    </a:p>
                  </a:txBody>
                  <a:tcPr>
                    <a:lnTlToBr w="12700" cap="flat" cmpd="sng" algn="ctr">
                      <a:solidFill>
                        <a:schemeClr val="tx1"/>
                      </a:solidFill>
                      <a:prstDash val="solid"/>
                      <a:round/>
                      <a:headEnd type="none" w="med" len="med"/>
                      <a:tailEnd type="none" w="med" len="med"/>
                    </a:lnTlToB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WordNet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solidFill>
                            <a:srgbClr val="C00000"/>
                          </a:solidFill>
                        </a:rPr>
                        <a:t>Binary</a:t>
                      </a:r>
                      <a:r>
                        <a:rPr lang="en-US" sz="1800" dirty="0"/>
                        <a:t> &amp; </a:t>
                      </a:r>
                      <a:r>
                        <a:rPr lang="en-US" sz="1800" dirty="0">
                          <a:solidFill>
                            <a:schemeClr val="accent4">
                              <a:lumMod val="50000"/>
                            </a:schemeClr>
                          </a:solidFill>
                        </a:rPr>
                        <a:t>Bow</a:t>
                      </a:r>
                      <a:r>
                        <a:rPr lang="en-US" sz="1800" dirty="0"/>
                        <a:t>: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40-60</a:t>
                      </a:r>
                      <a:r>
                        <a:rPr lang="en-US" sz="1800" baseline="0" dirty="0"/>
                        <a:t> words</a:t>
                      </a:r>
                      <a:endParaRPr lang="en-US" sz="1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5829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4">
                    <a:lumMod val="50000"/>
                  </a:schemeClr>
                </a:solidFill>
              </a:rPr>
              <a:t>Limitations</a:t>
            </a:r>
          </a:p>
        </p:txBody>
      </p:sp>
      <p:sp>
        <p:nvSpPr>
          <p:cNvPr id="3" name="Text Placeholder 2"/>
          <p:cNvSpPr>
            <a:spLocks noGrp="1"/>
          </p:cNvSpPr>
          <p:nvPr>
            <p:ph type="body" idx="1"/>
          </p:nvPr>
        </p:nvSpPr>
        <p:spPr/>
        <p:txBody>
          <a:bodyPr/>
          <a:lstStyle/>
          <a:p>
            <a:pPr>
              <a:lnSpc>
                <a:spcPct val="130000"/>
              </a:lnSpc>
            </a:pPr>
            <a:r>
              <a:rPr lang="en-US" dirty="0"/>
              <a:t>1. Topic numbers are small. Some past research tested topic numbers 100+</a:t>
            </a:r>
          </a:p>
          <a:p>
            <a:pPr>
              <a:lnSpc>
                <a:spcPct val="130000"/>
              </a:lnSpc>
            </a:pPr>
            <a:r>
              <a:rPr lang="en-US" dirty="0"/>
              <a:t>2. The range of topic numbers is small.</a:t>
            </a:r>
          </a:p>
          <a:p>
            <a:pPr>
              <a:lnSpc>
                <a:spcPct val="130000"/>
              </a:lnSpc>
            </a:pPr>
            <a:r>
              <a:rPr lang="en-US" dirty="0"/>
              <a:t>3.  For WordNet coherence measures, </a:t>
            </a:r>
          </a:p>
          <a:p>
            <a:pPr marL="0" indent="0">
              <a:lnSpc>
                <a:spcPct val="130000"/>
              </a:lnSpc>
              <a:buNone/>
            </a:pPr>
            <a:r>
              <a:rPr lang="en-US" dirty="0"/>
              <a:t>	- </a:t>
            </a:r>
            <a:r>
              <a:rPr lang="en-US" sz="1800" dirty="0"/>
              <a:t>some words in the corpus are not in WordNet </a:t>
            </a:r>
          </a:p>
          <a:p>
            <a:pPr marL="0" indent="0">
              <a:lnSpc>
                <a:spcPct val="130000"/>
              </a:lnSpc>
              <a:buNone/>
            </a:pPr>
            <a:r>
              <a:rPr lang="en-US" sz="1800" dirty="0"/>
              <a:t>	-  some word pairs are not related</a:t>
            </a:r>
          </a:p>
          <a:p>
            <a:pPr marL="0" indent="0">
              <a:lnSpc>
                <a:spcPct val="130000"/>
              </a:lnSpc>
              <a:buNone/>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558728523"/>
              </p:ext>
            </p:extLst>
          </p:nvPr>
        </p:nvGraphicFramePr>
        <p:xfrm>
          <a:off x="873104" y="3642811"/>
          <a:ext cx="6546318" cy="1112520"/>
        </p:xfrm>
        <a:graphic>
          <a:graphicData uri="http://schemas.openxmlformats.org/drawingml/2006/table">
            <a:tbl>
              <a:tblPr firstRow="1" bandRow="1">
                <a:tableStyleId>{F7DA7DEF-96C3-4E36-9918-43CB4D40F9C7}</a:tableStyleId>
              </a:tblPr>
              <a:tblGrid>
                <a:gridCol w="2182106">
                  <a:extLst>
                    <a:ext uri="{9D8B030D-6E8A-4147-A177-3AD203B41FA5}">
                      <a16:colId xmlns:a16="http://schemas.microsoft.com/office/drawing/2014/main" val="20000"/>
                    </a:ext>
                  </a:extLst>
                </a:gridCol>
                <a:gridCol w="2182106">
                  <a:extLst>
                    <a:ext uri="{9D8B030D-6E8A-4147-A177-3AD203B41FA5}">
                      <a16:colId xmlns:a16="http://schemas.microsoft.com/office/drawing/2014/main" val="20001"/>
                    </a:ext>
                  </a:extLst>
                </a:gridCol>
                <a:gridCol w="2182106">
                  <a:extLst>
                    <a:ext uri="{9D8B030D-6E8A-4147-A177-3AD203B41FA5}">
                      <a16:colId xmlns:a16="http://schemas.microsoft.com/office/drawing/2014/main" val="20002"/>
                    </a:ext>
                  </a:extLst>
                </a:gridCol>
              </a:tblGrid>
              <a:tr h="370840">
                <a:tc>
                  <a:txBody>
                    <a:bodyPr/>
                    <a:lstStyle/>
                    <a:p>
                      <a:r>
                        <a:rPr lang="en-US" dirty="0">
                          <a:solidFill>
                            <a:schemeClr val="accent2"/>
                          </a:solidFill>
                        </a:rPr>
                        <a:t>Pairs of words</a:t>
                      </a:r>
                    </a:p>
                  </a:txBody>
                  <a:tcPr/>
                </a:tc>
                <a:tc>
                  <a:txBody>
                    <a:bodyPr/>
                    <a:lstStyle/>
                    <a:p>
                      <a:r>
                        <a:rPr lang="en-US" dirty="0">
                          <a:solidFill>
                            <a:schemeClr val="accent2"/>
                          </a:solidFill>
                        </a:rPr>
                        <a:t>Reuters</a:t>
                      </a:r>
                    </a:p>
                  </a:txBody>
                  <a:tcPr/>
                </a:tc>
                <a:tc>
                  <a:txBody>
                    <a:bodyPr/>
                    <a:lstStyle/>
                    <a:p>
                      <a:r>
                        <a:rPr lang="en-US" dirty="0">
                          <a:solidFill>
                            <a:schemeClr val="accent2"/>
                          </a:solidFill>
                        </a:rPr>
                        <a:t>Brown</a:t>
                      </a:r>
                    </a:p>
                  </a:txBody>
                  <a:tcPr/>
                </a:tc>
                <a:extLst>
                  <a:ext uri="{0D108BD9-81ED-4DB2-BD59-A6C34878D82A}">
                    <a16:rowId xmlns:a16="http://schemas.microsoft.com/office/drawing/2014/main" val="10000"/>
                  </a:ext>
                </a:extLst>
              </a:tr>
              <a:tr h="370840">
                <a:tc>
                  <a:txBody>
                    <a:bodyPr/>
                    <a:lstStyle/>
                    <a:p>
                      <a:r>
                        <a:rPr lang="en-US" dirty="0">
                          <a:solidFill>
                            <a:schemeClr val="accent2"/>
                          </a:solidFill>
                        </a:rPr>
                        <a:t>One</a:t>
                      </a:r>
                      <a:r>
                        <a:rPr lang="en-US" baseline="0" dirty="0">
                          <a:solidFill>
                            <a:schemeClr val="accent2"/>
                          </a:solidFill>
                        </a:rPr>
                        <a:t> word is n</a:t>
                      </a:r>
                      <a:r>
                        <a:rPr lang="en-US" dirty="0">
                          <a:solidFill>
                            <a:schemeClr val="accent2"/>
                          </a:solidFill>
                        </a:rPr>
                        <a:t>ot in WordNet</a:t>
                      </a:r>
                    </a:p>
                  </a:txBody>
                  <a:tcPr/>
                </a:tc>
                <a:tc>
                  <a:txBody>
                    <a:bodyPr/>
                    <a:lstStyle/>
                    <a:p>
                      <a:r>
                        <a:rPr lang="en-US" dirty="0">
                          <a:solidFill>
                            <a:schemeClr val="bg1">
                              <a:lumMod val="50000"/>
                            </a:schemeClr>
                          </a:solidFill>
                        </a:rPr>
                        <a:t>20% pairs</a:t>
                      </a:r>
                    </a:p>
                  </a:txBody>
                  <a:tcPr/>
                </a:tc>
                <a:tc>
                  <a:txBody>
                    <a:bodyPr/>
                    <a:lstStyle/>
                    <a:p>
                      <a:r>
                        <a:rPr lang="en-US" dirty="0">
                          <a:solidFill>
                            <a:schemeClr val="bg1">
                              <a:lumMod val="50000"/>
                            </a:schemeClr>
                          </a:solidFill>
                        </a:rPr>
                        <a:t>12% pairs</a:t>
                      </a:r>
                    </a:p>
                  </a:txBody>
                  <a:tcPr/>
                </a:tc>
                <a:extLst>
                  <a:ext uri="{0D108BD9-81ED-4DB2-BD59-A6C34878D82A}">
                    <a16:rowId xmlns:a16="http://schemas.microsoft.com/office/drawing/2014/main" val="10001"/>
                  </a:ext>
                </a:extLst>
              </a:tr>
              <a:tr h="370840">
                <a:tc>
                  <a:txBody>
                    <a:bodyPr/>
                    <a:lstStyle/>
                    <a:p>
                      <a:r>
                        <a:rPr lang="en-US" dirty="0">
                          <a:solidFill>
                            <a:schemeClr val="accent2"/>
                          </a:solidFill>
                        </a:rPr>
                        <a:t>No distance</a:t>
                      </a:r>
                    </a:p>
                  </a:txBody>
                  <a:tcPr/>
                </a:tc>
                <a:tc>
                  <a:txBody>
                    <a:bodyPr/>
                    <a:lstStyle/>
                    <a:p>
                      <a:r>
                        <a:rPr lang="en-US" dirty="0">
                          <a:solidFill>
                            <a:schemeClr val="bg1">
                              <a:lumMod val="50000"/>
                            </a:schemeClr>
                          </a:solidFill>
                        </a:rPr>
                        <a:t>1% pairs</a:t>
                      </a:r>
                    </a:p>
                  </a:txBody>
                  <a:tcPr/>
                </a:tc>
                <a:tc>
                  <a:txBody>
                    <a:bodyPr/>
                    <a:lstStyle/>
                    <a:p>
                      <a:r>
                        <a:rPr lang="en-US" dirty="0">
                          <a:solidFill>
                            <a:schemeClr val="bg1">
                              <a:lumMod val="50000"/>
                            </a:schemeClr>
                          </a:solidFill>
                        </a:rPr>
                        <a:t>1% </a:t>
                      </a:r>
                      <a:r>
                        <a:rPr lang="en-US" baseline="0" dirty="0">
                          <a:solidFill>
                            <a:schemeClr val="bg1">
                              <a:lumMod val="50000"/>
                            </a:schemeClr>
                          </a:solidFill>
                        </a:rPr>
                        <a:t> pairs</a:t>
                      </a:r>
                      <a:endParaRPr lang="en-US" dirty="0">
                        <a:solidFill>
                          <a:schemeClr val="bg1">
                            <a:lumMod val="50000"/>
                          </a:schemeClr>
                        </a:solidFill>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7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2"/>
                </a:solidFill>
              </a:rPr>
              <a:t>Future Directions</a:t>
            </a:r>
          </a:p>
        </p:txBody>
      </p:sp>
      <p:sp>
        <p:nvSpPr>
          <p:cNvPr id="3" name="Text Placeholder 2"/>
          <p:cNvSpPr>
            <a:spLocks noGrp="1"/>
          </p:cNvSpPr>
          <p:nvPr>
            <p:ph type="body" idx="1"/>
          </p:nvPr>
        </p:nvSpPr>
        <p:spPr/>
        <p:txBody>
          <a:bodyPr>
            <a:normAutofit/>
          </a:bodyPr>
          <a:lstStyle/>
          <a:p>
            <a:pPr marL="0" indent="0">
              <a:lnSpc>
                <a:spcPct val="120000"/>
              </a:lnSpc>
              <a:buNone/>
            </a:pPr>
            <a:r>
              <a:rPr lang="en-US" dirty="0">
                <a:solidFill>
                  <a:schemeClr val="accent4">
                    <a:lumMod val="50000"/>
                  </a:schemeClr>
                </a:solidFill>
              </a:rPr>
              <a:t>Overall</a:t>
            </a:r>
          </a:p>
          <a:p>
            <a:pPr>
              <a:lnSpc>
                <a:spcPct val="120000"/>
              </a:lnSpc>
            </a:pPr>
            <a:r>
              <a:rPr lang="en-US" dirty="0"/>
              <a:t> Use larger number of topics and a larger range of topics</a:t>
            </a:r>
          </a:p>
          <a:p>
            <a:pPr marL="0" indent="0">
              <a:lnSpc>
                <a:spcPct val="120000"/>
              </a:lnSpc>
              <a:buNone/>
            </a:pPr>
            <a:endParaRPr lang="en-US" dirty="0">
              <a:solidFill>
                <a:schemeClr val="accent4">
                  <a:lumMod val="50000"/>
                </a:schemeClr>
              </a:solidFill>
            </a:endParaRPr>
          </a:p>
          <a:p>
            <a:pPr marL="0" indent="0">
              <a:lnSpc>
                <a:spcPct val="120000"/>
              </a:lnSpc>
              <a:buNone/>
            </a:pPr>
            <a:r>
              <a:rPr lang="en-US" dirty="0">
                <a:solidFill>
                  <a:schemeClr val="accent4">
                    <a:lumMod val="50000"/>
                  </a:schemeClr>
                </a:solidFill>
              </a:rPr>
              <a:t>Distance</a:t>
            </a:r>
          </a:p>
          <a:p>
            <a:pPr>
              <a:lnSpc>
                <a:spcPct val="120000"/>
              </a:lnSpc>
            </a:pPr>
            <a:r>
              <a:rPr lang="en-US" sz="1800" dirty="0"/>
              <a:t>Why would </a:t>
            </a:r>
            <a:r>
              <a:rPr lang="en-US" sz="1800" dirty="0" err="1"/>
              <a:t>Jaccard</a:t>
            </a:r>
            <a:r>
              <a:rPr lang="en-US" sz="1800" dirty="0"/>
              <a:t> Distance and Cosine Distance have a strong positive correlation in </a:t>
            </a:r>
            <a:r>
              <a:rPr lang="en-US" sz="1800" dirty="0" err="1"/>
              <a:t>reuters</a:t>
            </a:r>
            <a:r>
              <a:rPr lang="en-US" sz="1800" dirty="0"/>
              <a:t> and a strong negative correlation in brown </a:t>
            </a:r>
          </a:p>
          <a:p>
            <a:pPr marL="0" indent="0">
              <a:lnSpc>
                <a:spcPct val="120000"/>
              </a:lnSpc>
              <a:buNone/>
            </a:pPr>
            <a:endParaRPr lang="en-US" dirty="0">
              <a:solidFill>
                <a:schemeClr val="accent4">
                  <a:lumMod val="50000"/>
                </a:schemeClr>
              </a:solidFill>
            </a:endParaRPr>
          </a:p>
          <a:p>
            <a:pPr>
              <a:lnSpc>
                <a:spcPct val="120000"/>
              </a:lnSpc>
            </a:pPr>
            <a:endParaRPr lang="en-US" dirty="0"/>
          </a:p>
          <a:p>
            <a:pPr marL="0" indent="0">
              <a:lnSpc>
                <a:spcPct val="120000"/>
              </a:lnSpc>
              <a:buNone/>
            </a:pPr>
            <a:endParaRPr lang="en-US" dirty="0"/>
          </a:p>
          <a:p>
            <a:pPr marL="0" indent="0">
              <a:lnSpc>
                <a:spcPct val="120000"/>
              </a:lnSpc>
              <a:buNone/>
            </a:pPr>
            <a:endParaRPr lang="en-US" dirty="0"/>
          </a:p>
          <a:p>
            <a:pPr>
              <a:lnSpc>
                <a:spcPct val="120000"/>
              </a:lnSpc>
            </a:pPr>
            <a:endParaRPr lang="en-US" dirty="0"/>
          </a:p>
        </p:txBody>
      </p:sp>
    </p:spTree>
    <p:extLst>
      <p:ext uri="{BB962C8B-B14F-4D97-AF65-F5344CB8AC3E}">
        <p14:creationId xmlns:p14="http://schemas.microsoft.com/office/powerpoint/2010/main" val="2812117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accent4">
                    <a:lumMod val="50000"/>
                  </a:schemeClr>
                </a:solidFill>
              </a:rPr>
              <a:t>Future Directions </a:t>
            </a:r>
            <a:br>
              <a:rPr lang="en-US" dirty="0">
                <a:solidFill>
                  <a:schemeClr val="accent4">
                    <a:lumMod val="50000"/>
                  </a:schemeClr>
                </a:solidFill>
              </a:rPr>
            </a:br>
            <a:endParaRPr lang="en-US" dirty="0">
              <a:solidFill>
                <a:schemeClr val="accent4">
                  <a:lumMod val="50000"/>
                </a:schemeClr>
              </a:solidFill>
            </a:endParaRPr>
          </a:p>
        </p:txBody>
      </p:sp>
      <p:sp>
        <p:nvSpPr>
          <p:cNvPr id="3" name="Text Placeholder 2"/>
          <p:cNvSpPr>
            <a:spLocks noGrp="1"/>
          </p:cNvSpPr>
          <p:nvPr>
            <p:ph type="body" idx="1"/>
          </p:nvPr>
        </p:nvSpPr>
        <p:spPr>
          <a:xfrm>
            <a:off x="311700" y="1152474"/>
            <a:ext cx="8520600" cy="3820681"/>
          </a:xfrm>
        </p:spPr>
        <p:txBody>
          <a:bodyPr>
            <a:normAutofit fontScale="85000" lnSpcReduction="10000"/>
          </a:bodyPr>
          <a:lstStyle/>
          <a:p>
            <a:pPr marL="0" indent="0">
              <a:lnSpc>
                <a:spcPct val="120000"/>
              </a:lnSpc>
              <a:buNone/>
            </a:pPr>
            <a:r>
              <a:rPr lang="en-US" dirty="0">
                <a:solidFill>
                  <a:schemeClr val="accent4">
                    <a:lumMod val="50000"/>
                  </a:schemeClr>
                </a:solidFill>
              </a:rPr>
              <a:t>Coherence</a:t>
            </a:r>
          </a:p>
          <a:p>
            <a:pPr marL="0" indent="0">
              <a:lnSpc>
                <a:spcPct val="120000"/>
              </a:lnSpc>
              <a:buNone/>
            </a:pPr>
            <a:endParaRPr lang="en-US" dirty="0">
              <a:solidFill>
                <a:schemeClr val="accent4">
                  <a:lumMod val="50000"/>
                </a:schemeClr>
              </a:solidFill>
            </a:endParaRPr>
          </a:p>
          <a:p>
            <a:pPr marL="0" indent="0">
              <a:lnSpc>
                <a:spcPct val="120000"/>
              </a:lnSpc>
              <a:buNone/>
            </a:pPr>
            <a:r>
              <a:rPr lang="en-US" dirty="0">
                <a:solidFill>
                  <a:schemeClr val="accent4">
                    <a:lumMod val="50000"/>
                  </a:schemeClr>
                </a:solidFill>
              </a:rPr>
              <a:t>1. </a:t>
            </a:r>
            <a:r>
              <a:rPr lang="en-US" dirty="0" err="1">
                <a:solidFill>
                  <a:schemeClr val="accent4">
                    <a:lumMod val="50000"/>
                  </a:schemeClr>
                </a:solidFill>
              </a:rPr>
              <a:t>Tfidf</a:t>
            </a:r>
            <a:r>
              <a:rPr lang="en-US" dirty="0">
                <a:solidFill>
                  <a:schemeClr val="accent4">
                    <a:lumMod val="50000"/>
                  </a:schemeClr>
                </a:solidFill>
              </a:rPr>
              <a:t> performs poorly</a:t>
            </a:r>
          </a:p>
          <a:p>
            <a:pPr>
              <a:lnSpc>
                <a:spcPct val="120000"/>
              </a:lnSpc>
            </a:pPr>
            <a:r>
              <a:rPr lang="en-US" sz="1800" dirty="0"/>
              <a:t>Is </a:t>
            </a:r>
            <a:r>
              <a:rPr lang="en-US" sz="1800" dirty="0" err="1"/>
              <a:t>tfidf</a:t>
            </a:r>
            <a:r>
              <a:rPr lang="en-US" sz="1800" dirty="0"/>
              <a:t> a good choice for LDA?</a:t>
            </a:r>
          </a:p>
          <a:p>
            <a:pPr>
              <a:lnSpc>
                <a:spcPct val="120000"/>
              </a:lnSpc>
            </a:pPr>
            <a:r>
              <a:rPr lang="en-US" sz="1800" dirty="0"/>
              <a:t>Would topic coherence measures prefer common/frequent words?</a:t>
            </a:r>
          </a:p>
          <a:p>
            <a:pPr>
              <a:lnSpc>
                <a:spcPct val="120000"/>
              </a:lnSpc>
            </a:pPr>
            <a:r>
              <a:rPr lang="en-US" sz="1800" dirty="0"/>
              <a:t>More coherence measures</a:t>
            </a:r>
          </a:p>
          <a:p>
            <a:pPr marL="0" indent="0">
              <a:lnSpc>
                <a:spcPct val="120000"/>
              </a:lnSpc>
              <a:buNone/>
            </a:pPr>
            <a:endParaRPr lang="en-US" dirty="0"/>
          </a:p>
          <a:p>
            <a:pPr marL="0" indent="0">
              <a:lnSpc>
                <a:spcPct val="120000"/>
              </a:lnSpc>
              <a:buNone/>
            </a:pPr>
            <a:r>
              <a:rPr lang="en-US" dirty="0">
                <a:solidFill>
                  <a:schemeClr val="accent4">
                    <a:lumMod val="50000"/>
                  </a:schemeClr>
                </a:solidFill>
              </a:rPr>
              <a:t>2. Instead of coherence measures, topic models have many applications </a:t>
            </a:r>
          </a:p>
          <a:p>
            <a:pPr marL="0" indent="0">
              <a:lnSpc>
                <a:spcPct val="120000"/>
              </a:lnSpc>
              <a:buNone/>
            </a:pPr>
            <a:r>
              <a:rPr lang="en-US" sz="1600" dirty="0">
                <a:solidFill>
                  <a:schemeClr val="bg1">
                    <a:lumMod val="50000"/>
                  </a:schemeClr>
                </a:solidFill>
              </a:rPr>
              <a:t>classification,  relevance judgment, summarization …</a:t>
            </a:r>
          </a:p>
          <a:p>
            <a:pPr>
              <a:lnSpc>
                <a:spcPct val="120000"/>
              </a:lnSpc>
            </a:pPr>
            <a:r>
              <a:rPr lang="en-US" sz="1800" dirty="0"/>
              <a:t>How would the number of top words, topic numbers and corpus types influence these applications? </a:t>
            </a:r>
          </a:p>
          <a:p>
            <a:pPr>
              <a:lnSpc>
                <a:spcPct val="120000"/>
              </a:lnSpc>
            </a:pPr>
            <a:endParaRPr lang="en-US" sz="1800" dirty="0"/>
          </a:p>
          <a:p>
            <a:pPr marL="0" indent="0">
              <a:lnSpc>
                <a:spcPct val="120000"/>
              </a:lnSpc>
              <a:buNone/>
            </a:pPr>
            <a:r>
              <a:rPr lang="en-US" dirty="0">
                <a:solidFill>
                  <a:schemeClr val="accent4">
                    <a:lumMod val="50000"/>
                  </a:schemeClr>
                </a:solidFill>
              </a:rPr>
              <a:t>3. For co-occurrence based coherence measure, why would random words have better coherence values?</a:t>
            </a:r>
          </a:p>
          <a:p>
            <a:pPr>
              <a:lnSpc>
                <a:spcPct val="120000"/>
              </a:lnSpc>
            </a:pPr>
            <a:endParaRPr lang="en-US" sz="1800" dirty="0"/>
          </a:p>
          <a:p>
            <a:endParaRPr lang="en-US" dirty="0"/>
          </a:p>
        </p:txBody>
      </p:sp>
    </p:spTree>
    <p:extLst>
      <p:ext uri="{BB962C8B-B14F-4D97-AF65-F5344CB8AC3E}">
        <p14:creationId xmlns:p14="http://schemas.microsoft.com/office/powerpoint/2010/main" val="32104509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tx2"/>
                </a:solidFill>
              </a:rPr>
              <a:t>References</a:t>
            </a:r>
          </a:p>
        </p:txBody>
      </p:sp>
      <p:sp>
        <p:nvSpPr>
          <p:cNvPr id="3" name="Text Placeholder 2"/>
          <p:cNvSpPr>
            <a:spLocks noGrp="1"/>
          </p:cNvSpPr>
          <p:nvPr>
            <p:ph type="body" idx="1"/>
          </p:nvPr>
        </p:nvSpPr>
        <p:spPr>
          <a:xfrm>
            <a:off x="311700" y="893839"/>
            <a:ext cx="8520600" cy="3890538"/>
          </a:xfrm>
        </p:spPr>
        <p:txBody>
          <a:bodyPr>
            <a:noAutofit/>
          </a:bodyPr>
          <a:lstStyle/>
          <a:p>
            <a:pPr>
              <a:lnSpc>
                <a:spcPct val="110000"/>
              </a:lnSpc>
            </a:pPr>
            <a:r>
              <a:rPr lang="en-US" sz="1400" dirty="0">
                <a:solidFill>
                  <a:schemeClr val="bg1">
                    <a:lumMod val="50000"/>
                  </a:schemeClr>
                </a:solidFill>
              </a:rPr>
              <a:t>Latent </a:t>
            </a:r>
            <a:r>
              <a:rPr lang="en-US" sz="1400" dirty="0" err="1">
                <a:solidFill>
                  <a:schemeClr val="bg1">
                    <a:lumMod val="50000"/>
                  </a:schemeClr>
                </a:solidFill>
              </a:rPr>
              <a:t>Dirichlet</a:t>
            </a:r>
            <a:r>
              <a:rPr lang="en-US" sz="1400" dirty="0">
                <a:solidFill>
                  <a:schemeClr val="bg1">
                    <a:lumMod val="50000"/>
                  </a:schemeClr>
                </a:solidFill>
              </a:rPr>
              <a:t> Allocation   </a:t>
            </a:r>
            <a:r>
              <a:rPr lang="en-US" sz="1400" dirty="0">
                <a:solidFill>
                  <a:schemeClr val="bg1">
                    <a:lumMod val="50000"/>
                  </a:schemeClr>
                </a:solidFill>
                <a:hlinkClick r:id="rId2"/>
              </a:rPr>
              <a:t>http://www.jmlr.org/papers/volume3/blei03a/blei03a.pdf</a:t>
            </a:r>
            <a:endParaRPr lang="en-US" sz="1400" dirty="0">
              <a:solidFill>
                <a:schemeClr val="bg1">
                  <a:lumMod val="50000"/>
                </a:schemeClr>
              </a:solidFill>
            </a:endParaRPr>
          </a:p>
          <a:p>
            <a:pPr>
              <a:lnSpc>
                <a:spcPct val="110000"/>
              </a:lnSpc>
            </a:pPr>
            <a:r>
              <a:rPr lang="en-US" sz="1400" dirty="0">
                <a:solidFill>
                  <a:schemeClr val="bg1">
                    <a:lumMod val="50000"/>
                  </a:schemeClr>
                </a:solidFill>
              </a:rPr>
              <a:t>Latent </a:t>
            </a:r>
            <a:r>
              <a:rPr lang="en-US" sz="1400" dirty="0" err="1">
                <a:solidFill>
                  <a:schemeClr val="bg1">
                    <a:lumMod val="50000"/>
                  </a:schemeClr>
                </a:solidFill>
              </a:rPr>
              <a:t>Dirichlet</a:t>
            </a:r>
            <a:r>
              <a:rPr lang="en-US" sz="1400" dirty="0">
                <a:solidFill>
                  <a:schemeClr val="bg1">
                    <a:lumMod val="50000"/>
                  </a:schemeClr>
                </a:solidFill>
              </a:rPr>
              <a:t> Allocation David </a:t>
            </a:r>
            <a:r>
              <a:rPr lang="en-US" sz="1400" dirty="0" err="1">
                <a:solidFill>
                  <a:schemeClr val="bg1">
                    <a:lumMod val="50000"/>
                  </a:schemeClr>
                </a:solidFill>
              </a:rPr>
              <a:t>Blei</a:t>
            </a:r>
            <a:r>
              <a:rPr lang="en-US" sz="1400" dirty="0">
                <a:solidFill>
                  <a:schemeClr val="bg1">
                    <a:lumMod val="50000"/>
                  </a:schemeClr>
                </a:solidFill>
              </a:rPr>
              <a:t> Lectures </a:t>
            </a:r>
            <a:r>
              <a:rPr lang="en-US" sz="1400" dirty="0">
                <a:solidFill>
                  <a:schemeClr val="bg1">
                    <a:lumMod val="50000"/>
                  </a:schemeClr>
                </a:solidFill>
                <a:hlinkClick r:id="rId3"/>
              </a:rPr>
              <a:t>http://videolectures.net/mlss09uk_blei_tm/</a:t>
            </a:r>
            <a:endParaRPr lang="en-US" sz="1400" dirty="0">
              <a:solidFill>
                <a:schemeClr val="bg1">
                  <a:lumMod val="50000"/>
                </a:schemeClr>
              </a:solidFill>
            </a:endParaRPr>
          </a:p>
          <a:p>
            <a:pPr>
              <a:lnSpc>
                <a:spcPct val="110000"/>
              </a:lnSpc>
            </a:pPr>
            <a:r>
              <a:rPr lang="en-US" sz="1400" dirty="0">
                <a:solidFill>
                  <a:schemeClr val="bg1">
                    <a:lumMod val="50000"/>
                  </a:schemeClr>
                </a:solidFill>
              </a:rPr>
              <a:t>Introduction to Latent </a:t>
            </a:r>
            <a:r>
              <a:rPr lang="en-US" sz="1400" dirty="0" err="1">
                <a:solidFill>
                  <a:schemeClr val="bg1">
                    <a:lumMod val="50000"/>
                  </a:schemeClr>
                </a:solidFill>
              </a:rPr>
              <a:t>Dirichlet</a:t>
            </a:r>
            <a:r>
              <a:rPr lang="en-US" sz="1400" dirty="0">
                <a:solidFill>
                  <a:schemeClr val="bg1">
                    <a:lumMod val="50000"/>
                  </a:schemeClr>
                </a:solidFill>
              </a:rPr>
              <a:t> Allocation </a:t>
            </a:r>
            <a:r>
              <a:rPr lang="en-US" sz="1400" dirty="0">
                <a:solidFill>
                  <a:schemeClr val="bg1">
                    <a:lumMod val="50000"/>
                  </a:schemeClr>
                </a:solidFill>
                <a:hlinkClick r:id="rId4"/>
              </a:rPr>
              <a:t>http://blog.echen.me/2011/08/22/introduction-to-latent-dirichlet-allocation/</a:t>
            </a:r>
            <a:endParaRPr lang="en-US" sz="1400" dirty="0">
              <a:solidFill>
                <a:schemeClr val="bg1">
                  <a:lumMod val="50000"/>
                </a:schemeClr>
              </a:solidFill>
            </a:endParaRPr>
          </a:p>
          <a:p>
            <a:pPr>
              <a:lnSpc>
                <a:spcPct val="110000"/>
              </a:lnSpc>
            </a:pPr>
            <a:r>
              <a:rPr lang="en-US" sz="1400" dirty="0">
                <a:solidFill>
                  <a:schemeClr val="bg1">
                    <a:lumMod val="50000"/>
                  </a:schemeClr>
                </a:solidFill>
              </a:rPr>
              <a:t>Probabilistic Topic Model</a:t>
            </a:r>
          </a:p>
          <a:p>
            <a:pPr marL="0" indent="0">
              <a:lnSpc>
                <a:spcPct val="110000"/>
              </a:lnSpc>
              <a:buNone/>
            </a:pPr>
            <a:r>
              <a:rPr lang="en-US" sz="1400" dirty="0">
                <a:solidFill>
                  <a:schemeClr val="bg1">
                    <a:lumMod val="50000"/>
                  </a:schemeClr>
                </a:solidFill>
              </a:rPr>
              <a:t>   </a:t>
            </a:r>
            <a:r>
              <a:rPr lang="en-US" sz="1400" dirty="0">
                <a:solidFill>
                  <a:schemeClr val="bg1">
                    <a:lumMod val="50000"/>
                  </a:schemeClr>
                </a:solidFill>
                <a:hlinkClick r:id="rId5"/>
              </a:rPr>
              <a:t>https://www.cs.princeton.edu/~blei/papers/Blei2012.pdf</a:t>
            </a:r>
            <a:endParaRPr lang="en-US" sz="1400" dirty="0">
              <a:solidFill>
                <a:schemeClr val="bg1">
                  <a:lumMod val="50000"/>
                </a:schemeClr>
              </a:solidFill>
            </a:endParaRPr>
          </a:p>
          <a:p>
            <a:pPr>
              <a:lnSpc>
                <a:spcPct val="110000"/>
              </a:lnSpc>
            </a:pPr>
            <a:r>
              <a:rPr lang="en-US" sz="1400" dirty="0">
                <a:solidFill>
                  <a:schemeClr val="bg1">
                    <a:lumMod val="50000"/>
                  </a:schemeClr>
                </a:solidFill>
              </a:rPr>
              <a:t>Automatic Evaluation of Topic Coherence </a:t>
            </a:r>
            <a:r>
              <a:rPr lang="en-US" sz="1400" dirty="0">
                <a:solidFill>
                  <a:schemeClr val="bg1">
                    <a:lumMod val="50000"/>
                  </a:schemeClr>
                </a:solidFill>
                <a:hlinkClick r:id="rId6"/>
              </a:rPr>
              <a:t>https://mimno.infosci.cornell.edu/info6150/readings/N10-1012.pdf</a:t>
            </a:r>
            <a:endParaRPr lang="en-US" sz="1400" dirty="0">
              <a:solidFill>
                <a:schemeClr val="bg1">
                  <a:lumMod val="50000"/>
                </a:schemeClr>
              </a:solidFill>
            </a:endParaRPr>
          </a:p>
          <a:p>
            <a:pPr>
              <a:lnSpc>
                <a:spcPct val="110000"/>
              </a:lnSpc>
            </a:pPr>
            <a:r>
              <a:rPr lang="en-US" sz="1400" dirty="0">
                <a:solidFill>
                  <a:schemeClr val="bg1">
                    <a:lumMod val="50000"/>
                  </a:schemeClr>
                </a:solidFill>
              </a:rPr>
              <a:t>Optimizing Semantic Coherence in Topic Models </a:t>
            </a:r>
            <a:r>
              <a:rPr lang="en-US" sz="1400" dirty="0">
                <a:solidFill>
                  <a:schemeClr val="bg1">
                    <a:lumMod val="50000"/>
                  </a:schemeClr>
                </a:solidFill>
                <a:hlinkClick r:id="rId7"/>
              </a:rPr>
              <a:t>http://dirichlet.net/pdf/mimno11optimizing.pdf</a:t>
            </a:r>
            <a:endParaRPr lang="en-US" sz="1400" dirty="0">
              <a:solidFill>
                <a:schemeClr val="bg1">
                  <a:lumMod val="50000"/>
                </a:schemeClr>
              </a:solidFill>
            </a:endParaRPr>
          </a:p>
          <a:p>
            <a:pPr>
              <a:lnSpc>
                <a:spcPct val="110000"/>
              </a:lnSpc>
            </a:pPr>
            <a:r>
              <a:rPr lang="en-US" sz="1400" dirty="0">
                <a:solidFill>
                  <a:schemeClr val="bg1">
                    <a:lumMod val="50000"/>
                  </a:schemeClr>
                </a:solidFill>
              </a:rPr>
              <a:t>Topic Chains for Understanding a New Corpus </a:t>
            </a:r>
            <a:r>
              <a:rPr lang="en-US" sz="1400" dirty="0">
                <a:solidFill>
                  <a:schemeClr val="bg1">
                    <a:lumMod val="50000"/>
                  </a:schemeClr>
                </a:solidFill>
                <a:hlinkClick r:id="rId8"/>
              </a:rPr>
              <a:t>http://uilab.kaist.ac.kr/research/CICLING2011/paper.pdf</a:t>
            </a:r>
            <a:endParaRPr lang="en-US" sz="1400" dirty="0">
              <a:solidFill>
                <a:schemeClr val="bg1">
                  <a:lumMod val="50000"/>
                </a:schemeClr>
              </a:solidFill>
            </a:endParaRPr>
          </a:p>
          <a:p>
            <a:pPr>
              <a:lnSpc>
                <a:spcPct val="110000"/>
              </a:lnSpc>
            </a:pPr>
            <a:r>
              <a:rPr lang="en-US" sz="1400" dirty="0">
                <a:solidFill>
                  <a:schemeClr val="bg1">
                    <a:lumMod val="50000"/>
                  </a:schemeClr>
                </a:solidFill>
              </a:rPr>
              <a:t>WordNet </a:t>
            </a:r>
            <a:r>
              <a:rPr lang="en-US" sz="1400" dirty="0">
                <a:solidFill>
                  <a:schemeClr val="bg1">
                    <a:lumMod val="50000"/>
                  </a:schemeClr>
                </a:solidFill>
                <a:hlinkClick r:id="rId9"/>
              </a:rPr>
              <a:t>https://wordnet.princeton.edu/</a:t>
            </a:r>
            <a:endParaRPr lang="en-US" sz="1400" dirty="0">
              <a:solidFill>
                <a:schemeClr val="bg1">
                  <a:lumMod val="50000"/>
                </a:schemeClr>
              </a:solidFill>
            </a:endParaRPr>
          </a:p>
          <a:p>
            <a:pPr>
              <a:lnSpc>
                <a:spcPct val="110000"/>
              </a:lnSpc>
            </a:pPr>
            <a:r>
              <a:rPr lang="en-US" sz="1400" dirty="0">
                <a:solidFill>
                  <a:schemeClr val="bg1">
                    <a:lumMod val="50000"/>
                  </a:schemeClr>
                </a:solidFill>
              </a:rPr>
              <a:t>Measuring Topic Qualities in Latent </a:t>
            </a:r>
            <a:r>
              <a:rPr lang="en-US" sz="1400" dirty="0" err="1">
                <a:solidFill>
                  <a:schemeClr val="bg1">
                    <a:lumMod val="50000"/>
                  </a:schemeClr>
                </a:solidFill>
              </a:rPr>
              <a:t>Dirichlet</a:t>
            </a:r>
            <a:r>
              <a:rPr lang="en-US" sz="1400" dirty="0">
                <a:solidFill>
                  <a:schemeClr val="bg1">
                    <a:lumMod val="50000"/>
                  </a:schemeClr>
                </a:solidFill>
              </a:rPr>
              <a:t> Allocation </a:t>
            </a:r>
            <a:r>
              <a:rPr lang="en-US" sz="1400" dirty="0">
                <a:solidFill>
                  <a:schemeClr val="bg1">
                    <a:lumMod val="50000"/>
                  </a:schemeClr>
                </a:solidFill>
                <a:hlinkClick r:id="rId10"/>
              </a:rPr>
              <a:t>http://logic.pdmi.ras.ru/~sergey/slides/N14_PhMLtalk.pdf</a:t>
            </a:r>
            <a:endParaRPr lang="en-US" sz="1400" dirty="0">
              <a:solidFill>
                <a:schemeClr val="bg1">
                  <a:lumMod val="50000"/>
                </a:schemeClr>
              </a:solidFill>
            </a:endParaRPr>
          </a:p>
          <a:p>
            <a:pPr>
              <a:lnSpc>
                <a:spcPct val="110000"/>
              </a:lnSpc>
            </a:pPr>
            <a:r>
              <a:rPr lang="en-US" sz="1400" dirty="0">
                <a:solidFill>
                  <a:schemeClr val="bg1">
                    <a:lumMod val="50000"/>
                  </a:schemeClr>
                </a:solidFill>
              </a:rPr>
              <a:t>Topic Model Image </a:t>
            </a:r>
            <a:r>
              <a:rPr lang="en-US" sz="1400" u="sng" dirty="0">
                <a:solidFill>
                  <a:schemeClr val="accent4">
                    <a:lumMod val="50000"/>
                  </a:schemeClr>
                </a:solidFill>
              </a:rPr>
              <a:t>http://lca.epfl.ch/student-projects/projects/2013-09-autumn/topic_models_geotagged_tweets.html</a:t>
            </a:r>
          </a:p>
          <a:p>
            <a:pPr>
              <a:lnSpc>
                <a:spcPct val="110000"/>
              </a:lnSpc>
            </a:pPr>
            <a:r>
              <a:rPr lang="en-US" sz="1400" dirty="0">
                <a:solidFill>
                  <a:schemeClr val="bg1">
                    <a:lumMod val="50000"/>
                  </a:schemeClr>
                </a:solidFill>
              </a:rPr>
              <a:t>LDA Graphics Model Image </a:t>
            </a:r>
            <a:r>
              <a:rPr lang="en-US" sz="1400" dirty="0">
                <a:solidFill>
                  <a:schemeClr val="bg1">
                    <a:lumMod val="50000"/>
                  </a:schemeClr>
                </a:solidFill>
                <a:hlinkClick r:id="rId11"/>
              </a:rPr>
              <a:t>https://filebox.ece.vt.edu/~s14ece6504/projects/alfadda_topic/index.html</a:t>
            </a:r>
            <a:endParaRPr lang="en-US" sz="1400" dirty="0">
              <a:solidFill>
                <a:schemeClr val="bg1">
                  <a:lumMod val="50000"/>
                </a:schemeClr>
              </a:solidFill>
            </a:endParaRPr>
          </a:p>
          <a:p>
            <a:pPr>
              <a:lnSpc>
                <a:spcPct val="110000"/>
              </a:lnSpc>
            </a:pPr>
            <a:r>
              <a:rPr lang="en-US" sz="1400" dirty="0">
                <a:solidFill>
                  <a:schemeClr val="bg1">
                    <a:lumMod val="50000"/>
                  </a:schemeClr>
                </a:solidFill>
              </a:rPr>
              <a:t>Vector Space Model Image </a:t>
            </a:r>
            <a:r>
              <a:rPr lang="en-US" sz="1400" dirty="0">
                <a:solidFill>
                  <a:schemeClr val="bg1">
                    <a:lumMod val="50000"/>
                  </a:schemeClr>
                </a:solidFill>
                <a:hlinkClick r:id="rId12"/>
              </a:rPr>
              <a:t>https://en.wikipedia.org/wiki/Vector_space_model</a:t>
            </a:r>
            <a:endParaRPr lang="en-US" sz="1400" dirty="0">
              <a:solidFill>
                <a:schemeClr val="bg1">
                  <a:lumMod val="50000"/>
                </a:schemeClr>
              </a:solidFill>
            </a:endParaRPr>
          </a:p>
          <a:p>
            <a:pPr>
              <a:lnSpc>
                <a:spcPct val="110000"/>
              </a:lnSpc>
            </a:pPr>
            <a:r>
              <a:rPr lang="en-US" sz="1400" dirty="0">
                <a:solidFill>
                  <a:schemeClr val="bg1">
                    <a:lumMod val="50000"/>
                  </a:schemeClr>
                </a:solidFill>
              </a:rPr>
              <a:t>Cosine Similarity Image </a:t>
            </a:r>
            <a:r>
              <a:rPr lang="en-US" sz="1400" dirty="0">
                <a:solidFill>
                  <a:schemeClr val="bg1">
                    <a:lumMod val="50000"/>
                  </a:schemeClr>
                </a:solidFill>
                <a:hlinkClick r:id="rId13"/>
              </a:rPr>
              <a:t>https://alexn.org/blog/2012/01/16/cosine-similarity-euclidean-distance.html</a:t>
            </a:r>
            <a:br>
              <a:rPr lang="en-US" sz="1400" dirty="0">
                <a:solidFill>
                  <a:schemeClr val="bg1">
                    <a:lumMod val="50000"/>
                  </a:schemeClr>
                </a:solidFill>
              </a:rPr>
            </a:br>
            <a:endParaRPr lang="en-US" sz="1400" dirty="0">
              <a:solidFill>
                <a:schemeClr val="bg1">
                  <a:lumMod val="50000"/>
                </a:schemeClr>
              </a:solidFill>
            </a:endParaRPr>
          </a:p>
          <a:p>
            <a:pPr>
              <a:lnSpc>
                <a:spcPct val="110000"/>
              </a:lnSpc>
            </a:pPr>
            <a:endParaRPr lang="en-US" sz="1400" dirty="0"/>
          </a:p>
          <a:p>
            <a:pPr>
              <a:lnSpc>
                <a:spcPct val="110000"/>
              </a:lnSpc>
            </a:pPr>
            <a:endParaRPr lang="en-US" sz="1400" dirty="0"/>
          </a:p>
          <a:p>
            <a:pPr>
              <a:lnSpc>
                <a:spcPct val="110000"/>
              </a:lnSpc>
            </a:pPr>
            <a:endParaRPr lang="en-US" sz="1400" dirty="0"/>
          </a:p>
        </p:txBody>
      </p:sp>
    </p:spTree>
    <p:extLst>
      <p:ext uri="{BB962C8B-B14F-4D97-AF65-F5344CB8AC3E}">
        <p14:creationId xmlns:p14="http://schemas.microsoft.com/office/powerpoint/2010/main" val="3320569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14270" y="1782937"/>
            <a:ext cx="3374774" cy="1056516"/>
          </a:xfrm>
        </p:spPr>
        <p:txBody>
          <a:bodyPr>
            <a:noAutofit/>
          </a:bodyPr>
          <a:lstStyle/>
          <a:p>
            <a:r>
              <a:rPr lang="en-US" sz="5400" dirty="0">
                <a:solidFill>
                  <a:schemeClr val="accent2"/>
                </a:solidFill>
              </a:rPr>
              <a:t>Questions?</a:t>
            </a:r>
          </a:p>
        </p:txBody>
      </p:sp>
    </p:spTree>
    <p:extLst>
      <p:ext uri="{BB962C8B-B14F-4D97-AF65-F5344CB8AC3E}">
        <p14:creationId xmlns:p14="http://schemas.microsoft.com/office/powerpoint/2010/main" val="1526406854"/>
      </p:ext>
    </p:extLst>
  </p:cSld>
  <p:clrMapOvr>
    <a:masterClrMapping/>
  </p:clrMapOvr>
</p:sld>
</file>

<file path=ppt/theme/theme1.xml><?xml version="1.0" encoding="utf-8"?>
<a:theme xmlns:a="http://schemas.openxmlformats.org/drawingml/2006/main" name="Office Theme">
  <a:themeElements>
    <a:clrScheme name="Custom 4">
      <a:dk1>
        <a:srgbClr val="5C5C5C"/>
      </a:dk1>
      <a:lt1>
        <a:srgbClr val="FFFFFF"/>
      </a:lt1>
      <a:dk2>
        <a:srgbClr val="455F51"/>
      </a:dk2>
      <a:lt2>
        <a:srgbClr val="E2DFCC"/>
      </a:lt2>
      <a:accent1>
        <a:srgbClr val="EAF4D7"/>
      </a:accent1>
      <a:accent2>
        <a:srgbClr val="31521B"/>
      </a:accent2>
      <a:accent3>
        <a:srgbClr val="D6EAAF"/>
      </a:accent3>
      <a:accent4>
        <a:srgbClr val="9FD37C"/>
      </a:accent4>
      <a:accent5>
        <a:srgbClr val="4EB3CF"/>
      </a:accent5>
      <a:accent6>
        <a:srgbClr val="51C3F9"/>
      </a:accent6>
      <a:hlink>
        <a:srgbClr val="4B7D2A"/>
      </a:hlink>
      <a:folHlink>
        <a:srgbClr val="977B2D"/>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22001</TotalTime>
  <Words>4856</Words>
  <Application>Microsoft Office PowerPoint</Application>
  <PresentationFormat>全屏显示(16:9)</PresentationFormat>
  <Paragraphs>1469</Paragraphs>
  <Slides>95</Slides>
  <Notes>72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95</vt:i4>
      </vt:variant>
    </vt:vector>
  </HeadingPairs>
  <TitlesOfParts>
    <vt:vector size="101" baseType="lpstr">
      <vt:lpstr>宋体</vt:lpstr>
      <vt:lpstr>Arial</vt:lpstr>
      <vt:lpstr>Calibri</vt:lpstr>
      <vt:lpstr>Calibri Light</vt:lpstr>
      <vt:lpstr>Cambria Math</vt:lpstr>
      <vt:lpstr>Office Theme</vt:lpstr>
      <vt:lpstr>Topic Distance and Coherence for Latent Dirichlet Allocation</vt:lpstr>
      <vt:lpstr>Topic Model</vt:lpstr>
      <vt:lpstr>Topic Model</vt:lpstr>
      <vt:lpstr>Topic Distance</vt:lpstr>
      <vt:lpstr>Topic Distance</vt:lpstr>
      <vt:lpstr>Topic Coherence</vt:lpstr>
      <vt:lpstr>Motivation</vt:lpstr>
      <vt:lpstr>Experiment</vt:lpstr>
      <vt:lpstr>Outline</vt:lpstr>
      <vt:lpstr>Outline</vt:lpstr>
      <vt:lpstr>Corpus Representation</vt:lpstr>
      <vt:lpstr>Corpus Representation   </vt:lpstr>
      <vt:lpstr>Vector Space Model</vt:lpstr>
      <vt:lpstr>Corpus Types</vt:lpstr>
      <vt:lpstr>Corpus Implementation</vt:lpstr>
      <vt:lpstr>Dimension Reduction</vt:lpstr>
      <vt:lpstr>Dimension Reduction</vt:lpstr>
      <vt:lpstr>Topic Model</vt:lpstr>
      <vt:lpstr>Probability Distribution Representation</vt:lpstr>
      <vt:lpstr>Probability Distribution Representation</vt:lpstr>
      <vt:lpstr>Bayes’ Theorem</vt:lpstr>
      <vt:lpstr>Bayes’ Theorem</vt:lpstr>
      <vt:lpstr>Bayes’ Theorem</vt:lpstr>
      <vt:lpstr>Bayesian Inference</vt:lpstr>
      <vt:lpstr>Generative Probabilistic Modeling</vt:lpstr>
      <vt:lpstr>Latent Dirichlet Allocation</vt:lpstr>
      <vt:lpstr>Latent Dirichlet Allocation</vt:lpstr>
      <vt:lpstr>LDA - Corpus Generation Process</vt:lpstr>
      <vt:lpstr>LDA - Corpus Generation Process</vt:lpstr>
      <vt:lpstr>LDA - Corpus Generation Process</vt:lpstr>
      <vt:lpstr>LDA - Corpus Generation Process</vt:lpstr>
      <vt:lpstr>LDA - Corpus Generation Process</vt:lpstr>
      <vt:lpstr>LDA - Inference Process</vt:lpstr>
      <vt:lpstr>LDA – Gibbs Sampling</vt:lpstr>
      <vt:lpstr>Implementation</vt:lpstr>
      <vt:lpstr>Research Questions</vt:lpstr>
      <vt:lpstr>Research Questions</vt:lpstr>
      <vt:lpstr>Research Questions</vt:lpstr>
      <vt:lpstr>Topic Representation</vt:lpstr>
      <vt:lpstr>Similarity/Distance Measures</vt:lpstr>
      <vt:lpstr>Cosine Similarity and Distance</vt:lpstr>
      <vt:lpstr>Bha.(Bhattacharyya) distance</vt:lpstr>
      <vt:lpstr>KL Divergence</vt:lpstr>
      <vt:lpstr>Kendall’Tau Rank Correlation</vt:lpstr>
      <vt:lpstr>Kendall’s Tau Rank Correlation</vt:lpstr>
      <vt:lpstr>Jaccard Similarity and Distance</vt:lpstr>
      <vt:lpstr>Topic Coherence Measures</vt:lpstr>
      <vt:lpstr>Co-occurrence Based Coherence Measure</vt:lpstr>
      <vt:lpstr>Tfidf Co-occurrence Based Coherence Measure</vt:lpstr>
      <vt:lpstr>WordNet Coherence Measure</vt:lpstr>
      <vt:lpstr>WordNet Coherence Measure</vt:lpstr>
      <vt:lpstr>WordNet Coherence Measure</vt:lpstr>
      <vt:lpstr>WordNet Coherence Measure</vt:lpstr>
      <vt:lpstr>WordNet Coherence Measure</vt:lpstr>
      <vt:lpstr>Outline</vt:lpstr>
      <vt:lpstr>Packages</vt:lpstr>
      <vt:lpstr>Materials</vt:lpstr>
      <vt:lpstr>Preprocessing</vt:lpstr>
      <vt:lpstr>Distance Experiment</vt:lpstr>
      <vt:lpstr>Distance Experiment</vt:lpstr>
      <vt:lpstr>Distance Results</vt:lpstr>
      <vt:lpstr>Distance Results</vt:lpstr>
      <vt:lpstr>Distance Results</vt:lpstr>
      <vt:lpstr>Distance Results</vt:lpstr>
      <vt:lpstr>Distance Results</vt:lpstr>
      <vt:lpstr>Distance Results- Correlations among measures </vt:lpstr>
      <vt:lpstr>Similarity Results - Correlations among measures </vt:lpstr>
      <vt:lpstr>Similarity Results- Correlations among measures </vt:lpstr>
      <vt:lpstr>Similarity Results - Correlations among measures </vt:lpstr>
      <vt:lpstr>Outline</vt:lpstr>
      <vt:lpstr>Coherence Experiment</vt:lpstr>
      <vt:lpstr>Coherence Experiment</vt:lpstr>
      <vt:lpstr>Coherence Experiment</vt:lpstr>
      <vt:lpstr>Outline</vt:lpstr>
      <vt:lpstr>Coherence Results – Co-occurence</vt:lpstr>
      <vt:lpstr>Coherence Results – Co-occurence</vt:lpstr>
      <vt:lpstr>Coherence Results – WordNet (mean)</vt:lpstr>
      <vt:lpstr>Coherence Results – WordNet (median)</vt:lpstr>
      <vt:lpstr>Outline</vt:lpstr>
      <vt:lpstr>Coherence Results - Co-occurrence</vt:lpstr>
      <vt:lpstr>Coherence Results – Tfidf Co-occurrence</vt:lpstr>
      <vt:lpstr>Coherence Results – WordNet (Reuters Mean)</vt:lpstr>
      <vt:lpstr>Coherence Results – WordNet (Reuters Median)</vt:lpstr>
      <vt:lpstr>Coherence Results – WordNet (Brown Mean)</vt:lpstr>
      <vt:lpstr>Coherence Results – WordNet (Brown Median)</vt:lpstr>
      <vt:lpstr>Outline</vt:lpstr>
      <vt:lpstr>Coherence Results- Correlation among Measures</vt:lpstr>
      <vt:lpstr>Coherence Results- Correlation among Measures</vt:lpstr>
      <vt:lpstr>Outline</vt:lpstr>
      <vt:lpstr>Summarization</vt:lpstr>
      <vt:lpstr>Limitations</vt:lpstr>
      <vt:lpstr>Future Directions</vt:lpstr>
      <vt:lpstr>Future Directions  </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topic coherence and similarity via traditional and WordNet based methods</dc:title>
  <dc:creator>Renata Chai</dc:creator>
  <cp:lastModifiedBy>Zixian Chai</cp:lastModifiedBy>
  <cp:revision>361</cp:revision>
  <dcterms:modified xsi:type="dcterms:W3CDTF">2017-02-08T00:25:43Z</dcterms:modified>
</cp:coreProperties>
</file>